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4" r:id="rId5"/>
  </p:sldMasterIdLst>
  <p:notesMasterIdLst>
    <p:notesMasterId r:id="rId44"/>
  </p:notesMasterIdLst>
  <p:sldIdLst>
    <p:sldId id="263" r:id="rId6"/>
    <p:sldId id="280" r:id="rId7"/>
    <p:sldId id="295" r:id="rId8"/>
    <p:sldId id="291" r:id="rId9"/>
    <p:sldId id="293" r:id="rId10"/>
    <p:sldId id="296" r:id="rId11"/>
    <p:sldId id="294" r:id="rId12"/>
    <p:sldId id="287" r:id="rId13"/>
    <p:sldId id="285" r:id="rId14"/>
    <p:sldId id="288" r:id="rId15"/>
    <p:sldId id="290" r:id="rId16"/>
    <p:sldId id="284" r:id="rId17"/>
    <p:sldId id="281" r:id="rId18"/>
    <p:sldId id="282" r:id="rId19"/>
    <p:sldId id="272" r:id="rId20"/>
    <p:sldId id="275" r:id="rId21"/>
    <p:sldId id="276" r:id="rId22"/>
    <p:sldId id="277" r:id="rId23"/>
    <p:sldId id="257" r:id="rId24"/>
    <p:sldId id="258" r:id="rId25"/>
    <p:sldId id="259" r:id="rId26"/>
    <p:sldId id="260" r:id="rId27"/>
    <p:sldId id="264" r:id="rId28"/>
    <p:sldId id="265" r:id="rId29"/>
    <p:sldId id="266" r:id="rId30"/>
    <p:sldId id="261" r:id="rId31"/>
    <p:sldId id="262" r:id="rId32"/>
    <p:sldId id="267" r:id="rId33"/>
    <p:sldId id="268" r:id="rId34"/>
    <p:sldId id="304" r:id="rId35"/>
    <p:sldId id="297" r:id="rId36"/>
    <p:sldId id="298" r:id="rId37"/>
    <p:sldId id="303" r:id="rId38"/>
    <p:sldId id="299" r:id="rId39"/>
    <p:sldId id="300" r:id="rId40"/>
    <p:sldId id="301" r:id="rId41"/>
    <p:sldId id="302" r:id="rId42"/>
    <p:sldId id="2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1F8F0-BBDD-4F80-8DD4-4F2112D86312}"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AE78-B112-4549-AF40-AC645D1E60C1}" type="slidenum">
              <a:rPr lang="en-US" smtClean="0"/>
              <a:t>‹#›</a:t>
            </a:fld>
            <a:endParaRPr lang="en-US"/>
          </a:p>
        </p:txBody>
      </p:sp>
    </p:spTree>
    <p:extLst>
      <p:ext uri="{BB962C8B-B14F-4D97-AF65-F5344CB8AC3E}">
        <p14:creationId xmlns:p14="http://schemas.microsoft.com/office/powerpoint/2010/main" val="322191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2014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10C62A-9185-423E-B288-95396C484C2A}"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414950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0C62A-9185-423E-B288-95396C484C2A}"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298248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0C62A-9185-423E-B288-95396C484C2A}"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2216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00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05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9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401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592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054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300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853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10C62A-9185-423E-B288-95396C484C2A}"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386788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716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245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99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6501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634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0721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482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961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2/22/2022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776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572A84-70B9-4F7D-AE3D-0546868185D9}" type="datetime1">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65243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10C62A-9185-423E-B288-95396C484C2A}"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37495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B9AD40-E19A-4AB3-9F95-7800FC17D2DA}" type="datetime1">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541045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2CB85B-B1F0-4A4F-9C70-B3571008D1E4}" type="datetime1">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3236427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800F-91D0-4CD1-9A8D-04D422AD5172}" type="datetime1">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3678902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2063F6-C578-448A-94A1-38D50BF5FCA5}" type="datetime1">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1357939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DBB7CF-1868-45B3-80ED-40FD33AEFB20}" type="datetime1">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433107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8B4BD-A9AC-496F-894B-1E05BE9BED7F}" type="datetime1">
              <a:rPr lang="en-US" smtClean="0"/>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2141365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7B49DC-D479-4F2D-9505-9FC0F900B8CD}" type="datetime1">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1944327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537BA3-3911-4256-83F2-A78597ECE4B1}" type="datetime1">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2893749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C82F8-FFC1-497E-ADB8-2FE047404022}" type="datetime1">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2051466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DD9C8-74BE-4323-9A22-4E7A3AFF8C48}" type="datetime1">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FE503-EB78-4DAC-B400-6B293E6B44EF}" type="slidenum">
              <a:rPr lang="en-US" smtClean="0"/>
              <a:t>‹#›</a:t>
            </a:fld>
            <a:endParaRPr lang="en-US"/>
          </a:p>
        </p:txBody>
      </p:sp>
    </p:spTree>
    <p:extLst>
      <p:ext uri="{BB962C8B-B14F-4D97-AF65-F5344CB8AC3E}">
        <p14:creationId xmlns:p14="http://schemas.microsoft.com/office/powerpoint/2010/main" val="121030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10C62A-9185-423E-B288-95396C484C2A}"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877786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19241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03009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1600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25619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82597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090404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42225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81362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22172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24848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10C62A-9185-423E-B288-95396C484C2A}"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410567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6330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defTabSz="914400"/>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defTabSz="914400"/>
            <a:fld id="{E0DA9CC3-B985-4306-B652-DB1A0BC8BCB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26339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400">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F171AAAB-C4B5-40A6-BF2E-95BE56CBABBC}"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240368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0280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48810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04348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05422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46259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682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1134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10C62A-9185-423E-B288-95396C484C2A}" type="datetimeFigureOut">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31365311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9589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26498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2938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4066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0C62A-9185-423E-B288-95396C484C2A}" type="datetimeFigureOut">
              <a:rPr lang="en-US" smtClean="0"/>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172804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10C62A-9185-423E-B288-95396C484C2A}"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113348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10C62A-9185-423E-B288-95396C484C2A}"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23B8-118E-4854-8422-E2FACC34CBB1}" type="slidenum">
              <a:rPr lang="en-US" smtClean="0"/>
              <a:t>‹#›</a:t>
            </a:fld>
            <a:endParaRPr lang="en-US"/>
          </a:p>
        </p:txBody>
      </p:sp>
    </p:spTree>
    <p:extLst>
      <p:ext uri="{BB962C8B-B14F-4D97-AF65-F5344CB8AC3E}">
        <p14:creationId xmlns:p14="http://schemas.microsoft.com/office/powerpoint/2010/main" val="85654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0C62A-9185-423E-B288-95396C484C2A}" type="datetimeFigureOut">
              <a:rPr lang="en-US" smtClean="0"/>
              <a:t>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C23B8-118E-4854-8422-E2FACC34CBB1}" type="slidenum">
              <a:rPr lang="en-US" smtClean="0"/>
              <a:t>‹#›</a:t>
            </a:fld>
            <a:endParaRPr lang="en-US"/>
          </a:p>
        </p:txBody>
      </p:sp>
    </p:spTree>
    <p:extLst>
      <p:ext uri="{BB962C8B-B14F-4D97-AF65-F5344CB8AC3E}">
        <p14:creationId xmlns:p14="http://schemas.microsoft.com/office/powerpoint/2010/main" val="217503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2/22/2022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18238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9DF37-50E6-41DC-BAC9-641A378B2410}" type="datetime1">
              <a:rPr lang="en-US" smtClean="0"/>
              <a:t>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FE503-EB78-4DAC-B400-6B293E6B44EF}" type="slidenum">
              <a:rPr lang="en-US" smtClean="0"/>
              <a:t>‹#›</a:t>
            </a:fld>
            <a:endParaRPr lang="en-US"/>
          </a:p>
        </p:txBody>
      </p:sp>
    </p:spTree>
    <p:extLst>
      <p:ext uri="{BB962C8B-B14F-4D97-AF65-F5344CB8AC3E}">
        <p14:creationId xmlns:p14="http://schemas.microsoft.com/office/powerpoint/2010/main" val="14168491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AC1EBC9-5ED5-44EC-ADA2-31A348E01851}" type="datetimeFigureOut">
              <a:rPr lang="en-US" smtClean="0">
                <a:solidFill>
                  <a:prstClr val="black">
                    <a:tint val="75000"/>
                  </a:prstClr>
                </a:solidFill>
              </a:rPr>
              <a:pPr defTabSz="914400"/>
              <a:t>2/22/2022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5C7BF6-40F0-4E8F-B6C6-C9C89ED7C48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613493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48B009D-C79E-44A6-B970-1E6CFCE6C020}" type="datetimeFigureOut">
              <a:rPr lang="en-US" smtClean="0">
                <a:solidFill>
                  <a:prstClr val="black">
                    <a:tint val="75000"/>
                  </a:prstClr>
                </a:solidFill>
              </a:rPr>
              <a:pPr defTabSz="685800"/>
              <a:t>2/22/2022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7E866F1-9007-432D-8539-992E58BC488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948025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46399" y="2656202"/>
            <a:ext cx="3486447" cy="1754326"/>
          </a:xfrm>
          <a:prstGeom prst="rect">
            <a:avLst/>
          </a:prstGeom>
          <a:noFill/>
        </p:spPr>
        <p:txBody>
          <a:bodyPr wrap="square" rtlCol="0">
            <a:spAutoFit/>
          </a:bodyPr>
          <a:lstStyle/>
          <a:p>
            <a:pPr algn="ctr" rtl="1">
              <a:defRPr/>
            </a:pPr>
            <a:r>
              <a:rPr lang="fa-IR" sz="3600" b="1" dirty="0">
                <a:solidFill>
                  <a:srgbClr val="9D360E">
                    <a:lumMod val="50000"/>
                  </a:srgbClr>
                </a:solidFill>
                <a:latin typeface="IranNastaliq" panose="02020505000000020003" pitchFamily="18" charset="0"/>
                <a:cs typeface="B Davat" panose="00000400000000000000" pitchFamily="2" charset="-78"/>
              </a:rPr>
              <a:t>سلسله مباحث پیشگیری </a:t>
            </a:r>
          </a:p>
          <a:p>
            <a:pPr algn="ctr" rtl="1">
              <a:defRPr/>
            </a:pPr>
            <a:r>
              <a:rPr lang="fa-IR" sz="3600" b="1" dirty="0">
                <a:solidFill>
                  <a:srgbClr val="9D360E">
                    <a:lumMod val="50000"/>
                  </a:srgbClr>
                </a:solidFill>
                <a:latin typeface="IranNastaliq" panose="02020505000000020003" pitchFamily="18" charset="0"/>
                <a:cs typeface="B Davat" panose="00000400000000000000" pitchFamily="2" charset="-78"/>
              </a:rPr>
              <a:t>از آسیب‌های اجتماعی</a:t>
            </a:r>
          </a:p>
          <a:p>
            <a:pPr algn="ctr" rtl="1">
              <a:defRPr/>
            </a:pPr>
            <a:r>
              <a:rPr lang="fa-IR" sz="3600" b="1" dirty="0" smtClean="0">
                <a:solidFill>
                  <a:srgbClr val="9D360E">
                    <a:lumMod val="50000"/>
                  </a:srgbClr>
                </a:solidFill>
                <a:latin typeface="IranNastaliq" panose="02020505000000020003" pitchFamily="18" charset="0"/>
                <a:cs typeface="B Davat" panose="00000400000000000000" pitchFamily="2" charset="-78"/>
              </a:rPr>
              <a:t>(10)</a:t>
            </a:r>
            <a:endParaRPr lang="en-US" sz="3600" b="1" dirty="0">
              <a:solidFill>
                <a:srgbClr val="9D360E">
                  <a:lumMod val="50000"/>
                </a:srgbClr>
              </a:solidFill>
              <a:latin typeface="IranNastaliq" panose="02020505000000020003" pitchFamily="18" charset="0"/>
              <a:cs typeface="B Davat" panose="00000400000000000000" pitchFamily="2" charset="-78"/>
            </a:endParaRPr>
          </a:p>
        </p:txBody>
      </p:sp>
      <p:sp>
        <p:nvSpPr>
          <p:cNvPr id="6" name="Title 1"/>
          <p:cNvSpPr txBox="1">
            <a:spLocks/>
          </p:cNvSpPr>
          <p:nvPr/>
        </p:nvSpPr>
        <p:spPr>
          <a:xfrm>
            <a:off x="832722" y="2656202"/>
            <a:ext cx="8144134" cy="1602977"/>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rtl="1">
              <a:lnSpc>
                <a:spcPct val="100000"/>
              </a:lnSpc>
            </a:pPr>
            <a:r>
              <a:rPr lang="fa-IR" dirty="0" smtClean="0">
                <a:solidFill>
                  <a:srgbClr val="FFFF00"/>
                </a:solidFill>
                <a:cs typeface="B Titr" panose="00000700000000000000" pitchFamily="2" charset="-78"/>
              </a:rPr>
              <a:t>رموز نشاط و خوشبختی</a:t>
            </a:r>
          </a:p>
          <a:p>
            <a:pPr rtl="1">
              <a:lnSpc>
                <a:spcPct val="100000"/>
              </a:lnSpc>
            </a:pPr>
            <a:r>
              <a:rPr lang="fa-IR" sz="4400" dirty="0" smtClean="0">
                <a:solidFill>
                  <a:srgbClr val="00B0F0"/>
                </a:solidFill>
                <a:cs typeface="B Titr" panose="00000700000000000000" pitchFamily="2" charset="-78"/>
              </a:rPr>
              <a:t>از چه مسیری باید رفت؟</a:t>
            </a:r>
            <a:endParaRPr lang="en-US" sz="4400" dirty="0">
              <a:solidFill>
                <a:srgbClr val="00B0F0"/>
              </a:solidFill>
              <a:cs typeface="B Titr" panose="00000700000000000000" pitchFamily="2" charset="-78"/>
            </a:endParaRPr>
          </a:p>
        </p:txBody>
      </p:sp>
      <p:sp>
        <p:nvSpPr>
          <p:cNvPr id="8" name="Text Placeholder 2"/>
          <p:cNvSpPr txBox="1">
            <a:spLocks/>
          </p:cNvSpPr>
          <p:nvPr/>
        </p:nvSpPr>
        <p:spPr>
          <a:xfrm>
            <a:off x="837076" y="4394039"/>
            <a:ext cx="8144134" cy="1117687"/>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a-IR" smtClean="0">
                <a:cs typeface="B Titr" panose="00000700000000000000" pitchFamily="2" charset="-78"/>
              </a:rPr>
              <a:t>نوذر نخعی</a:t>
            </a:r>
          </a:p>
          <a:p>
            <a:r>
              <a:rPr lang="fa-IR" smtClean="0">
                <a:cs typeface="B Titr" panose="00000700000000000000" pitchFamily="2" charset="-78"/>
              </a:rPr>
              <a:t>استاد پزشکی اجتماعی</a:t>
            </a:r>
          </a:p>
          <a:p>
            <a:r>
              <a:rPr lang="fa-IR" smtClean="0">
                <a:cs typeface="B Titr" panose="00000700000000000000" pitchFamily="2" charset="-78"/>
              </a:rPr>
              <a:t> دانشگاه علوم پزشکی کرمان</a:t>
            </a:r>
            <a:endParaRPr lang="en-US" dirty="0">
              <a:cs typeface="B Titr" panose="00000700000000000000" pitchFamily="2" charset="-78"/>
            </a:endParaRPr>
          </a:p>
        </p:txBody>
      </p:sp>
      <p:pic>
        <p:nvPicPr>
          <p:cNvPr id="9" name="Picture 8"/>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4528240" y="0"/>
            <a:ext cx="3252749" cy="1002612"/>
          </a:xfrm>
          <a:prstGeom prst="rect">
            <a:avLst/>
          </a:prstGeom>
          <a:noFill/>
          <a:effectLst>
            <a:outerShdw blurRad="50800" dist="50800" dir="5400000" algn="ctr" rotWithShape="0">
              <a:srgbClr val="FFFF00"/>
            </a:outerShdw>
          </a:effectLst>
        </p:spPr>
      </p:pic>
      <p:pic>
        <p:nvPicPr>
          <p:cNvPr id="10" name="Picture 9"/>
          <p:cNvPicPr>
            <a:picLocks noChangeAspect="1"/>
          </p:cNvPicPr>
          <p:nvPr/>
        </p:nvPicPr>
        <p:blipFill>
          <a:blip r:embed="rId4"/>
          <a:stretch>
            <a:fillRect/>
          </a:stretch>
        </p:blipFill>
        <p:spPr>
          <a:xfrm>
            <a:off x="0" y="4234105"/>
            <a:ext cx="3962400" cy="2623895"/>
          </a:xfrm>
          <a:prstGeom prst="rect">
            <a:avLst/>
          </a:prstGeom>
        </p:spPr>
      </p:pic>
    </p:spTree>
    <p:extLst>
      <p:ext uri="{BB962C8B-B14F-4D97-AF65-F5344CB8AC3E}">
        <p14:creationId xmlns:p14="http://schemas.microsoft.com/office/powerpoint/2010/main" val="282424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639905" y="3334111"/>
            <a:ext cx="5361709" cy="326933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359239" y="239810"/>
            <a:ext cx="5181600" cy="2991640"/>
          </a:xfrm>
          <a:prstGeom prst="rect">
            <a:avLst/>
          </a:prstGeom>
        </p:spPr>
      </p:pic>
      <p:pic>
        <p:nvPicPr>
          <p:cNvPr id="3074" name="Picture 2" descr="عکس بازی های قدیمی - عکس نود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61" y="149926"/>
            <a:ext cx="5339195" cy="3081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359239" y="3446649"/>
            <a:ext cx="5322865" cy="2992633"/>
          </a:xfrm>
          <a:prstGeom prst="rect">
            <a:avLst/>
          </a:prstGeom>
        </p:spPr>
      </p:pic>
    </p:spTree>
    <p:extLst>
      <p:ext uri="{BB962C8B-B14F-4D97-AF65-F5344CB8AC3E}">
        <p14:creationId xmlns:p14="http://schemas.microsoft.com/office/powerpoint/2010/main" val="97971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76670"/>
            <a:ext cx="10917383" cy="1078550"/>
          </a:xfrm>
        </p:spPr>
        <p:txBody>
          <a:bodyPr>
            <a:normAutofit/>
          </a:bodyPr>
          <a:lstStyle/>
          <a:p>
            <a:pPr algn="ctr" rtl="1"/>
            <a:r>
              <a:rPr lang="fa-IR" sz="3600" dirty="0">
                <a:solidFill>
                  <a:schemeClr val="accent4">
                    <a:lumMod val="75000"/>
                  </a:schemeClr>
                </a:solidFill>
                <a:latin typeface="Vazir"/>
                <a:cs typeface="B Titr" panose="00000700000000000000" pitchFamily="2" charset="-78"/>
              </a:rPr>
              <a:t>جمله خلقان سخره اندیشه </a:t>
            </a:r>
            <a:r>
              <a:rPr lang="fa-IR" sz="3600" dirty="0" smtClean="0">
                <a:solidFill>
                  <a:schemeClr val="accent4">
                    <a:lumMod val="75000"/>
                  </a:schemeClr>
                </a:solidFill>
                <a:latin typeface="Vazir"/>
                <a:cs typeface="B Titr" panose="00000700000000000000" pitchFamily="2" charset="-78"/>
              </a:rPr>
              <a:t>اند    زین </a:t>
            </a:r>
            <a:r>
              <a:rPr lang="fa-IR" sz="3600" dirty="0">
                <a:solidFill>
                  <a:schemeClr val="accent4">
                    <a:lumMod val="75000"/>
                  </a:schemeClr>
                </a:solidFill>
                <a:latin typeface="Vazir"/>
                <a:cs typeface="B Titr" panose="00000700000000000000" pitchFamily="2" charset="-78"/>
              </a:rPr>
              <a:t>سبب خسته دل و غم پیشه اند</a:t>
            </a:r>
            <a:endParaRPr lang="en-US" sz="3600" dirty="0">
              <a:solidFill>
                <a:schemeClr val="accent4">
                  <a:lumMod val="75000"/>
                </a:schemeClr>
              </a:solidFill>
              <a:cs typeface="B Titr" panose="00000700000000000000" pitchFamily="2" charset="-78"/>
            </a:endParaRPr>
          </a:p>
        </p:txBody>
      </p:sp>
      <p:pic>
        <p:nvPicPr>
          <p:cNvPr id="7" name="Content Placeholder 6"/>
          <p:cNvPicPr>
            <a:picLocks noGrp="1" noChangeAspect="1"/>
          </p:cNvPicPr>
          <p:nvPr>
            <p:ph sz="half" idx="1"/>
          </p:nvPr>
        </p:nvPicPr>
        <p:blipFill>
          <a:blip r:embed="rId2"/>
          <a:stretch>
            <a:fillRect/>
          </a:stretch>
        </p:blipFill>
        <p:spPr>
          <a:xfrm>
            <a:off x="16778" y="1402233"/>
            <a:ext cx="5455767" cy="5455767"/>
          </a:xfrm>
          <a:prstGeom prst="rect">
            <a:avLst/>
          </a:prstGeom>
        </p:spPr>
      </p:pic>
      <p:pic>
        <p:nvPicPr>
          <p:cNvPr id="8" name="Content Placeholder 7"/>
          <p:cNvPicPr>
            <a:picLocks noGrp="1" noChangeAspect="1"/>
          </p:cNvPicPr>
          <p:nvPr>
            <p:ph sz="half" idx="2"/>
          </p:nvPr>
        </p:nvPicPr>
        <p:blipFill>
          <a:blip r:embed="rId3"/>
          <a:stretch>
            <a:fillRect/>
          </a:stretch>
        </p:blipFill>
        <p:spPr>
          <a:xfrm>
            <a:off x="5652120" y="1155220"/>
            <a:ext cx="6539880" cy="3435927"/>
          </a:xfrm>
          <a:prstGeom prst="rect">
            <a:avLst/>
          </a:prstGeom>
        </p:spPr>
      </p:pic>
      <p:pic>
        <p:nvPicPr>
          <p:cNvPr id="9" name="Picture 8"/>
          <p:cNvPicPr>
            <a:picLocks noChangeAspect="1"/>
          </p:cNvPicPr>
          <p:nvPr/>
        </p:nvPicPr>
        <p:blipFill>
          <a:blip r:embed="rId4"/>
          <a:stretch>
            <a:fillRect/>
          </a:stretch>
        </p:blipFill>
        <p:spPr>
          <a:xfrm>
            <a:off x="5489322" y="3893127"/>
            <a:ext cx="2955593" cy="2942456"/>
          </a:xfrm>
          <a:prstGeom prst="rect">
            <a:avLst/>
          </a:prstGeom>
        </p:spPr>
      </p:pic>
      <p:sp>
        <p:nvSpPr>
          <p:cNvPr id="2" name="TextBox 1"/>
          <p:cNvSpPr txBox="1"/>
          <p:nvPr/>
        </p:nvSpPr>
        <p:spPr>
          <a:xfrm>
            <a:off x="8461693" y="4928535"/>
            <a:ext cx="3839846" cy="1077218"/>
          </a:xfrm>
          <a:prstGeom prst="rect">
            <a:avLst/>
          </a:prstGeom>
          <a:noFill/>
        </p:spPr>
        <p:txBody>
          <a:bodyPr wrap="square" rtlCol="0">
            <a:spAutoFit/>
          </a:bodyPr>
          <a:lstStyle/>
          <a:p>
            <a:pPr algn="r" rtl="1"/>
            <a:r>
              <a:rPr lang="fa-IR" sz="3200" dirty="0" smtClean="0">
                <a:solidFill>
                  <a:srgbClr val="C00000"/>
                </a:solidFill>
                <a:cs typeface="B Titr" panose="00000700000000000000" pitchFamily="2" charset="-78"/>
              </a:rPr>
              <a:t>شادمانی به طرز نگاه ما به دنیا برمی گردد</a:t>
            </a:r>
            <a:endParaRPr lang="en-US" sz="3200" dirty="0">
              <a:solidFill>
                <a:srgbClr val="C00000"/>
              </a:solidFill>
              <a:cs typeface="B Titr" panose="00000700000000000000" pitchFamily="2" charset="-78"/>
            </a:endParaRPr>
          </a:p>
        </p:txBody>
      </p:sp>
    </p:spTree>
    <p:extLst>
      <p:ext uri="{BB962C8B-B14F-4D97-AF65-F5344CB8AC3E}">
        <p14:creationId xmlns:p14="http://schemas.microsoft.com/office/powerpoint/2010/main" val="2454452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23455" y="0"/>
            <a:ext cx="10401300" cy="1825625"/>
          </a:xfrm>
          <a:prstGeom prst="rect">
            <a:avLst/>
          </a:prstGeom>
        </p:spPr>
      </p:pic>
      <p:pic>
        <p:nvPicPr>
          <p:cNvPr id="4" name="Rec 0004_c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28888" y="1825625"/>
            <a:ext cx="7134225" cy="4351338"/>
          </a:xfrm>
        </p:spPr>
      </p:pic>
      <p:sp>
        <p:nvSpPr>
          <p:cNvPr id="2" name="TextBox 1"/>
          <p:cNvSpPr txBox="1"/>
          <p:nvPr/>
        </p:nvSpPr>
        <p:spPr>
          <a:xfrm>
            <a:off x="207819" y="2570133"/>
            <a:ext cx="2321070" cy="2862322"/>
          </a:xfrm>
          <a:prstGeom prst="rect">
            <a:avLst/>
          </a:prstGeom>
          <a:noFill/>
        </p:spPr>
        <p:txBody>
          <a:bodyPr wrap="square" rtlCol="0">
            <a:spAutoFit/>
          </a:bodyPr>
          <a:lstStyle/>
          <a:p>
            <a:pPr algn="r" rtl="1"/>
            <a:r>
              <a:rPr lang="fa-IR" sz="3600" dirty="0" smtClean="0">
                <a:solidFill>
                  <a:srgbClr val="C00000"/>
                </a:solidFill>
                <a:cs typeface="B Titr" panose="00000700000000000000" pitchFamily="2" charset="-78"/>
              </a:rPr>
              <a:t>آیا در دنیا چیزی </a:t>
            </a:r>
          </a:p>
          <a:p>
            <a:pPr algn="r" rtl="1"/>
            <a:r>
              <a:rPr lang="fa-IR" sz="3600" dirty="0" smtClean="0">
                <a:solidFill>
                  <a:srgbClr val="C00000"/>
                </a:solidFill>
                <a:cs typeface="B Titr" panose="00000700000000000000" pitchFamily="2" charset="-78"/>
              </a:rPr>
              <a:t>بالاتر از خوشبختی هست؟</a:t>
            </a:r>
            <a:endParaRPr lang="en-US" sz="3600" dirty="0">
              <a:solidFill>
                <a:srgbClr val="C00000"/>
              </a:solidFill>
              <a:cs typeface="B Titr" panose="00000700000000000000" pitchFamily="2" charset="-78"/>
            </a:endParaRPr>
          </a:p>
        </p:txBody>
      </p:sp>
    </p:spTree>
    <p:extLst>
      <p:ext uri="{BB962C8B-B14F-4D97-AF65-F5344CB8AC3E}">
        <p14:creationId xmlns:p14="http://schemas.microsoft.com/office/powerpoint/2010/main" val="3392218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876416" y="1690688"/>
            <a:ext cx="10286767" cy="5032375"/>
          </a:xfrm>
          <a:prstGeom prst="rect">
            <a:avLst/>
          </a:prstGeom>
        </p:spPr>
      </p:pic>
    </p:spTree>
    <p:extLst>
      <p:ext uri="{BB962C8B-B14F-4D97-AF65-F5344CB8AC3E}">
        <p14:creationId xmlns:p14="http://schemas.microsoft.com/office/powerpoint/2010/main" val="26920626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00B0F0"/>
                </a:solidFill>
                <a:cs typeface="B Titr" panose="00000700000000000000" pitchFamily="2" charset="-78"/>
              </a:rPr>
              <a:t>تفاوت سرخوشی و شادی، با نشاط و خوشبختی واقعی</a:t>
            </a:r>
            <a:endParaRPr lang="en-US" dirty="0">
              <a:solidFill>
                <a:srgbClr val="00B0F0"/>
              </a:solidFill>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99578" y="2147455"/>
            <a:ext cx="6156203" cy="2840181"/>
          </a:xfrm>
          <a:prstGeom prst="rect">
            <a:avLst/>
          </a:prstGeom>
        </p:spPr>
      </p:pic>
      <p:sp>
        <p:nvSpPr>
          <p:cNvPr id="4" name="Content Placeholder 3"/>
          <p:cNvSpPr>
            <a:spLocks noGrp="1"/>
          </p:cNvSpPr>
          <p:nvPr>
            <p:ph sz="half" idx="2"/>
          </p:nvPr>
        </p:nvSpPr>
        <p:spPr/>
        <p:txBody>
          <a:bodyPr/>
          <a:lstStyle/>
          <a:p>
            <a:pPr algn="r" rtl="1"/>
            <a:r>
              <a:rPr lang="fa-IR" dirty="0" smtClean="0">
                <a:cs typeface="B Titr" panose="00000700000000000000" pitchFamily="2" charset="-78"/>
              </a:rPr>
              <a:t>سرخوشی و شادی صفتی است مشترک بین انسان و حیوان، مانند غذا خوردن و ...، با این شعار که در لحظه زندگی کن (حالشو ببر!)</a:t>
            </a:r>
          </a:p>
          <a:p>
            <a:pPr algn="r" rtl="1"/>
            <a:r>
              <a:rPr lang="fa-IR" dirty="0" smtClean="0">
                <a:cs typeface="B Titr" panose="00000700000000000000" pitchFamily="2" charset="-78"/>
              </a:rPr>
              <a:t>ولی معنا یا نشاط و رضایت درونی از زندگی و زنده بودن، صفتی است مختص انسان، که لازمه آن فکر کردن به گذشته و </a:t>
            </a:r>
            <a:r>
              <a:rPr lang="fa-IR" dirty="0" smtClean="0">
                <a:cs typeface="B Titr" panose="00000700000000000000" pitchFamily="2" charset="-78"/>
              </a:rPr>
              <a:t>آینده </a:t>
            </a:r>
            <a:r>
              <a:rPr lang="fa-IR" dirty="0" smtClean="0">
                <a:cs typeface="B Titr" panose="00000700000000000000" pitchFamily="2" charset="-78"/>
              </a:rPr>
              <a:t>نیز هست.</a:t>
            </a:r>
            <a:endParaRPr lang="en-US" dirty="0">
              <a:cs typeface="B Titr" panose="00000700000000000000" pitchFamily="2" charset="-78"/>
            </a:endParaRPr>
          </a:p>
        </p:txBody>
      </p:sp>
    </p:spTree>
    <p:extLst>
      <p:ext uri="{BB962C8B-B14F-4D97-AF65-F5344CB8AC3E}">
        <p14:creationId xmlns:p14="http://schemas.microsoft.com/office/powerpoint/2010/main" val="34705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5382" y="0"/>
            <a:ext cx="6567920" cy="2158595"/>
          </a:xfrm>
          <a:prstGeom prst="rect">
            <a:avLst/>
          </a:prstGeom>
        </p:spPr>
      </p:pic>
      <p:sp>
        <p:nvSpPr>
          <p:cNvPr id="5" name="Title 4"/>
          <p:cNvSpPr>
            <a:spLocks noGrp="1"/>
          </p:cNvSpPr>
          <p:nvPr>
            <p:ph type="title"/>
          </p:nvPr>
        </p:nvSpPr>
        <p:spPr/>
        <p:txBody>
          <a:bodyPr/>
          <a:lstStyle/>
          <a:p>
            <a:endParaRPr lang="en-US"/>
          </a:p>
        </p:txBody>
      </p:sp>
      <p:sp>
        <p:nvSpPr>
          <p:cNvPr id="6" name="Content Placeholder 5"/>
          <p:cNvSpPr>
            <a:spLocks noGrp="1"/>
          </p:cNvSpPr>
          <p:nvPr>
            <p:ph sz="half" idx="1"/>
          </p:nvPr>
        </p:nvSpPr>
        <p:spPr>
          <a:xfrm>
            <a:off x="838200" y="2382981"/>
            <a:ext cx="5181600" cy="3793981"/>
          </a:xfrm>
        </p:spPr>
        <p:txBody>
          <a:bodyPr>
            <a:normAutofit fontScale="92500"/>
          </a:bodyPr>
          <a:lstStyle/>
          <a:p>
            <a:r>
              <a:rPr lang="en-US" dirty="0" smtClean="0"/>
              <a:t>After satiation (poverty line) </a:t>
            </a:r>
            <a:r>
              <a:rPr lang="en-US" dirty="0"/>
              <a:t>had been reached, further increases in income were associated</a:t>
            </a:r>
            <a:br>
              <a:rPr lang="en-US" dirty="0"/>
            </a:br>
            <a:r>
              <a:rPr lang="en-US" dirty="0"/>
              <a:t>with slight decrements to SWB. We refer to these as ‘turning </a:t>
            </a:r>
            <a:r>
              <a:rPr lang="en-US" dirty="0" smtClean="0"/>
              <a:t>points</a:t>
            </a:r>
            <a:r>
              <a:rPr lang="fa-IR" dirty="0" smtClean="0"/>
              <a:t>.</a:t>
            </a:r>
          </a:p>
          <a:p>
            <a:pPr algn="r" rtl="1">
              <a:lnSpc>
                <a:spcPct val="110000"/>
              </a:lnSpc>
            </a:pPr>
            <a:r>
              <a:rPr lang="fa-IR" dirty="0" smtClean="0">
                <a:cs typeface="B Titr" panose="00000700000000000000" pitchFamily="2" charset="-78"/>
              </a:rPr>
              <a:t>بعد از عبور از خط فقر، افزایش بیشتر در درآمد،</a:t>
            </a:r>
            <a:r>
              <a:rPr lang="en-US" dirty="0" smtClean="0">
                <a:cs typeface="B Titr" panose="00000700000000000000" pitchFamily="2" charset="-78"/>
              </a:rPr>
              <a:t> </a:t>
            </a:r>
            <a:r>
              <a:rPr lang="fa-IR" dirty="0" smtClean="0">
                <a:cs typeface="B Titr" panose="00000700000000000000" pitchFamily="2" charset="-78"/>
              </a:rPr>
              <a:t>سبب افت بهزیستی و احساس نشاط واقعی می‌شود.</a:t>
            </a:r>
            <a:r>
              <a:rPr lang="en-US" dirty="0" smtClean="0"/>
              <a:t/>
            </a:r>
            <a:br>
              <a:rPr lang="en-US" dirty="0" smtClean="0"/>
            </a:br>
            <a:endParaRPr lang="en-US" dirty="0"/>
          </a:p>
        </p:txBody>
      </p:sp>
      <p:pic>
        <p:nvPicPr>
          <p:cNvPr id="8" name="Content Placeholder 7"/>
          <p:cNvPicPr>
            <a:picLocks noGrp="1" noChangeAspect="1"/>
          </p:cNvPicPr>
          <p:nvPr>
            <p:ph sz="half" idx="2"/>
          </p:nvPr>
        </p:nvPicPr>
        <p:blipFill>
          <a:blip r:embed="rId3"/>
          <a:stretch>
            <a:fillRect/>
          </a:stretch>
        </p:blipFill>
        <p:spPr>
          <a:xfrm>
            <a:off x="6968837" y="1690688"/>
            <a:ext cx="3384654" cy="5014610"/>
          </a:xfrm>
          <a:prstGeom prst="rect">
            <a:avLst/>
          </a:prstGeom>
        </p:spPr>
      </p:pic>
    </p:spTree>
    <p:extLst>
      <p:ext uri="{BB962C8B-B14F-4D97-AF65-F5344CB8AC3E}">
        <p14:creationId xmlns:p14="http://schemas.microsoft.com/office/powerpoint/2010/main" val="423591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45673" y="0"/>
            <a:ext cx="8248650" cy="1825625"/>
          </a:xfrm>
          <a:prstGeom prst="rect">
            <a:avLst/>
          </a:prstGeom>
        </p:spPr>
      </p:pic>
      <p:sp>
        <p:nvSpPr>
          <p:cNvPr id="3" name="Content Placeholder 2"/>
          <p:cNvSpPr>
            <a:spLocks noGrp="1"/>
          </p:cNvSpPr>
          <p:nvPr>
            <p:ph sz="half" idx="1"/>
          </p:nvPr>
        </p:nvSpPr>
        <p:spPr/>
        <p:txBody>
          <a:bodyPr/>
          <a:lstStyle/>
          <a:p>
            <a:r>
              <a:rPr lang="en-US" dirty="0" smtClean="0"/>
              <a:t>In summary</a:t>
            </a:r>
            <a:r>
              <a:rPr lang="en-US" dirty="0"/>
              <a:t>, the more people value happiness the less likely they may be to obtain it,</a:t>
            </a:r>
            <a:br>
              <a:rPr lang="en-US" dirty="0"/>
            </a:br>
            <a:r>
              <a:rPr lang="en-US" dirty="0"/>
              <a:t>especially when happiness appears within reach</a:t>
            </a:r>
            <a:r>
              <a:rPr lang="en-US" dirty="0" smtClean="0"/>
              <a:t> </a:t>
            </a:r>
            <a:br>
              <a:rPr lang="en-US" dirty="0" smtClean="0"/>
            </a:br>
            <a:endParaRPr lang="en-US" dirty="0"/>
          </a:p>
        </p:txBody>
      </p:sp>
      <p:sp>
        <p:nvSpPr>
          <p:cNvPr id="4" name="Content Placeholder 3"/>
          <p:cNvSpPr>
            <a:spLocks noGrp="1"/>
          </p:cNvSpPr>
          <p:nvPr>
            <p:ph sz="half" idx="2"/>
          </p:nvPr>
        </p:nvSpPr>
        <p:spPr/>
        <p:txBody>
          <a:bodyPr>
            <a:normAutofit/>
          </a:bodyPr>
          <a:lstStyle/>
          <a:p>
            <a:pPr algn="r" rtl="1"/>
            <a:r>
              <a:rPr lang="fa-IR" sz="4400" dirty="0" smtClean="0">
                <a:cs typeface="B Titr" panose="00000700000000000000" pitchFamily="2" charset="-78"/>
              </a:rPr>
              <a:t>هرچه در ذهن مردم ارزش لذت و سرخوشی بیشتر می‌شود، نشاط و شادمانی واقعی کمتر می‌شود. </a:t>
            </a:r>
            <a:endParaRPr lang="en-US" sz="4400" dirty="0">
              <a:cs typeface="B Titr" panose="00000700000000000000" pitchFamily="2" charset="-78"/>
            </a:endParaRPr>
          </a:p>
        </p:txBody>
      </p:sp>
      <p:pic>
        <p:nvPicPr>
          <p:cNvPr id="6" name="Picture 5"/>
          <p:cNvPicPr>
            <a:picLocks noChangeAspect="1"/>
          </p:cNvPicPr>
          <p:nvPr/>
        </p:nvPicPr>
        <p:blipFill>
          <a:blip r:embed="rId3"/>
          <a:stretch>
            <a:fillRect/>
          </a:stretch>
        </p:blipFill>
        <p:spPr>
          <a:xfrm>
            <a:off x="838200" y="3848507"/>
            <a:ext cx="4551218" cy="3009493"/>
          </a:xfrm>
          <a:prstGeom prst="rect">
            <a:avLst/>
          </a:prstGeom>
        </p:spPr>
      </p:pic>
    </p:spTree>
    <p:extLst>
      <p:ext uri="{BB962C8B-B14F-4D97-AF65-F5344CB8AC3E}">
        <p14:creationId xmlns:p14="http://schemas.microsoft.com/office/powerpoint/2010/main" val="136402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06505" y="0"/>
            <a:ext cx="7931389" cy="2992582"/>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2632363"/>
            <a:ext cx="5181600" cy="3544599"/>
          </a:xfrm>
        </p:spPr>
        <p:txBody>
          <a:bodyPr>
            <a:normAutofit fontScale="92500" lnSpcReduction="20000"/>
          </a:bodyPr>
          <a:lstStyle/>
          <a:p>
            <a:r>
              <a:rPr lang="en-US" dirty="0"/>
              <a:t>A meta-analysis in 2017 identified 62 general population studies involving more than 1,250,000</a:t>
            </a:r>
            <a:br>
              <a:rPr lang="en-US" dirty="0"/>
            </a:br>
            <a:r>
              <a:rPr lang="en-US" dirty="0"/>
              <a:t>participants (87). After adjustment for confounders, these analyses showed a pooled hazard ratio</a:t>
            </a:r>
            <a:br>
              <a:rPr lang="en-US" dirty="0"/>
            </a:br>
            <a:r>
              <a:rPr lang="en-US" dirty="0"/>
              <a:t>(HR) of 0.920 [95% confidence interval (CI) 0.908–0.934] for people with higher subjective wellbeing </a:t>
            </a:r>
            <a:r>
              <a:rPr lang="en-US" dirty="0" smtClean="0"/>
              <a:t/>
            </a:r>
            <a:br>
              <a:rPr lang="en-US" dirty="0" smtClean="0"/>
            </a:br>
            <a:endParaRPr lang="en-US" dirty="0"/>
          </a:p>
        </p:txBody>
      </p:sp>
      <p:sp>
        <p:nvSpPr>
          <p:cNvPr id="4" name="Content Placeholder 3"/>
          <p:cNvSpPr>
            <a:spLocks noGrp="1"/>
          </p:cNvSpPr>
          <p:nvPr>
            <p:ph sz="half" idx="2"/>
          </p:nvPr>
        </p:nvSpPr>
        <p:spPr>
          <a:xfrm>
            <a:off x="6172200" y="2632363"/>
            <a:ext cx="5181600" cy="3544600"/>
          </a:xfrm>
        </p:spPr>
        <p:txBody>
          <a:bodyPr>
            <a:normAutofit fontScale="92500" lnSpcReduction="20000"/>
          </a:bodyPr>
          <a:lstStyle/>
          <a:p>
            <a:pPr algn="r" rtl="1">
              <a:lnSpc>
                <a:spcPct val="120000"/>
              </a:lnSpc>
            </a:pPr>
            <a:r>
              <a:rPr lang="fa-IR" sz="4000" dirty="0" smtClean="0">
                <a:cs typeface="B Titr" panose="00000700000000000000" pitchFamily="2" charset="-78"/>
              </a:rPr>
              <a:t>خوشبختی و نشاط واقعی سبب افزایش طول عمر توام با سلامتی می‌شود.</a:t>
            </a:r>
            <a:endParaRPr lang="en-US" sz="4000" dirty="0">
              <a:cs typeface="B Titr" panose="00000700000000000000" pitchFamily="2" charset="-78"/>
            </a:endParaRPr>
          </a:p>
        </p:txBody>
      </p:sp>
    </p:spTree>
    <p:extLst>
      <p:ext uri="{BB962C8B-B14F-4D97-AF65-F5344CB8AC3E}">
        <p14:creationId xmlns:p14="http://schemas.microsoft.com/office/powerpoint/2010/main" val="289653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9746" y="82550"/>
            <a:ext cx="6419850" cy="1743075"/>
          </a:xfrm>
          <a:prstGeom prst="rect">
            <a:avLst/>
          </a:prstGeom>
        </p:spPr>
      </p:pic>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3"/>
          <a:stretch>
            <a:fillRect/>
          </a:stretch>
        </p:blipFill>
        <p:spPr>
          <a:xfrm>
            <a:off x="814906" y="1483563"/>
            <a:ext cx="10714587" cy="5374437"/>
          </a:xfrm>
          <a:prstGeom prst="rect">
            <a:avLst/>
          </a:prstGeom>
        </p:spPr>
      </p:pic>
    </p:spTree>
    <p:extLst>
      <p:ext uri="{BB962C8B-B14F-4D97-AF65-F5344CB8AC3E}">
        <p14:creationId xmlns:p14="http://schemas.microsoft.com/office/powerpoint/2010/main" val="256834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a:t>Robert H. </a:t>
            </a:r>
            <a:r>
              <a:rPr lang="en-US" sz="3200" b="1" dirty="0" err="1"/>
              <a:t>Lustig</a:t>
            </a:r>
            <a:r>
              <a:rPr lang="en-US" sz="3200" b="1" dirty="0"/>
              <a:t>, M.D., MSL, is professor of pediatrics in the Division of Endocrinology and a member of the Institute for Health Policy Studies at University of California,</a:t>
            </a:r>
          </a:p>
        </p:txBody>
      </p:sp>
      <p:pic>
        <p:nvPicPr>
          <p:cNvPr id="7" name="Content Placeholder 6"/>
          <p:cNvPicPr>
            <a:picLocks noGrp="1" noChangeAspect="1"/>
          </p:cNvPicPr>
          <p:nvPr>
            <p:ph sz="half" idx="2"/>
          </p:nvPr>
        </p:nvPicPr>
        <p:blipFill>
          <a:blip r:embed="rId2"/>
          <a:stretch>
            <a:fillRect/>
          </a:stretch>
        </p:blipFill>
        <p:spPr>
          <a:xfrm>
            <a:off x="7022465" y="1825625"/>
            <a:ext cx="3481070" cy="4351338"/>
          </a:xfrm>
          <a:prstGeom prst="rect">
            <a:avLst/>
          </a:prstGeom>
        </p:spPr>
      </p:pic>
      <p:pic>
        <p:nvPicPr>
          <p:cNvPr id="1026" name="Picture 2" descr="https://images-na.ssl-images-amazon.com/images/I/51cSiSimMVL._SX331_BO1,204,203,200_.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77101" y="1825625"/>
            <a:ext cx="290379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67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a-IR" dirty="0" smtClean="0">
                <a:solidFill>
                  <a:srgbClr val="00B0F0"/>
                </a:solidFill>
                <a:cs typeface="B Titr" panose="00000700000000000000" pitchFamily="2" charset="-78"/>
              </a:rPr>
              <a:t>آیا من خوشبختم؟</a:t>
            </a:r>
            <a:endParaRPr lang="en-US" dirty="0">
              <a:solidFill>
                <a:srgbClr val="00B0F0"/>
              </a:solidFill>
              <a:cs typeface="B Titr" panose="00000700000000000000" pitchFamily="2" charset="-78"/>
            </a:endParaRPr>
          </a:p>
        </p:txBody>
      </p:sp>
      <p:sp>
        <p:nvSpPr>
          <p:cNvPr id="5" name="Content Placeholder 4"/>
          <p:cNvSpPr>
            <a:spLocks noGrp="1"/>
          </p:cNvSpPr>
          <p:nvPr>
            <p:ph sz="half" idx="1"/>
          </p:nvPr>
        </p:nvSpPr>
        <p:spPr/>
        <p:txBody>
          <a:bodyPr/>
          <a:lstStyle/>
          <a:p>
            <a:r>
              <a:rPr lang="en-US" b="1" dirty="0" smtClean="0">
                <a:effectLst/>
              </a:rPr>
              <a:t>We Don’t Know What Makes Us Happy</a:t>
            </a:r>
          </a:p>
          <a:p>
            <a:r>
              <a:rPr lang="en-US" b="1" dirty="0" smtClean="0">
                <a:effectLst/>
              </a:rPr>
              <a:t>We Might Not Even Know What Happiness Is</a:t>
            </a:r>
          </a:p>
          <a:p>
            <a:r>
              <a:rPr lang="en-US" b="1" dirty="0" smtClean="0">
                <a:effectLst/>
              </a:rPr>
              <a:t>Does Pursuing Happiness Makes Us Miserable</a:t>
            </a:r>
          </a:p>
          <a:p>
            <a:endParaRPr lang="en-US" dirty="0"/>
          </a:p>
        </p:txBody>
      </p:sp>
      <p:sp>
        <p:nvSpPr>
          <p:cNvPr id="6" name="Content Placeholder 5"/>
          <p:cNvSpPr>
            <a:spLocks noGrp="1"/>
          </p:cNvSpPr>
          <p:nvPr>
            <p:ph sz="half" idx="2"/>
          </p:nvPr>
        </p:nvSpPr>
        <p:spPr/>
        <p:txBody>
          <a:bodyPr>
            <a:noAutofit/>
          </a:bodyPr>
          <a:lstStyle/>
          <a:p>
            <a:pPr algn="r" rtl="1"/>
            <a:r>
              <a:rPr lang="fa-IR" sz="3200" dirty="0" smtClean="0">
                <a:cs typeface="B Titr" panose="00000700000000000000" pitchFamily="2" charset="-78"/>
              </a:rPr>
              <a:t>چه </a:t>
            </a:r>
            <a:r>
              <a:rPr lang="fa-IR" sz="3200" dirty="0" smtClean="0">
                <a:cs typeface="B Titr" panose="00000700000000000000" pitchFamily="2" charset="-78"/>
              </a:rPr>
              <a:t>چیز به ما نشاط و شادابی واقعی میدهد</a:t>
            </a:r>
            <a:r>
              <a:rPr lang="fa-IR" sz="3200" dirty="0" smtClean="0">
                <a:cs typeface="B Titr" panose="00000700000000000000" pitchFamily="2" charset="-78"/>
              </a:rPr>
              <a:t>؟</a:t>
            </a:r>
          </a:p>
          <a:p>
            <a:pPr algn="r" rtl="1"/>
            <a:r>
              <a:rPr lang="fa-IR" sz="3200" dirty="0" smtClean="0">
                <a:cs typeface="B Titr" panose="00000700000000000000" pitchFamily="2" charset="-78"/>
              </a:rPr>
              <a:t>واقعاً میدانیم خوشبختی چیست؟</a:t>
            </a:r>
            <a:endParaRPr lang="fa-IR" sz="3200" dirty="0" smtClean="0">
              <a:cs typeface="B Titr" panose="00000700000000000000" pitchFamily="2" charset="-78"/>
            </a:endParaRPr>
          </a:p>
          <a:p>
            <a:pPr algn="r" rtl="1"/>
            <a:r>
              <a:rPr lang="fa-IR" sz="3200" dirty="0" smtClean="0">
                <a:cs typeface="B Titr" panose="00000700000000000000" pitchFamily="2" charset="-78"/>
              </a:rPr>
              <a:t>چند نوع شادی و نشاط داریم؟</a:t>
            </a:r>
          </a:p>
          <a:p>
            <a:pPr algn="r" rtl="1"/>
            <a:r>
              <a:rPr lang="fa-IR" sz="3200" dirty="0" smtClean="0">
                <a:cs typeface="B Titr" panose="00000700000000000000" pitchFamily="2" charset="-78"/>
              </a:rPr>
              <a:t>چرا در کشورهایی که رتبه های اول </a:t>
            </a:r>
            <a:r>
              <a:rPr lang="en-US" sz="3200" dirty="0" smtClean="0">
                <a:cs typeface="B Titr" panose="00000700000000000000" pitchFamily="2" charset="-78"/>
              </a:rPr>
              <a:t>happiness</a:t>
            </a:r>
            <a:r>
              <a:rPr lang="fa-IR" sz="3200" dirty="0" smtClean="0">
                <a:cs typeface="B Titr" panose="00000700000000000000" pitchFamily="2" charset="-78"/>
              </a:rPr>
              <a:t> و شادی را دارند، خودکشی همچنان بالاست؟</a:t>
            </a:r>
            <a:endParaRPr lang="en-US" sz="3200" dirty="0">
              <a:cs typeface="B Titr" panose="00000700000000000000" pitchFamily="2" charset="-78"/>
            </a:endParaRPr>
          </a:p>
        </p:txBody>
      </p:sp>
    </p:spTree>
    <p:extLst>
      <p:ext uri="{BB962C8B-B14F-4D97-AF65-F5344CB8AC3E}">
        <p14:creationId xmlns:p14="http://schemas.microsoft.com/office/powerpoint/2010/main" val="330901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273" y="378980"/>
            <a:ext cx="10515600" cy="1325563"/>
          </a:xfrm>
        </p:spPr>
        <p:txBody>
          <a:bodyPr>
            <a:normAutofit/>
          </a:bodyPr>
          <a:lstStyle/>
          <a:p>
            <a:pPr algn="r" rtl="1"/>
            <a:r>
              <a:rPr lang="fa-IR" sz="4000" dirty="0" smtClean="0">
                <a:solidFill>
                  <a:srgbClr val="00B0F0"/>
                </a:solidFill>
                <a:cs typeface="B Titr" panose="00000700000000000000" pitchFamily="2" charset="-78"/>
              </a:rPr>
              <a:t>تقدیم کتاب به مادر مرحومش</a:t>
            </a:r>
            <a:br>
              <a:rPr lang="fa-IR" sz="4000" dirty="0" smtClean="0">
                <a:solidFill>
                  <a:srgbClr val="00B0F0"/>
                </a:solidFill>
                <a:cs typeface="B Titr" panose="00000700000000000000" pitchFamily="2" charset="-78"/>
              </a:rPr>
            </a:br>
            <a:r>
              <a:rPr lang="fa-IR" sz="2800" dirty="0" smtClean="0">
                <a:solidFill>
                  <a:srgbClr val="00B0F0"/>
                </a:solidFill>
                <a:cs typeface="B Titr" panose="00000700000000000000" pitchFamily="2" charset="-78"/>
              </a:rPr>
              <a:t>که انگیزه نوشتن کتاب او بود</a:t>
            </a:r>
            <a:endParaRPr lang="en-US" sz="2800" dirty="0">
              <a:solidFill>
                <a:srgbClr val="00B0F0"/>
              </a:solidFill>
              <a:cs typeface="B Titr" panose="00000700000000000000" pitchFamily="2" charset="-78"/>
            </a:endParaRPr>
          </a:p>
        </p:txBody>
      </p:sp>
      <p:sp>
        <p:nvSpPr>
          <p:cNvPr id="4" name="Content Placeholder 3"/>
          <p:cNvSpPr>
            <a:spLocks noGrp="1"/>
          </p:cNvSpPr>
          <p:nvPr>
            <p:ph sz="half" idx="1"/>
          </p:nvPr>
        </p:nvSpPr>
        <p:spPr>
          <a:xfrm>
            <a:off x="491837" y="204643"/>
            <a:ext cx="5181600" cy="4351338"/>
          </a:xfrm>
        </p:spPr>
        <p:txBody>
          <a:bodyPr>
            <a:noAutofit/>
          </a:bodyPr>
          <a:lstStyle/>
          <a:p>
            <a:r>
              <a:rPr lang="en-US" sz="2400" dirty="0"/>
              <a:t>Dedicated to my late mother, Judith </a:t>
            </a:r>
            <a:r>
              <a:rPr lang="en-US" sz="2400" dirty="0" err="1"/>
              <a:t>Lustig</a:t>
            </a:r>
            <a:r>
              <a:rPr lang="en-US" sz="2400" dirty="0"/>
              <a:t> Jenner (1934–2016), the inspiration for this book. My mother wasn’t a particularly happy person. A Depression baby, she had to grow up quickly, and was an adult by the age of four. She missed out on a real childhood, and spent the rest of her life trying to make up for it. To her, money was the route to happiness, and she didn’t want for it, but it never really made her happy. She certainly knew pleasures—in food and drink, in jewelry, in casinos, in exotic spots around the world. But few of her exploits or possessions brought her contentment. The only true happiness she knew were her children and grandchildren, and her eight-year relationship with her second husband,</a:t>
            </a:r>
          </a:p>
        </p:txBody>
      </p:sp>
      <p:sp>
        <p:nvSpPr>
          <p:cNvPr id="5" name="Content Placeholder 4"/>
          <p:cNvSpPr>
            <a:spLocks noGrp="1"/>
          </p:cNvSpPr>
          <p:nvPr>
            <p:ph sz="half" idx="2"/>
          </p:nvPr>
        </p:nvSpPr>
        <p:spPr/>
        <p:txBody>
          <a:bodyPr>
            <a:normAutofit/>
          </a:bodyPr>
          <a:lstStyle/>
          <a:p>
            <a:pPr algn="r" rtl="1"/>
            <a:r>
              <a:rPr lang="fa-IR" dirty="0" smtClean="0">
                <a:cs typeface="B Titr" panose="00000700000000000000" pitchFamily="2" charset="-78"/>
              </a:rPr>
              <a:t>مادرم ذاتاً یک آدم بانشاط نبود.</a:t>
            </a:r>
          </a:p>
          <a:p>
            <a:pPr algn="r" rtl="1"/>
            <a:r>
              <a:rPr lang="fa-IR" dirty="0" smtClean="0">
                <a:cs typeface="B Titr" panose="00000700000000000000" pitchFamily="2" charset="-78"/>
              </a:rPr>
              <a:t>برای او مسیر شادمانی در پول خلاصه شده بود، ولی هیچگاه شادش نکرد.</a:t>
            </a:r>
          </a:p>
          <a:p>
            <a:pPr algn="r" rtl="1"/>
            <a:r>
              <a:rPr lang="fa-IR" dirty="0" smtClean="0">
                <a:cs typeface="B Titr" panose="00000700000000000000" pitchFamily="2" charset="-78"/>
              </a:rPr>
              <a:t>او لذت را در غذا، مشروبات، جواهرات، کازینو، و سفرهای خارجی می دید.</a:t>
            </a:r>
          </a:p>
          <a:p>
            <a:pPr algn="r" rtl="1"/>
            <a:r>
              <a:rPr lang="fa-IR" dirty="0" smtClean="0">
                <a:cs typeface="B Titr" panose="00000700000000000000" pitchFamily="2" charset="-78"/>
              </a:rPr>
              <a:t>اما...تنها چیزی که به او شادمانی حقیقی می‌داد سه چیز بود:</a:t>
            </a:r>
          </a:p>
          <a:p>
            <a:pPr algn="r" rtl="1"/>
            <a:r>
              <a:rPr lang="fa-IR" dirty="0" smtClean="0">
                <a:cs typeface="B Titr" panose="00000700000000000000" pitchFamily="2" charset="-78"/>
              </a:rPr>
              <a:t>فرزندانش، نوه هایش، و همسرش</a:t>
            </a:r>
          </a:p>
          <a:p>
            <a:pPr algn="r" rtl="1"/>
            <a:endParaRPr lang="en-US" dirty="0" smtClean="0">
              <a:cs typeface="B Titr" panose="00000700000000000000" pitchFamily="2" charset="-78"/>
            </a:endParaRPr>
          </a:p>
          <a:p>
            <a:pPr marL="0" indent="0" algn="r" rtl="1">
              <a:buNone/>
            </a:pPr>
            <a:endParaRPr lang="fa-IR" dirty="0" smtClean="0">
              <a:cs typeface="B Titr" panose="00000700000000000000" pitchFamily="2" charset="-78"/>
            </a:endParaRPr>
          </a:p>
          <a:p>
            <a:pPr algn="r" rtl="1"/>
            <a:endParaRPr lang="en-US" dirty="0">
              <a:cs typeface="B Titr" panose="00000700000000000000" pitchFamily="2" charset="-78"/>
            </a:endParaRPr>
          </a:p>
        </p:txBody>
      </p:sp>
    </p:spTree>
    <p:extLst>
      <p:ext uri="{BB962C8B-B14F-4D97-AF65-F5344CB8AC3E}">
        <p14:creationId xmlns:p14="http://schemas.microsoft.com/office/powerpoint/2010/main" val="3417661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r>
              <a:rPr lang="fa-IR" dirty="0" smtClean="0">
                <a:solidFill>
                  <a:schemeClr val="accent1"/>
                </a:solidFill>
                <a:cs typeface="B Titr" panose="00000700000000000000" pitchFamily="2" charset="-78"/>
              </a:rPr>
              <a:t>چند اصل طرح شده در این کتاب</a:t>
            </a:r>
            <a:endParaRPr lang="en-US" dirty="0">
              <a:solidFill>
                <a:schemeClr val="accent1"/>
              </a:solidFill>
              <a:cs typeface="B Titr" panose="00000700000000000000" pitchFamily="2" charset="-78"/>
            </a:endParaRPr>
          </a:p>
        </p:txBody>
      </p:sp>
      <p:sp>
        <p:nvSpPr>
          <p:cNvPr id="5" name="Content Placeholder 4"/>
          <p:cNvSpPr>
            <a:spLocks noGrp="1"/>
          </p:cNvSpPr>
          <p:nvPr>
            <p:ph sz="half" idx="1"/>
          </p:nvPr>
        </p:nvSpPr>
        <p:spPr/>
        <p:txBody>
          <a:bodyPr/>
          <a:lstStyle/>
          <a:p>
            <a:r>
              <a:rPr lang="en-US" b="0" i="0" dirty="0" smtClean="0">
                <a:solidFill>
                  <a:srgbClr val="000000"/>
                </a:solidFill>
                <a:effectLst/>
                <a:latin typeface="Granjon LT Std"/>
              </a:rPr>
              <a:t>(1) reward is not contentment, and pleasure is not happiness; (2) reward is dopamine, and contentment is serotonin; (3) chronic excess reward interferes with contentment; (4) business has conflated pleasure with happiness</a:t>
            </a:r>
            <a:endParaRPr lang="en-US" dirty="0"/>
          </a:p>
        </p:txBody>
      </p:sp>
      <p:sp>
        <p:nvSpPr>
          <p:cNvPr id="6" name="Content Placeholder 5"/>
          <p:cNvSpPr>
            <a:spLocks noGrp="1"/>
          </p:cNvSpPr>
          <p:nvPr>
            <p:ph sz="half" idx="2"/>
          </p:nvPr>
        </p:nvSpPr>
        <p:spPr/>
        <p:txBody>
          <a:bodyPr/>
          <a:lstStyle/>
          <a:p>
            <a:pPr algn="r" rtl="1">
              <a:lnSpc>
                <a:spcPct val="100000"/>
              </a:lnSpc>
            </a:pPr>
            <a:r>
              <a:rPr lang="fa-IR" dirty="0" smtClean="0">
                <a:cs typeface="B Titr" panose="00000700000000000000" pitchFamily="2" charset="-78"/>
              </a:rPr>
              <a:t>پاداش معادل خشنودی نیست، و لذت و کیف کردن، دلیل نشاط نیست</a:t>
            </a:r>
          </a:p>
          <a:p>
            <a:pPr algn="r" rtl="1">
              <a:lnSpc>
                <a:spcPct val="100000"/>
              </a:lnSpc>
            </a:pPr>
            <a:r>
              <a:rPr lang="fa-IR" dirty="0" smtClean="0">
                <a:cs typeface="B Titr" panose="00000700000000000000" pitchFamily="2" charset="-78"/>
              </a:rPr>
              <a:t>پاداش از مسیر دوپامین است و خشنودی از مسیر سروتونین</a:t>
            </a:r>
          </a:p>
          <a:p>
            <a:pPr algn="r" rtl="1">
              <a:lnSpc>
                <a:spcPct val="100000"/>
              </a:lnSpc>
            </a:pPr>
            <a:r>
              <a:rPr lang="fa-IR" dirty="0" smtClean="0">
                <a:cs typeface="B Titr" panose="00000700000000000000" pitchFamily="2" charset="-78"/>
              </a:rPr>
              <a:t>پاداش مستمر و زیاد، با خشنودی و قناعت منافات دارد</a:t>
            </a:r>
          </a:p>
          <a:p>
            <a:pPr algn="r" rtl="1">
              <a:lnSpc>
                <a:spcPct val="100000"/>
              </a:lnSpc>
            </a:pPr>
            <a:r>
              <a:rPr lang="fa-IR" dirty="0" smtClean="0">
                <a:cs typeface="B Titr" panose="00000700000000000000" pitchFamily="2" charset="-78"/>
              </a:rPr>
              <a:t>دنیای پول جای نشاط واقعی را به  لذت و سرخوشی داده است.</a:t>
            </a:r>
            <a:endParaRPr lang="en-US" dirty="0">
              <a:cs typeface="B Titr" panose="00000700000000000000" pitchFamily="2" charset="-78"/>
            </a:endParaRPr>
          </a:p>
        </p:txBody>
      </p:sp>
    </p:spTree>
    <p:extLst>
      <p:ext uri="{BB962C8B-B14F-4D97-AF65-F5344CB8AC3E}">
        <p14:creationId xmlns:p14="http://schemas.microsoft.com/office/powerpoint/2010/main" val="8403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p:spPr>
        <p:txBody>
          <a:bodyPr>
            <a:normAutofit/>
          </a:bodyPr>
          <a:lstStyle/>
          <a:p>
            <a:r>
              <a:rPr lang="en-US" dirty="0" smtClean="0"/>
              <a:t>Pleasure/Reward:  Dopamine</a:t>
            </a:r>
            <a:endParaRPr lang="en-US" dirty="0"/>
          </a:p>
        </p:txBody>
      </p:sp>
      <p:sp>
        <p:nvSpPr>
          <p:cNvPr id="5" name="Content Placeholder 4"/>
          <p:cNvSpPr>
            <a:spLocks noGrp="1"/>
          </p:cNvSpPr>
          <p:nvPr>
            <p:ph sz="half" idx="1"/>
          </p:nvPr>
        </p:nvSpPr>
        <p:spPr/>
        <p:txBody>
          <a:bodyPr>
            <a:normAutofit lnSpcReduction="10000"/>
          </a:bodyPr>
          <a:lstStyle/>
          <a:p>
            <a:r>
              <a:rPr lang="en-US" dirty="0"/>
              <a:t>Reward is </a:t>
            </a:r>
            <a:r>
              <a:rPr lang="en-US" dirty="0">
                <a:solidFill>
                  <a:srgbClr val="C00000"/>
                </a:solidFill>
              </a:rPr>
              <a:t>short-lived</a:t>
            </a:r>
            <a:r>
              <a:rPr lang="en-US" dirty="0"/>
              <a:t> (about an hour, like a </a:t>
            </a:r>
            <a:r>
              <a:rPr lang="en-US" dirty="0">
                <a:solidFill>
                  <a:srgbClr val="C00000"/>
                </a:solidFill>
              </a:rPr>
              <a:t>good meal</a:t>
            </a:r>
            <a:r>
              <a:rPr lang="en-US" dirty="0" smtClean="0"/>
              <a:t>). </a:t>
            </a:r>
            <a:r>
              <a:rPr lang="en-US" dirty="0"/>
              <a:t>Why do you think you can’t remember what you ate for dinner yesterday</a:t>
            </a:r>
            <a:r>
              <a:rPr lang="en-US" dirty="0" smtClean="0"/>
              <a:t>?</a:t>
            </a:r>
          </a:p>
          <a:p>
            <a:r>
              <a:rPr lang="en-US" dirty="0"/>
              <a:t>Reward is </a:t>
            </a:r>
            <a:r>
              <a:rPr lang="en-US" dirty="0">
                <a:solidFill>
                  <a:srgbClr val="C00000"/>
                </a:solidFill>
              </a:rPr>
              <a:t>visceral</a:t>
            </a:r>
            <a:r>
              <a:rPr lang="en-US" dirty="0"/>
              <a:t> in terms of excitement (e.g., a casino, a football game, or a strip club). It activates the body’s </a:t>
            </a:r>
            <a:r>
              <a:rPr lang="en-US" dirty="0">
                <a:solidFill>
                  <a:srgbClr val="C00000"/>
                </a:solidFill>
              </a:rPr>
              <a:t>fight-or-flight system</a:t>
            </a:r>
            <a:r>
              <a:rPr lang="en-US" dirty="0"/>
              <a:t>, which causes blood pressure and heart rate to go up.</a:t>
            </a:r>
            <a:endParaRPr lang="en-US" dirty="0" smtClean="0"/>
          </a:p>
          <a:p>
            <a:endParaRPr lang="en-US" dirty="0"/>
          </a:p>
          <a:p>
            <a:endParaRPr lang="en-US" dirty="0"/>
          </a:p>
        </p:txBody>
      </p:sp>
      <p:sp>
        <p:nvSpPr>
          <p:cNvPr id="6" name="Content Placeholder 5"/>
          <p:cNvSpPr>
            <a:spLocks noGrp="1"/>
          </p:cNvSpPr>
          <p:nvPr>
            <p:ph sz="half" idx="2"/>
          </p:nvPr>
        </p:nvSpPr>
        <p:spPr/>
        <p:txBody>
          <a:bodyPr>
            <a:normAutofit lnSpcReduction="10000"/>
          </a:bodyPr>
          <a:lstStyle/>
          <a:p>
            <a:r>
              <a:rPr lang="en-US" dirty="0" smtClean="0"/>
              <a:t>Contentment </a:t>
            </a:r>
            <a:r>
              <a:rPr lang="en-US" dirty="0">
                <a:solidFill>
                  <a:srgbClr val="C00000"/>
                </a:solidFill>
              </a:rPr>
              <a:t>lasts much longer </a:t>
            </a:r>
            <a:r>
              <a:rPr lang="en-US" dirty="0"/>
              <a:t>(weeks to months to years). It’s what happens when you have a working marriage or watch your teenager graduate from high school</a:t>
            </a:r>
            <a:r>
              <a:rPr lang="en-US" dirty="0" smtClean="0"/>
              <a:t>.</a:t>
            </a:r>
          </a:p>
          <a:p>
            <a:r>
              <a:rPr lang="en-US" dirty="0" smtClean="0"/>
              <a:t>Contentment </a:t>
            </a:r>
            <a:r>
              <a:rPr lang="en-US" dirty="0"/>
              <a:t>is </a:t>
            </a:r>
            <a:r>
              <a:rPr lang="en-US" dirty="0">
                <a:solidFill>
                  <a:srgbClr val="C00000"/>
                </a:solidFill>
              </a:rPr>
              <a:t>ethereal and calming </a:t>
            </a:r>
            <a:r>
              <a:rPr lang="en-US" dirty="0"/>
              <a:t>(e.g., listening to soothing music or watching the waves of the ocean). It makes your heart rate slow and your blood pressure decline.</a:t>
            </a:r>
          </a:p>
        </p:txBody>
      </p:sp>
      <p:sp>
        <p:nvSpPr>
          <p:cNvPr id="7" name="Title 3"/>
          <p:cNvSpPr txBox="1">
            <a:spLocks/>
          </p:cNvSpPr>
          <p:nvPr/>
        </p:nvSpPr>
        <p:spPr>
          <a:xfrm>
            <a:off x="6019799" y="365125"/>
            <a:ext cx="557645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Happiness/</a:t>
            </a:r>
            <a:r>
              <a:rPr lang="en-US" dirty="0" err="1" smtClean="0"/>
              <a:t>Contentment:serotonin</a:t>
            </a:r>
            <a:r>
              <a:rPr lang="en-US" dirty="0" smtClean="0"/>
              <a:t>  </a:t>
            </a:r>
            <a:endParaRPr lang="en-US" dirty="0"/>
          </a:p>
        </p:txBody>
      </p:sp>
    </p:spTree>
    <p:extLst>
      <p:ext uri="{BB962C8B-B14F-4D97-AF65-F5344CB8AC3E}">
        <p14:creationId xmlns:p14="http://schemas.microsoft.com/office/powerpoint/2010/main" val="323129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255"/>
            <a:ext cx="5181600" cy="6010708"/>
          </a:xfrm>
        </p:spPr>
        <p:txBody>
          <a:bodyPr>
            <a:normAutofit fontScale="92500" lnSpcReduction="10000"/>
          </a:bodyPr>
          <a:lstStyle/>
          <a:p>
            <a:r>
              <a:rPr lang="en-US" dirty="0"/>
              <a:t>Reward can be </a:t>
            </a:r>
            <a:r>
              <a:rPr lang="en-US" dirty="0">
                <a:solidFill>
                  <a:srgbClr val="C00000"/>
                </a:solidFill>
              </a:rPr>
              <a:t>achieved with different substances</a:t>
            </a:r>
            <a:r>
              <a:rPr lang="en-US" dirty="0"/>
              <a:t> (e.g., heroin, nicotine, cocaine, </a:t>
            </a:r>
            <a:r>
              <a:rPr lang="en-US" dirty="0">
                <a:solidFill>
                  <a:srgbClr val="C00000"/>
                </a:solidFill>
              </a:rPr>
              <a:t>caffeine, alcohol, and of course sugar</a:t>
            </a:r>
            <a:r>
              <a:rPr lang="en-US" dirty="0"/>
              <a:t>). </a:t>
            </a:r>
            <a:endParaRPr lang="en-US" dirty="0" smtClean="0"/>
          </a:p>
          <a:p>
            <a:r>
              <a:rPr lang="en-US" dirty="0"/>
              <a:t>Reward occurs with the process of</a:t>
            </a:r>
            <a:r>
              <a:rPr lang="en-US" dirty="0">
                <a:solidFill>
                  <a:srgbClr val="C00000"/>
                </a:solidFill>
              </a:rPr>
              <a:t> </a:t>
            </a:r>
            <a:r>
              <a:rPr lang="en-US" i="1" dirty="0">
                <a:solidFill>
                  <a:srgbClr val="C00000"/>
                </a:solidFill>
              </a:rPr>
              <a:t>taking</a:t>
            </a:r>
            <a:r>
              <a:rPr lang="en-US" dirty="0">
                <a:solidFill>
                  <a:srgbClr val="C00000"/>
                </a:solidFill>
              </a:rPr>
              <a:t> (like from a casino). </a:t>
            </a:r>
            <a:r>
              <a:rPr lang="en-US" dirty="0"/>
              <a:t>Gambling is definitely a high: when you </a:t>
            </a:r>
            <a:r>
              <a:rPr lang="en-US" dirty="0" smtClean="0"/>
              <a:t>win. </a:t>
            </a:r>
            <a:r>
              <a:rPr lang="en-US" dirty="0"/>
              <a:t>Or go </a:t>
            </a:r>
            <a:r>
              <a:rPr lang="en-US" dirty="0">
                <a:solidFill>
                  <a:srgbClr val="C00000"/>
                </a:solidFill>
              </a:rPr>
              <a:t>buy a nice dress at Macy’s</a:t>
            </a:r>
            <a:r>
              <a:rPr lang="en-US" dirty="0"/>
              <a:t>. Then </a:t>
            </a:r>
            <a:r>
              <a:rPr lang="en-US" dirty="0">
                <a:solidFill>
                  <a:srgbClr val="C00000"/>
                </a:solidFill>
              </a:rPr>
              <a:t>try it on again a month later</a:t>
            </a:r>
            <a:r>
              <a:rPr lang="en-US" dirty="0"/>
              <a:t>. Does it generate the same enthusiasm</a:t>
            </a:r>
            <a:r>
              <a:rPr lang="en-US" dirty="0" smtClean="0"/>
              <a:t>?</a:t>
            </a:r>
          </a:p>
          <a:p>
            <a:r>
              <a:rPr lang="en-US" dirty="0"/>
              <a:t>Reward </a:t>
            </a:r>
            <a:r>
              <a:rPr lang="en-US" dirty="0">
                <a:solidFill>
                  <a:srgbClr val="C00000"/>
                </a:solidFill>
              </a:rPr>
              <a:t>when unchecked can lead us into misery</a:t>
            </a:r>
            <a:r>
              <a:rPr lang="en-US" dirty="0"/>
              <a:t>, like addiction. Too much substance use (</a:t>
            </a:r>
            <a:r>
              <a:rPr lang="en-US" dirty="0">
                <a:solidFill>
                  <a:srgbClr val="C00000"/>
                </a:solidFill>
              </a:rPr>
              <a:t>food, drugs, nicotine, alcohol</a:t>
            </a:r>
            <a:r>
              <a:rPr lang="en-US" dirty="0"/>
              <a:t>) or compulsive behaviors (</a:t>
            </a:r>
            <a:r>
              <a:rPr lang="en-US" dirty="0">
                <a:solidFill>
                  <a:srgbClr val="C00000"/>
                </a:solidFill>
              </a:rPr>
              <a:t>gambling, shopping, surfing the internet, sex</a:t>
            </a:r>
            <a:r>
              <a:rPr lang="en-US" dirty="0"/>
              <a:t>)</a:t>
            </a:r>
          </a:p>
        </p:txBody>
      </p:sp>
      <p:sp>
        <p:nvSpPr>
          <p:cNvPr id="4" name="Content Placeholder 3"/>
          <p:cNvSpPr>
            <a:spLocks noGrp="1"/>
          </p:cNvSpPr>
          <p:nvPr>
            <p:ph sz="half" idx="2"/>
          </p:nvPr>
        </p:nvSpPr>
        <p:spPr>
          <a:xfrm>
            <a:off x="6172200" y="166255"/>
            <a:ext cx="5181600" cy="6010708"/>
          </a:xfrm>
        </p:spPr>
        <p:txBody>
          <a:bodyPr>
            <a:normAutofit fontScale="92500" lnSpcReduction="10000"/>
          </a:bodyPr>
          <a:lstStyle/>
          <a:p>
            <a:r>
              <a:rPr lang="en-US" dirty="0" smtClean="0"/>
              <a:t>Contentment </a:t>
            </a:r>
            <a:r>
              <a:rPr lang="en-US" dirty="0"/>
              <a:t>is usually </a:t>
            </a:r>
            <a:r>
              <a:rPr lang="en-US" dirty="0">
                <a:solidFill>
                  <a:srgbClr val="C00000"/>
                </a:solidFill>
              </a:rPr>
              <a:t>achieved with deeds (</a:t>
            </a:r>
            <a:r>
              <a:rPr lang="en-US" dirty="0" smtClean="0">
                <a:solidFill>
                  <a:srgbClr val="C00000"/>
                </a:solidFill>
              </a:rPr>
              <a:t>like </a:t>
            </a:r>
            <a:r>
              <a:rPr lang="en-US" dirty="0">
                <a:solidFill>
                  <a:srgbClr val="C00000"/>
                </a:solidFill>
              </a:rPr>
              <a:t>graduating </a:t>
            </a:r>
            <a:r>
              <a:rPr lang="en-US" dirty="0"/>
              <a:t>from college or having a child who can navigate his or her own path in life</a:t>
            </a:r>
            <a:r>
              <a:rPr lang="en-US" dirty="0" smtClean="0"/>
              <a:t>).</a:t>
            </a:r>
          </a:p>
          <a:p>
            <a:r>
              <a:rPr lang="en-US" dirty="0" smtClean="0"/>
              <a:t>Contentment </a:t>
            </a:r>
            <a:r>
              <a:rPr lang="en-US" dirty="0"/>
              <a:t>is often generated </a:t>
            </a:r>
            <a:r>
              <a:rPr lang="en-US" dirty="0">
                <a:solidFill>
                  <a:srgbClr val="C00000"/>
                </a:solidFill>
              </a:rPr>
              <a:t>through </a:t>
            </a:r>
            <a:r>
              <a:rPr lang="en-US" i="1" dirty="0">
                <a:solidFill>
                  <a:srgbClr val="C00000"/>
                </a:solidFill>
              </a:rPr>
              <a:t>giving</a:t>
            </a:r>
            <a:r>
              <a:rPr lang="en-US" dirty="0">
                <a:solidFill>
                  <a:srgbClr val="C00000"/>
                </a:solidFill>
              </a:rPr>
              <a:t> (like giving money to a charity, or giving your time to your child</a:t>
            </a:r>
            <a:r>
              <a:rPr lang="en-US" dirty="0"/>
              <a:t>, or devoting time and energy to a worthwhile project</a:t>
            </a:r>
            <a:r>
              <a:rPr lang="en-US" dirty="0" smtClean="0"/>
              <a:t>).</a:t>
            </a:r>
            <a:endParaRPr lang="fa-IR" dirty="0" smtClean="0"/>
          </a:p>
          <a:p>
            <a:endParaRPr lang="en-US" dirty="0" smtClean="0"/>
          </a:p>
          <a:p>
            <a:r>
              <a:rPr lang="en-US" dirty="0"/>
              <a:t>Conversely, </a:t>
            </a:r>
            <a:r>
              <a:rPr lang="en-US" dirty="0">
                <a:solidFill>
                  <a:srgbClr val="C00000"/>
                </a:solidFill>
              </a:rPr>
              <a:t>walking in the woods or playing with your grandchildren </a:t>
            </a:r>
            <a:r>
              <a:rPr lang="en-US" dirty="0"/>
              <a:t>or pets (as long as you don’t have to clean up after them) could bring contentment and </a:t>
            </a:r>
            <a:r>
              <a:rPr lang="en-US" dirty="0">
                <a:solidFill>
                  <a:srgbClr val="C00000"/>
                </a:solidFill>
              </a:rPr>
              <a:t>keep you from being miserable</a:t>
            </a:r>
          </a:p>
        </p:txBody>
      </p:sp>
    </p:spTree>
    <p:extLst>
      <p:ext uri="{BB962C8B-B14F-4D97-AF65-F5344CB8AC3E}">
        <p14:creationId xmlns:p14="http://schemas.microsoft.com/office/powerpoint/2010/main" val="609286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33708" y="484910"/>
            <a:ext cx="2258291" cy="2189452"/>
          </a:xfrm>
        </p:spPr>
        <p:txBody>
          <a:bodyPr>
            <a:normAutofit fontScale="90000"/>
          </a:bodyPr>
          <a:lstStyle/>
          <a:p>
            <a:pPr algn="r" rtl="1"/>
            <a:r>
              <a:rPr lang="fa-IR" dirty="0" smtClean="0">
                <a:solidFill>
                  <a:srgbClr val="00B0F0"/>
                </a:solidFill>
                <a:cs typeface="B Titr" panose="00000700000000000000" pitchFamily="2" charset="-78"/>
              </a:rPr>
              <a:t>مقایسه دوپامین </a:t>
            </a:r>
            <a:br>
              <a:rPr lang="fa-IR" dirty="0" smtClean="0">
                <a:solidFill>
                  <a:srgbClr val="00B0F0"/>
                </a:solidFill>
                <a:cs typeface="B Titr" panose="00000700000000000000" pitchFamily="2" charset="-78"/>
              </a:rPr>
            </a:br>
            <a:r>
              <a:rPr lang="fa-IR" dirty="0" smtClean="0">
                <a:solidFill>
                  <a:srgbClr val="00B0F0"/>
                </a:solidFill>
                <a:cs typeface="B Titr" panose="00000700000000000000" pitchFamily="2" charset="-78"/>
              </a:rPr>
              <a:t>و</a:t>
            </a:r>
            <a:br>
              <a:rPr lang="fa-IR" dirty="0" smtClean="0">
                <a:solidFill>
                  <a:srgbClr val="00B0F0"/>
                </a:solidFill>
                <a:cs typeface="B Titr" panose="00000700000000000000" pitchFamily="2" charset="-78"/>
              </a:rPr>
            </a:br>
            <a:r>
              <a:rPr lang="fa-IR" dirty="0" smtClean="0">
                <a:solidFill>
                  <a:srgbClr val="00B0F0"/>
                </a:solidFill>
                <a:cs typeface="B Titr" panose="00000700000000000000" pitchFamily="2" charset="-78"/>
              </a:rPr>
              <a:t> سروتونین</a:t>
            </a:r>
            <a:endParaRPr lang="en-US" dirty="0">
              <a:solidFill>
                <a:srgbClr val="00B0F0"/>
              </a:solidFill>
              <a:cs typeface="B Titr" panose="00000700000000000000" pitchFamily="2" charset="-78"/>
            </a:endParaRPr>
          </a:p>
        </p:txBody>
      </p:sp>
      <p:pic>
        <p:nvPicPr>
          <p:cNvPr id="7" name="Content Placeholder 6"/>
          <p:cNvPicPr>
            <a:picLocks noGrp="1" noChangeAspect="1"/>
          </p:cNvPicPr>
          <p:nvPr>
            <p:ph idx="1"/>
          </p:nvPr>
        </p:nvPicPr>
        <p:blipFill>
          <a:blip r:embed="rId2"/>
          <a:stretch>
            <a:fillRect/>
          </a:stretch>
        </p:blipFill>
        <p:spPr>
          <a:xfrm>
            <a:off x="0" y="0"/>
            <a:ext cx="10182809" cy="6858000"/>
          </a:xfrm>
          <a:prstGeom prst="rect">
            <a:avLst/>
          </a:prstGeom>
        </p:spPr>
      </p:pic>
      <p:sp>
        <p:nvSpPr>
          <p:cNvPr id="2" name="TextBox 1"/>
          <p:cNvSpPr txBox="1"/>
          <p:nvPr/>
        </p:nvSpPr>
        <p:spPr>
          <a:xfrm>
            <a:off x="568036" y="3429000"/>
            <a:ext cx="3818674" cy="461665"/>
          </a:xfrm>
          <a:prstGeom prst="rect">
            <a:avLst/>
          </a:prstGeom>
          <a:noFill/>
        </p:spPr>
        <p:txBody>
          <a:bodyPr wrap="none" rtlCol="0">
            <a:spAutoFit/>
          </a:bodyPr>
          <a:lstStyle/>
          <a:p>
            <a:r>
              <a:rPr lang="fa-IR" sz="2400" dirty="0" smtClean="0">
                <a:solidFill>
                  <a:srgbClr val="C00000"/>
                </a:solidFill>
                <a:cs typeface="B Titr" panose="00000700000000000000" pitchFamily="2" charset="-78"/>
              </a:rPr>
              <a:t>این خیلی خوبه، من بیشتر میخام!!</a:t>
            </a:r>
            <a:endParaRPr lang="en-US" sz="2400" dirty="0">
              <a:solidFill>
                <a:srgbClr val="C00000"/>
              </a:solidFill>
              <a:cs typeface="B Titr" panose="00000700000000000000" pitchFamily="2" charset="-78"/>
            </a:endParaRPr>
          </a:p>
        </p:txBody>
      </p:sp>
      <p:sp>
        <p:nvSpPr>
          <p:cNvPr id="6" name="TextBox 5"/>
          <p:cNvSpPr txBox="1"/>
          <p:nvPr/>
        </p:nvSpPr>
        <p:spPr>
          <a:xfrm>
            <a:off x="6745273" y="3890665"/>
            <a:ext cx="4733076" cy="461665"/>
          </a:xfrm>
          <a:prstGeom prst="rect">
            <a:avLst/>
          </a:prstGeom>
          <a:noFill/>
        </p:spPr>
        <p:txBody>
          <a:bodyPr wrap="square" rtlCol="0">
            <a:spAutoFit/>
          </a:bodyPr>
          <a:lstStyle/>
          <a:p>
            <a:r>
              <a:rPr lang="fa-IR" sz="2400" dirty="0" smtClean="0">
                <a:solidFill>
                  <a:srgbClr val="C00000"/>
                </a:solidFill>
                <a:cs typeface="B Titr" panose="00000700000000000000" pitchFamily="2" charset="-78"/>
              </a:rPr>
              <a:t>این خیلی خوبه، ولی همینقدر کافیه!!!</a:t>
            </a:r>
            <a:endParaRPr lang="en-US" sz="2400" dirty="0">
              <a:solidFill>
                <a:srgbClr val="C00000"/>
              </a:solidFill>
              <a:cs typeface="B Titr" panose="00000700000000000000" pitchFamily="2" charset="-78"/>
            </a:endParaRPr>
          </a:p>
        </p:txBody>
      </p:sp>
      <p:sp>
        <p:nvSpPr>
          <p:cNvPr id="3" name="TextBox 2"/>
          <p:cNvSpPr txBox="1"/>
          <p:nvPr/>
        </p:nvSpPr>
        <p:spPr>
          <a:xfrm>
            <a:off x="9337964" y="4783803"/>
            <a:ext cx="2673927" cy="1569660"/>
          </a:xfrm>
          <a:prstGeom prst="rect">
            <a:avLst/>
          </a:prstGeom>
          <a:noFill/>
        </p:spPr>
        <p:txBody>
          <a:bodyPr wrap="square" rtlCol="0">
            <a:spAutoFit/>
          </a:bodyPr>
          <a:lstStyle/>
          <a:p>
            <a:pPr algn="r" rtl="1"/>
            <a:r>
              <a:rPr lang="fa-IR" sz="2400" dirty="0" smtClean="0">
                <a:solidFill>
                  <a:srgbClr val="C00000"/>
                </a:solidFill>
                <a:cs typeface="B Titr" panose="00000700000000000000" pitchFamily="2" charset="-78"/>
              </a:rPr>
              <a:t>دوپامین، سروتونین را پایین می آورد!</a:t>
            </a:r>
          </a:p>
          <a:p>
            <a:pPr algn="r" rtl="1"/>
            <a:r>
              <a:rPr lang="fa-IR" sz="2400" dirty="0" smtClean="0">
                <a:solidFill>
                  <a:srgbClr val="C00000"/>
                </a:solidFill>
                <a:cs typeface="B Titr" panose="00000700000000000000" pitchFamily="2" charset="-78"/>
              </a:rPr>
              <a:t>استرس مزمن هردو را پایین می آورد!</a:t>
            </a:r>
            <a:endParaRPr lang="en-US" sz="2400" dirty="0">
              <a:solidFill>
                <a:srgbClr val="C00000"/>
              </a:solidFill>
              <a:cs typeface="B Titr" panose="00000700000000000000" pitchFamily="2" charset="-78"/>
            </a:endParaRPr>
          </a:p>
        </p:txBody>
      </p:sp>
    </p:spTree>
    <p:extLst>
      <p:ext uri="{BB962C8B-B14F-4D97-AF65-F5344CB8AC3E}">
        <p14:creationId xmlns:p14="http://schemas.microsoft.com/office/powerpoint/2010/main" val="1761635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98182" y="1391948"/>
            <a:ext cx="2244436" cy="1940070"/>
          </a:xfrm>
        </p:spPr>
        <p:txBody>
          <a:bodyPr>
            <a:normAutofit fontScale="90000"/>
          </a:bodyPr>
          <a:lstStyle/>
          <a:p>
            <a:pPr algn="r" rtl="1"/>
            <a:r>
              <a:rPr lang="fa-IR" dirty="0" smtClean="0">
                <a:solidFill>
                  <a:srgbClr val="00B0F0"/>
                </a:solidFill>
                <a:cs typeface="B Titr" panose="00000700000000000000" pitchFamily="2" charset="-78"/>
              </a:rPr>
              <a:t>چهار ستون نشاط و خشنودی</a:t>
            </a:r>
            <a:endParaRPr lang="en-US" dirty="0">
              <a:solidFill>
                <a:srgbClr val="00B0F0"/>
              </a:solidFill>
              <a:cs typeface="B Titr" panose="00000700000000000000" pitchFamily="2" charset="-78"/>
            </a:endParaRPr>
          </a:p>
        </p:txBody>
      </p:sp>
      <p:pic>
        <p:nvPicPr>
          <p:cNvPr id="7" name="Content Placeholder 6"/>
          <p:cNvPicPr>
            <a:picLocks noGrp="1" noChangeAspect="1"/>
          </p:cNvPicPr>
          <p:nvPr>
            <p:ph idx="1"/>
          </p:nvPr>
        </p:nvPicPr>
        <p:blipFill>
          <a:blip r:embed="rId2"/>
          <a:stretch>
            <a:fillRect/>
          </a:stretch>
        </p:blipFill>
        <p:spPr>
          <a:xfrm>
            <a:off x="0" y="-96982"/>
            <a:ext cx="9364861" cy="6858000"/>
          </a:xfrm>
          <a:prstGeom prst="rect">
            <a:avLst/>
          </a:prstGeom>
        </p:spPr>
      </p:pic>
    </p:spTree>
    <p:extLst>
      <p:ext uri="{BB962C8B-B14F-4D97-AF65-F5344CB8AC3E}">
        <p14:creationId xmlns:p14="http://schemas.microsoft.com/office/powerpoint/2010/main" val="2874058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0144" y="988580"/>
            <a:ext cx="2854037" cy="3029238"/>
          </a:xfrm>
        </p:spPr>
        <p:txBody>
          <a:bodyPr>
            <a:normAutofit/>
          </a:bodyPr>
          <a:lstStyle/>
          <a:p>
            <a:pPr algn="r" rtl="1"/>
            <a:r>
              <a:rPr lang="fa-IR" dirty="0" smtClean="0">
                <a:solidFill>
                  <a:srgbClr val="00B0F0"/>
                </a:solidFill>
                <a:cs typeface="B Titr" panose="00000700000000000000" pitchFamily="2" charset="-78"/>
              </a:rPr>
              <a:t>روابط اجتماعی و ارتباط با دیگران</a:t>
            </a:r>
            <a:endParaRPr lang="en-US" dirty="0">
              <a:solidFill>
                <a:srgbClr val="00B0F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0" y="0"/>
            <a:ext cx="8775327" cy="7008323"/>
          </a:xfrm>
          <a:prstGeom prst="rect">
            <a:avLst/>
          </a:prstGeom>
        </p:spPr>
      </p:pic>
      <p:sp>
        <p:nvSpPr>
          <p:cNvPr id="3" name="TextBox 2"/>
          <p:cNvSpPr txBox="1"/>
          <p:nvPr/>
        </p:nvSpPr>
        <p:spPr>
          <a:xfrm>
            <a:off x="9130144" y="5569526"/>
            <a:ext cx="2643173" cy="830997"/>
          </a:xfrm>
          <a:prstGeom prst="rect">
            <a:avLst/>
          </a:prstGeom>
          <a:noFill/>
        </p:spPr>
        <p:txBody>
          <a:bodyPr wrap="square" rtlCol="0">
            <a:spAutoFit/>
          </a:bodyPr>
          <a:lstStyle/>
          <a:p>
            <a:r>
              <a:rPr lang="fa-IR" sz="2400" dirty="0" smtClean="0">
                <a:solidFill>
                  <a:srgbClr val="C00000"/>
                </a:solidFill>
                <a:cs typeface="B Titr" panose="00000700000000000000" pitchFamily="2" charset="-78"/>
              </a:rPr>
              <a:t>ایمیل و فیس بوک ارتباط تلقی نمی شود</a:t>
            </a:r>
            <a:endParaRPr lang="en-US" sz="2400" dirty="0">
              <a:solidFill>
                <a:srgbClr val="C00000"/>
              </a:solidFill>
              <a:cs typeface="B Titr" panose="00000700000000000000" pitchFamily="2" charset="-78"/>
            </a:endParaRPr>
          </a:p>
        </p:txBody>
      </p:sp>
    </p:spTree>
    <p:extLst>
      <p:ext uri="{BB962C8B-B14F-4D97-AF65-F5344CB8AC3E}">
        <p14:creationId xmlns:p14="http://schemas.microsoft.com/office/powerpoint/2010/main" val="1374776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0" y="656070"/>
            <a:ext cx="2466109" cy="3721966"/>
          </a:xfrm>
        </p:spPr>
        <p:txBody>
          <a:bodyPr>
            <a:normAutofit/>
          </a:bodyPr>
          <a:lstStyle/>
          <a:p>
            <a:pPr algn="r" rtl="1"/>
            <a:r>
              <a:rPr lang="fa-IR" dirty="0" smtClean="0">
                <a:solidFill>
                  <a:srgbClr val="00B0F0"/>
                </a:solidFill>
                <a:cs typeface="B Titr" panose="00000700000000000000" pitchFamily="2" charset="-78"/>
              </a:rPr>
              <a:t>کمک </a:t>
            </a:r>
            <a:r>
              <a:rPr lang="fa-IR" dirty="0" smtClean="0">
                <a:solidFill>
                  <a:srgbClr val="00B0F0"/>
                </a:solidFill>
                <a:cs typeface="B Titr" panose="00000700000000000000" pitchFamily="2" charset="-78"/>
              </a:rPr>
              <a:t>به </a:t>
            </a:r>
            <a:r>
              <a:rPr lang="fa-IR" dirty="0" smtClean="0">
                <a:solidFill>
                  <a:srgbClr val="00B0F0"/>
                </a:solidFill>
                <a:cs typeface="B Titr" panose="00000700000000000000" pitchFamily="2" charset="-78"/>
              </a:rPr>
              <a:t>دیگران</a:t>
            </a:r>
            <a:br>
              <a:rPr lang="fa-IR" dirty="0" smtClean="0">
                <a:solidFill>
                  <a:srgbClr val="00B0F0"/>
                </a:solidFill>
                <a:cs typeface="B Titr" panose="00000700000000000000" pitchFamily="2" charset="-78"/>
              </a:rPr>
            </a:br>
            <a:r>
              <a:rPr lang="fa-IR" dirty="0" smtClean="0">
                <a:solidFill>
                  <a:srgbClr val="00B0F0"/>
                </a:solidFill>
                <a:cs typeface="B Titr" panose="00000700000000000000" pitchFamily="2" charset="-78"/>
              </a:rPr>
              <a:t/>
            </a:r>
            <a:br>
              <a:rPr lang="fa-IR" dirty="0" smtClean="0">
                <a:solidFill>
                  <a:srgbClr val="00B0F0"/>
                </a:solidFill>
                <a:cs typeface="B Titr" panose="00000700000000000000" pitchFamily="2" charset="-78"/>
              </a:rPr>
            </a:br>
            <a:r>
              <a:rPr lang="fa-IR" dirty="0" smtClean="0">
                <a:solidFill>
                  <a:srgbClr val="C00000"/>
                </a:solidFill>
                <a:cs typeface="B Titr" panose="00000700000000000000" pitchFamily="2" charset="-78"/>
              </a:rPr>
              <a:t>تا توانی دلی به دست آر...</a:t>
            </a:r>
            <a:endParaRPr lang="en-US" dirty="0">
              <a:solidFill>
                <a:srgbClr val="C0000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0" y="0"/>
            <a:ext cx="9122239" cy="7236015"/>
          </a:xfrm>
          <a:prstGeom prst="rect">
            <a:avLst/>
          </a:prstGeom>
        </p:spPr>
      </p:pic>
    </p:spTree>
    <p:extLst>
      <p:ext uri="{BB962C8B-B14F-4D97-AF65-F5344CB8AC3E}">
        <p14:creationId xmlns:p14="http://schemas.microsoft.com/office/powerpoint/2010/main" val="280793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4726" y="365125"/>
            <a:ext cx="2279073" cy="4096039"/>
          </a:xfrm>
        </p:spPr>
        <p:txBody>
          <a:bodyPr>
            <a:normAutofit/>
          </a:bodyPr>
          <a:lstStyle/>
          <a:p>
            <a:pPr algn="r" rtl="1"/>
            <a:r>
              <a:rPr lang="fa-IR" dirty="0" smtClean="0">
                <a:solidFill>
                  <a:srgbClr val="00B0F0"/>
                </a:solidFill>
                <a:cs typeface="B Titr" panose="00000700000000000000" pitchFamily="2" charset="-78"/>
              </a:rPr>
              <a:t>سازگاری با مشکلات و ناملایمات</a:t>
            </a:r>
            <a:endParaRPr lang="en-US" dirty="0">
              <a:solidFill>
                <a:srgbClr val="00B0F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0" y="0"/>
            <a:ext cx="8669547" cy="6858000"/>
          </a:xfrm>
          <a:prstGeom prst="rect">
            <a:avLst/>
          </a:prstGeom>
        </p:spPr>
      </p:pic>
      <p:sp>
        <p:nvSpPr>
          <p:cNvPr id="3" name="TextBox 2"/>
          <p:cNvSpPr txBox="1"/>
          <p:nvPr/>
        </p:nvSpPr>
        <p:spPr>
          <a:xfrm>
            <a:off x="8520545" y="4128654"/>
            <a:ext cx="3574473" cy="1569660"/>
          </a:xfrm>
          <a:prstGeom prst="rect">
            <a:avLst/>
          </a:prstGeom>
          <a:noFill/>
        </p:spPr>
        <p:txBody>
          <a:bodyPr wrap="square" rtlCol="0">
            <a:spAutoFit/>
          </a:bodyPr>
          <a:lstStyle/>
          <a:p>
            <a:pPr algn="r" rtl="1"/>
            <a:r>
              <a:rPr lang="fa-IR" sz="2400" dirty="0" smtClean="0">
                <a:solidFill>
                  <a:srgbClr val="C00000"/>
                </a:solidFill>
                <a:cs typeface="B Titr" panose="00000700000000000000" pitchFamily="2" charset="-78"/>
              </a:rPr>
              <a:t>خواب کافی</a:t>
            </a:r>
          </a:p>
          <a:p>
            <a:pPr algn="r" rtl="1"/>
            <a:r>
              <a:rPr lang="fa-IR" sz="2400" dirty="0" smtClean="0">
                <a:solidFill>
                  <a:srgbClr val="C00000"/>
                </a:solidFill>
                <a:cs typeface="B Titr" panose="00000700000000000000" pitchFamily="2" charset="-78"/>
              </a:rPr>
              <a:t>ورزش</a:t>
            </a:r>
          </a:p>
          <a:p>
            <a:pPr algn="r" rtl="1"/>
            <a:r>
              <a:rPr lang="fa-IR" sz="2400" dirty="0" smtClean="0">
                <a:solidFill>
                  <a:srgbClr val="C00000"/>
                </a:solidFill>
                <a:cs typeface="B Titr" panose="00000700000000000000" pitchFamily="2" charset="-78"/>
              </a:rPr>
              <a:t>اسکرین قاتل بچه های ماست!</a:t>
            </a:r>
          </a:p>
          <a:p>
            <a:pPr algn="r" rtl="1"/>
            <a:r>
              <a:rPr lang="fa-IR" sz="2400" dirty="0" smtClean="0">
                <a:solidFill>
                  <a:srgbClr val="C00000"/>
                </a:solidFill>
                <a:cs typeface="B Titr" panose="00000700000000000000" pitchFamily="2" charset="-78"/>
              </a:rPr>
              <a:t>چند پیشگی</a:t>
            </a:r>
            <a:endParaRPr lang="en-US" sz="2400" dirty="0">
              <a:solidFill>
                <a:srgbClr val="C00000"/>
              </a:solidFill>
              <a:cs typeface="B Titr" panose="00000700000000000000" pitchFamily="2" charset="-78"/>
            </a:endParaRPr>
          </a:p>
        </p:txBody>
      </p:sp>
    </p:spTree>
    <p:extLst>
      <p:ext uri="{BB962C8B-B14F-4D97-AF65-F5344CB8AC3E}">
        <p14:creationId xmlns:p14="http://schemas.microsoft.com/office/powerpoint/2010/main" val="1524116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7236" y="1140980"/>
            <a:ext cx="2154382" cy="1325563"/>
          </a:xfrm>
        </p:spPr>
        <p:txBody>
          <a:bodyPr>
            <a:normAutofit fontScale="90000"/>
          </a:bodyPr>
          <a:lstStyle/>
          <a:p>
            <a:pPr algn="r" rtl="1"/>
            <a:r>
              <a:rPr lang="fa-IR" dirty="0" smtClean="0">
                <a:solidFill>
                  <a:srgbClr val="00B0F0"/>
                </a:solidFill>
                <a:cs typeface="B Titr" panose="00000700000000000000" pitchFamily="2" charset="-78"/>
              </a:rPr>
              <a:t>به </a:t>
            </a:r>
            <a:r>
              <a:rPr lang="fa-IR" smtClean="0">
                <a:solidFill>
                  <a:srgbClr val="00B0F0"/>
                </a:solidFill>
                <a:cs typeface="B Titr" panose="00000700000000000000" pitchFamily="2" charset="-78"/>
              </a:rPr>
              <a:t>آنچه می‌خوریم </a:t>
            </a:r>
            <a:r>
              <a:rPr lang="fa-IR" dirty="0" smtClean="0">
                <a:solidFill>
                  <a:srgbClr val="00B0F0"/>
                </a:solidFill>
                <a:cs typeface="B Titr" panose="00000700000000000000" pitchFamily="2" charset="-78"/>
              </a:rPr>
              <a:t>دقت کنیم!</a:t>
            </a:r>
            <a:endParaRPr lang="en-US" dirty="0">
              <a:solidFill>
                <a:srgbClr val="00B0F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0" y="0"/>
            <a:ext cx="8628187" cy="6934550"/>
          </a:xfrm>
          <a:prstGeom prst="rect">
            <a:avLst/>
          </a:prstGeom>
        </p:spPr>
      </p:pic>
      <p:sp>
        <p:nvSpPr>
          <p:cNvPr id="3" name="TextBox 2"/>
          <p:cNvSpPr txBox="1"/>
          <p:nvPr/>
        </p:nvSpPr>
        <p:spPr>
          <a:xfrm>
            <a:off x="8977744" y="3467275"/>
            <a:ext cx="3013167" cy="3046988"/>
          </a:xfrm>
          <a:prstGeom prst="rect">
            <a:avLst/>
          </a:prstGeom>
          <a:noFill/>
        </p:spPr>
        <p:txBody>
          <a:bodyPr wrap="square" rtlCol="0">
            <a:spAutoFit/>
          </a:bodyPr>
          <a:lstStyle/>
          <a:p>
            <a:pPr algn="r" rtl="1"/>
            <a:r>
              <a:rPr lang="fa-IR" sz="2400" dirty="0" smtClean="0">
                <a:solidFill>
                  <a:srgbClr val="C00000"/>
                </a:solidFill>
                <a:cs typeface="B Titr" panose="00000700000000000000" pitchFamily="2" charset="-78"/>
              </a:rPr>
              <a:t>خودتان غذا درست کنین</a:t>
            </a:r>
          </a:p>
          <a:p>
            <a:pPr algn="r" rtl="1"/>
            <a:r>
              <a:rPr lang="fa-IR" sz="2400" dirty="0" smtClean="0">
                <a:solidFill>
                  <a:srgbClr val="C00000"/>
                </a:solidFill>
                <a:cs typeface="B Titr" panose="00000700000000000000" pitchFamily="2" charset="-78"/>
              </a:rPr>
              <a:t>تریپتوفان بخورید در تخم مرغ و گوشت مرغ</a:t>
            </a:r>
          </a:p>
          <a:p>
            <a:pPr algn="r" rtl="1"/>
            <a:r>
              <a:rPr lang="fa-IR" sz="2400" dirty="0" smtClean="0">
                <a:solidFill>
                  <a:srgbClr val="C00000"/>
                </a:solidFill>
                <a:cs typeface="B Titr" panose="00000700000000000000" pitchFamily="2" charset="-78"/>
              </a:rPr>
              <a:t>امگا سه</a:t>
            </a:r>
          </a:p>
          <a:p>
            <a:pPr algn="r" rtl="1"/>
            <a:r>
              <a:rPr lang="fa-IR" sz="2400" dirty="0" smtClean="0">
                <a:solidFill>
                  <a:srgbClr val="C00000"/>
                </a:solidFill>
                <a:cs typeface="B Titr" panose="00000700000000000000" pitchFamily="2" charset="-78"/>
              </a:rPr>
              <a:t>پرهیز از فست فودها</a:t>
            </a:r>
          </a:p>
          <a:p>
            <a:pPr algn="r" rtl="1"/>
            <a:r>
              <a:rPr lang="fa-IR" sz="2400" dirty="0" smtClean="0">
                <a:solidFill>
                  <a:srgbClr val="C00000"/>
                </a:solidFill>
                <a:cs typeface="B Titr" panose="00000700000000000000" pitchFamily="2" charset="-78"/>
              </a:rPr>
              <a:t>پرهیز از قند اضافی و فروکتوز</a:t>
            </a:r>
          </a:p>
          <a:p>
            <a:pPr algn="r" rtl="1"/>
            <a:endParaRPr lang="en-US" sz="2400" dirty="0">
              <a:solidFill>
                <a:srgbClr val="C00000"/>
              </a:solidFill>
              <a:cs typeface="B Titr" panose="00000700000000000000" pitchFamily="2" charset="-78"/>
            </a:endParaRPr>
          </a:p>
        </p:txBody>
      </p:sp>
    </p:spTree>
    <p:extLst>
      <p:ext uri="{BB962C8B-B14F-4D97-AF65-F5344CB8AC3E}">
        <p14:creationId xmlns:p14="http://schemas.microsoft.com/office/powerpoint/2010/main" val="186825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71519" y="0"/>
            <a:ext cx="9942846" cy="6785579"/>
          </a:xfrm>
          <a:prstGeom prst="rect">
            <a:avLst/>
          </a:prstGeom>
        </p:spPr>
      </p:pic>
      <p:sp>
        <p:nvSpPr>
          <p:cNvPr id="5" name="TextBox 4"/>
          <p:cNvSpPr txBox="1"/>
          <p:nvPr/>
        </p:nvSpPr>
        <p:spPr>
          <a:xfrm>
            <a:off x="0" y="4475018"/>
            <a:ext cx="2898550" cy="707886"/>
          </a:xfrm>
          <a:prstGeom prst="rect">
            <a:avLst/>
          </a:prstGeom>
          <a:noFill/>
        </p:spPr>
        <p:txBody>
          <a:bodyPr wrap="none" rtlCol="0">
            <a:spAutoFit/>
          </a:bodyPr>
          <a:lstStyle/>
          <a:p>
            <a:r>
              <a:rPr lang="fa-IR" sz="4000" dirty="0" smtClean="0">
                <a:solidFill>
                  <a:srgbClr val="C00000"/>
                </a:solidFill>
                <a:cs typeface="B Titr" panose="00000700000000000000" pitchFamily="2" charset="-78"/>
              </a:rPr>
              <a:t>نقشه شادی دنیا</a:t>
            </a:r>
            <a:endParaRPr lang="en-US" sz="4000" dirty="0">
              <a:solidFill>
                <a:srgbClr val="C00000"/>
              </a:solidFill>
              <a:cs typeface="B Titr" panose="00000700000000000000" pitchFamily="2" charset="-78"/>
            </a:endParaRPr>
          </a:p>
        </p:txBody>
      </p:sp>
    </p:spTree>
    <p:extLst>
      <p:ext uri="{BB962C8B-B14F-4D97-AF65-F5344CB8AC3E}">
        <p14:creationId xmlns:p14="http://schemas.microsoft.com/office/powerpoint/2010/main" val="356374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98182" y="1391948"/>
            <a:ext cx="2244436" cy="1940070"/>
          </a:xfrm>
        </p:spPr>
        <p:txBody>
          <a:bodyPr>
            <a:normAutofit fontScale="90000"/>
          </a:bodyPr>
          <a:lstStyle/>
          <a:p>
            <a:pPr algn="r" rtl="1"/>
            <a:r>
              <a:rPr lang="fa-IR" dirty="0" smtClean="0">
                <a:solidFill>
                  <a:srgbClr val="00B0F0"/>
                </a:solidFill>
                <a:cs typeface="B Titr" panose="00000700000000000000" pitchFamily="2" charset="-78"/>
              </a:rPr>
              <a:t>چهار ستون نشاط و خشنودی</a:t>
            </a:r>
            <a:endParaRPr lang="en-US" dirty="0">
              <a:solidFill>
                <a:srgbClr val="00B0F0"/>
              </a:solidFill>
              <a:cs typeface="B Titr" panose="00000700000000000000" pitchFamily="2" charset="-78"/>
            </a:endParaRPr>
          </a:p>
        </p:txBody>
      </p:sp>
      <p:pic>
        <p:nvPicPr>
          <p:cNvPr id="7" name="Content Placeholder 6"/>
          <p:cNvPicPr>
            <a:picLocks noGrp="1" noChangeAspect="1"/>
          </p:cNvPicPr>
          <p:nvPr>
            <p:ph idx="1"/>
          </p:nvPr>
        </p:nvPicPr>
        <p:blipFill>
          <a:blip r:embed="rId2"/>
          <a:stretch>
            <a:fillRect/>
          </a:stretch>
        </p:blipFill>
        <p:spPr>
          <a:xfrm>
            <a:off x="0" y="-96982"/>
            <a:ext cx="9364861" cy="6858000"/>
          </a:xfrm>
          <a:prstGeom prst="rect">
            <a:avLst/>
          </a:prstGeom>
        </p:spPr>
      </p:pic>
    </p:spTree>
    <p:extLst>
      <p:ext uri="{BB962C8B-B14F-4D97-AF65-F5344CB8AC3E}">
        <p14:creationId xmlns:p14="http://schemas.microsoft.com/office/powerpoint/2010/main" val="2194987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a-IR" sz="4000" dirty="0">
                <a:solidFill>
                  <a:srgbClr val="4F81BD">
                    <a:lumMod val="75000"/>
                  </a:srgbClr>
                </a:solidFill>
                <a:latin typeface="Calibri"/>
                <a:cs typeface="B Titr" panose="00000700000000000000" pitchFamily="2" charset="-78"/>
              </a:rPr>
              <a:t>مطالعه </a:t>
            </a:r>
            <a:r>
              <a:rPr lang="fa-IR" sz="4000" dirty="0" smtClean="0">
                <a:solidFill>
                  <a:srgbClr val="4F81BD">
                    <a:lumMod val="75000"/>
                  </a:srgbClr>
                </a:solidFill>
                <a:latin typeface="Calibri"/>
                <a:cs typeface="B Titr" panose="00000700000000000000" pitchFamily="2" charset="-78"/>
              </a:rPr>
              <a:t>84 </a:t>
            </a:r>
            <a:r>
              <a:rPr lang="fa-IR" sz="4000" dirty="0">
                <a:solidFill>
                  <a:srgbClr val="4F81BD">
                    <a:lumMod val="75000"/>
                  </a:srgbClr>
                </a:solidFill>
                <a:latin typeface="Calibri"/>
                <a:cs typeface="B Titr" panose="00000700000000000000" pitchFamily="2" charset="-78"/>
              </a:rPr>
              <a:t>ساله دانشگاه هاروارد به این سوال پاسخ میدهد</a:t>
            </a:r>
            <a:endParaRPr lang="en-US" dirty="0"/>
          </a:p>
        </p:txBody>
      </p:sp>
      <p:pic>
        <p:nvPicPr>
          <p:cNvPr id="7" name="Content Placeholder 6"/>
          <p:cNvPicPr>
            <a:picLocks noGrp="1" noChangeAspect="1"/>
          </p:cNvPicPr>
          <p:nvPr>
            <p:ph sz="half" idx="1"/>
          </p:nvPr>
        </p:nvPicPr>
        <p:blipFill>
          <a:blip r:embed="rId2"/>
          <a:stretch>
            <a:fillRect/>
          </a:stretch>
        </p:blipFill>
        <p:spPr>
          <a:xfrm>
            <a:off x="838200" y="1946133"/>
            <a:ext cx="4549486" cy="4549486"/>
          </a:xfrm>
          <a:prstGeom prst="rect">
            <a:avLst/>
          </a:prstGeom>
        </p:spPr>
      </p:pic>
      <p:sp>
        <p:nvSpPr>
          <p:cNvPr id="6" name="Content Placeholder 5"/>
          <p:cNvSpPr>
            <a:spLocks noGrp="1"/>
          </p:cNvSpPr>
          <p:nvPr>
            <p:ph sz="half" idx="2"/>
          </p:nvPr>
        </p:nvSpPr>
        <p:spPr>
          <a:xfrm>
            <a:off x="6172200" y="1946133"/>
            <a:ext cx="5181600" cy="4351338"/>
          </a:xfrm>
        </p:spPr>
        <p:txBody>
          <a:bodyPr/>
          <a:lstStyle/>
          <a:p>
            <a:pPr algn="r" rtl="1"/>
            <a:r>
              <a:rPr lang="fa-IR" sz="3600" b="1" dirty="0">
                <a:cs typeface="B Kamran" panose="00000400000000000000" pitchFamily="2" charset="-78"/>
              </a:rPr>
              <a:t>شروع مطالعه: سال 1938 میلادی</a:t>
            </a:r>
          </a:p>
          <a:p>
            <a:pPr algn="r" rtl="1"/>
            <a:r>
              <a:rPr lang="fa-IR" sz="3600" b="1" dirty="0">
                <a:cs typeface="B Kamran" panose="00000400000000000000" pitchFamily="2" charset="-78"/>
              </a:rPr>
              <a:t>پیگیری 724 پسربچه در طول 80 سال</a:t>
            </a:r>
          </a:p>
          <a:p>
            <a:pPr algn="r" rtl="1"/>
            <a:r>
              <a:rPr lang="fa-IR" sz="3600" b="1" dirty="0">
                <a:cs typeface="B Kamran" panose="00000400000000000000" pitchFamily="2" charset="-78"/>
              </a:rPr>
              <a:t>صرف هزینه 20 میلیون دلار </a:t>
            </a:r>
          </a:p>
          <a:p>
            <a:pPr algn="r" rtl="1"/>
            <a:endParaRPr lang="en-US" dirty="0"/>
          </a:p>
        </p:txBody>
      </p:sp>
    </p:spTree>
    <p:extLst>
      <p:ext uri="{BB962C8B-B14F-4D97-AF65-F5344CB8AC3E}">
        <p14:creationId xmlns:p14="http://schemas.microsoft.com/office/powerpoint/2010/main" val="2214833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rtl="1"/>
            <a:r>
              <a:rPr lang="fa-IR" dirty="0" smtClean="0">
                <a:solidFill>
                  <a:srgbClr val="0070C0"/>
                </a:solidFill>
                <a:cs typeface="B Titr" panose="00000700000000000000" pitchFamily="2" charset="-78"/>
              </a:rPr>
              <a:t>نتیجه نهایی مطالعه!</a:t>
            </a:r>
            <a:endParaRPr lang="en-US" dirty="0">
              <a:solidFill>
                <a:srgbClr val="0070C0"/>
              </a:solidFill>
              <a:cs typeface="B Titr" panose="00000700000000000000" pitchFamily="2" charset="-78"/>
            </a:endParaRPr>
          </a:p>
        </p:txBody>
      </p:sp>
      <p:sp>
        <p:nvSpPr>
          <p:cNvPr id="5" name="Content Placeholder 4"/>
          <p:cNvSpPr>
            <a:spLocks noGrp="1"/>
          </p:cNvSpPr>
          <p:nvPr>
            <p:ph sz="half" idx="1"/>
          </p:nvPr>
        </p:nvSpPr>
        <p:spPr>
          <a:xfrm>
            <a:off x="0" y="1424170"/>
            <a:ext cx="6601097" cy="4525963"/>
          </a:xfrm>
        </p:spPr>
        <p:txBody>
          <a:bodyPr>
            <a:normAutofit/>
          </a:bodyPr>
          <a:lstStyle/>
          <a:p>
            <a:pPr marL="0" indent="0">
              <a:buNone/>
            </a:pPr>
            <a:r>
              <a:rPr lang="en-US" sz="7200" dirty="0">
                <a:solidFill>
                  <a:srgbClr val="000000"/>
                </a:solidFill>
                <a:latin typeface="Lyon Text"/>
              </a:rPr>
              <a:t> ‘Happiness is love. Full stop.’ </a:t>
            </a:r>
            <a:endParaRPr lang="en-US" sz="7200" dirty="0"/>
          </a:p>
        </p:txBody>
      </p:sp>
      <p:sp>
        <p:nvSpPr>
          <p:cNvPr id="6" name="Content Placeholder 5"/>
          <p:cNvSpPr>
            <a:spLocks noGrp="1"/>
          </p:cNvSpPr>
          <p:nvPr>
            <p:ph sz="half" idx="2"/>
          </p:nvPr>
        </p:nvSpPr>
        <p:spPr>
          <a:xfrm>
            <a:off x="6197600" y="1600201"/>
            <a:ext cx="5506720" cy="4525963"/>
          </a:xfrm>
        </p:spPr>
        <p:txBody>
          <a:bodyPr>
            <a:normAutofit/>
          </a:bodyPr>
          <a:lstStyle/>
          <a:p>
            <a:pPr algn="r" rtl="1"/>
            <a:r>
              <a:rPr lang="fa-IR" sz="6600" dirty="0" smtClean="0">
                <a:cs typeface="B Titr" panose="00000700000000000000" pitchFamily="2" charset="-78"/>
              </a:rPr>
              <a:t>نشاط در گرو </a:t>
            </a:r>
            <a:r>
              <a:rPr lang="fa-IR" sz="6600" dirty="0" smtClean="0">
                <a:solidFill>
                  <a:srgbClr val="00B0F0"/>
                </a:solidFill>
                <a:cs typeface="B Titr" panose="00000700000000000000" pitchFamily="2" charset="-78"/>
              </a:rPr>
              <a:t>عشق و محبت </a:t>
            </a:r>
            <a:r>
              <a:rPr lang="fa-IR" sz="6600" dirty="0" smtClean="0">
                <a:cs typeface="B Titr" panose="00000700000000000000" pitchFamily="2" charset="-78"/>
              </a:rPr>
              <a:t>است.</a:t>
            </a:r>
            <a:endParaRPr lang="en-US" sz="6600" dirty="0">
              <a:cs typeface="B Titr" panose="00000700000000000000" pitchFamily="2" charset="-78"/>
            </a:endParaRPr>
          </a:p>
        </p:txBody>
      </p:sp>
    </p:spTree>
    <p:extLst>
      <p:ext uri="{BB962C8B-B14F-4D97-AF65-F5344CB8AC3E}">
        <p14:creationId xmlns:p14="http://schemas.microsoft.com/office/powerpoint/2010/main" val="1557365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a-IR" dirty="0" smtClean="0">
                <a:solidFill>
                  <a:srgbClr val="00B050"/>
                </a:solidFill>
                <a:cs typeface="B Titr" panose="00000700000000000000" pitchFamily="2" charset="-78"/>
              </a:rPr>
              <a:t>گرمی ارتباط با مادر </a:t>
            </a:r>
            <a:endParaRPr lang="en-US" dirty="0">
              <a:solidFill>
                <a:srgbClr val="00B050"/>
              </a:solidFill>
              <a:cs typeface="B Titr" panose="00000700000000000000" pitchFamily="2" charset="-78"/>
            </a:endParaRPr>
          </a:p>
        </p:txBody>
      </p:sp>
      <p:sp>
        <p:nvSpPr>
          <p:cNvPr id="5" name="Content Placeholder 4"/>
          <p:cNvSpPr>
            <a:spLocks noGrp="1"/>
          </p:cNvSpPr>
          <p:nvPr>
            <p:ph sz="half" idx="1"/>
          </p:nvPr>
        </p:nvSpPr>
        <p:spPr/>
        <p:txBody>
          <a:bodyPr/>
          <a:lstStyle/>
          <a:p>
            <a:r>
              <a:rPr lang="en-US" dirty="0">
                <a:solidFill>
                  <a:srgbClr val="000000"/>
                </a:solidFill>
                <a:latin typeface="Lyon Text"/>
              </a:rPr>
              <a:t>Men who had “warm” childhood relationships with their mothers earned an average of $87,000 more a </a:t>
            </a:r>
            <a:r>
              <a:rPr lang="en-US" dirty="0" smtClean="0">
                <a:solidFill>
                  <a:srgbClr val="000000"/>
                </a:solidFill>
                <a:latin typeface="Lyon Text"/>
              </a:rPr>
              <a:t>year</a:t>
            </a:r>
            <a:endParaRPr lang="fa-IR" dirty="0" smtClean="0">
              <a:solidFill>
                <a:srgbClr val="000000"/>
              </a:solidFill>
              <a:latin typeface="Lyon Text"/>
            </a:endParaRPr>
          </a:p>
          <a:p>
            <a:r>
              <a:rPr lang="en-US" dirty="0"/>
              <a:t>Men who had poor childhood relationships with their mothers were much more likely to develop dementia when old.</a:t>
            </a:r>
          </a:p>
          <a:p>
            <a:endParaRPr lang="en-US" dirty="0"/>
          </a:p>
        </p:txBody>
      </p:sp>
      <p:sp>
        <p:nvSpPr>
          <p:cNvPr id="6" name="Content Placeholder 5"/>
          <p:cNvSpPr>
            <a:spLocks noGrp="1"/>
          </p:cNvSpPr>
          <p:nvPr>
            <p:ph sz="half" idx="2"/>
          </p:nvPr>
        </p:nvSpPr>
        <p:spPr/>
        <p:txBody>
          <a:bodyPr>
            <a:normAutofit/>
          </a:bodyPr>
          <a:lstStyle/>
          <a:p>
            <a:pPr algn="r" rtl="1"/>
            <a:r>
              <a:rPr lang="fa-IR" sz="4800" b="1" dirty="0" smtClean="0">
                <a:cs typeface="B Nazanin" panose="00000400000000000000" pitchFamily="2" charset="-78"/>
              </a:rPr>
              <a:t>87000 دلار درآمد بیشتر در طول سال</a:t>
            </a:r>
          </a:p>
          <a:p>
            <a:pPr algn="r" rtl="1"/>
            <a:r>
              <a:rPr lang="fa-IR" sz="4800" b="1" dirty="0" smtClean="0">
                <a:cs typeface="B Nazanin" panose="00000400000000000000" pitchFamily="2" charset="-78"/>
              </a:rPr>
              <a:t>احتمال آلزایمر کمتر در 80 سالگی</a:t>
            </a:r>
            <a:endParaRPr lang="en-US" sz="4800" b="1" dirty="0">
              <a:cs typeface="B Nazanin" panose="00000400000000000000" pitchFamily="2" charset="-78"/>
            </a:endParaRPr>
          </a:p>
        </p:txBody>
      </p:sp>
    </p:spTree>
    <p:extLst>
      <p:ext uri="{BB962C8B-B14F-4D97-AF65-F5344CB8AC3E}">
        <p14:creationId xmlns:p14="http://schemas.microsoft.com/office/powerpoint/2010/main" val="2315299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97280" y="0"/>
            <a:ext cx="8739051" cy="1690690"/>
          </a:xfrm>
          <a:prstGeom prst="rect">
            <a:avLst/>
          </a:prstGeom>
        </p:spPr>
      </p:pic>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p:txBody>
          <a:bodyPr>
            <a:normAutofit/>
          </a:bodyPr>
          <a:lstStyle/>
          <a:p>
            <a:r>
              <a:rPr lang="en-US" sz="3200" dirty="0">
                <a:solidFill>
                  <a:srgbClr val="000000"/>
                </a:solidFill>
                <a:latin typeface="Nocturno"/>
              </a:rPr>
              <a:t>Close relationships, more than money or fame, are what keep people happy throughout their lives, the study revealed. </a:t>
            </a:r>
            <a:endParaRPr lang="en-US" sz="3200" dirty="0" smtClean="0">
              <a:solidFill>
                <a:srgbClr val="000000"/>
              </a:solidFill>
              <a:latin typeface="Nocturno"/>
            </a:endParaRPr>
          </a:p>
          <a:p>
            <a:r>
              <a:rPr lang="en-US" sz="3200" dirty="0" smtClean="0">
                <a:solidFill>
                  <a:srgbClr val="000000"/>
                </a:solidFill>
                <a:latin typeface="Nocturno"/>
              </a:rPr>
              <a:t>Those are </a:t>
            </a:r>
            <a:r>
              <a:rPr lang="en-US" sz="3200" dirty="0">
                <a:solidFill>
                  <a:srgbClr val="000000"/>
                </a:solidFill>
                <a:latin typeface="Nocturno"/>
              </a:rPr>
              <a:t>better predictors of long and happy lives than social class, IQ, or even genes.</a:t>
            </a:r>
            <a:endParaRPr lang="en-US" sz="3200" dirty="0"/>
          </a:p>
        </p:txBody>
      </p:sp>
      <p:sp>
        <p:nvSpPr>
          <p:cNvPr id="6" name="Content Placeholder 5"/>
          <p:cNvSpPr>
            <a:spLocks noGrp="1"/>
          </p:cNvSpPr>
          <p:nvPr>
            <p:ph sz="half" idx="2"/>
          </p:nvPr>
        </p:nvSpPr>
        <p:spPr>
          <a:xfrm>
            <a:off x="5695406" y="1690690"/>
            <a:ext cx="6496594" cy="4351338"/>
          </a:xfrm>
        </p:spPr>
        <p:txBody>
          <a:bodyPr>
            <a:normAutofit/>
          </a:bodyPr>
          <a:lstStyle/>
          <a:p>
            <a:pPr algn="r" rtl="1"/>
            <a:r>
              <a:rPr lang="fa-IR" sz="3600" b="1" dirty="0" smtClean="0">
                <a:solidFill>
                  <a:srgbClr val="00B050"/>
                </a:solidFill>
                <a:cs typeface="B Nazanin" panose="00000400000000000000" pitchFamily="2" charset="-78"/>
              </a:rPr>
              <a:t>ارتباطات صمیمی </a:t>
            </a:r>
            <a:r>
              <a:rPr lang="fa-IR" sz="3600" b="1" dirty="0" smtClean="0">
                <a:cs typeface="B Nazanin" panose="00000400000000000000" pitchFamily="2" charset="-78"/>
              </a:rPr>
              <a:t>بیش از </a:t>
            </a:r>
            <a:r>
              <a:rPr lang="fa-IR" sz="3600" b="1" dirty="0" smtClean="0">
                <a:solidFill>
                  <a:srgbClr val="7030A0"/>
                </a:solidFill>
                <a:cs typeface="B Nazanin" panose="00000400000000000000" pitchFamily="2" charset="-78"/>
              </a:rPr>
              <a:t>شهرت</a:t>
            </a:r>
            <a:r>
              <a:rPr lang="fa-IR" sz="3600" b="1" dirty="0" smtClean="0">
                <a:cs typeface="B Nazanin" panose="00000400000000000000" pitchFamily="2" charset="-78"/>
              </a:rPr>
              <a:t> و </a:t>
            </a:r>
            <a:r>
              <a:rPr lang="fa-IR" sz="3600" b="1" dirty="0" smtClean="0">
                <a:solidFill>
                  <a:srgbClr val="7030A0"/>
                </a:solidFill>
                <a:cs typeface="B Nazanin" panose="00000400000000000000" pitchFamily="2" charset="-78"/>
              </a:rPr>
              <a:t>پول</a:t>
            </a:r>
            <a:r>
              <a:rPr lang="fa-IR" sz="3600" b="1" dirty="0" smtClean="0">
                <a:cs typeface="B Nazanin" panose="00000400000000000000" pitchFamily="2" charset="-78"/>
              </a:rPr>
              <a:t> مردم را </a:t>
            </a:r>
            <a:r>
              <a:rPr lang="fa-IR" sz="3600" b="1" dirty="0" smtClean="0">
                <a:solidFill>
                  <a:srgbClr val="00B050"/>
                </a:solidFill>
                <a:cs typeface="B Nazanin" panose="00000400000000000000" pitchFamily="2" charset="-78"/>
              </a:rPr>
              <a:t>با نشاط </a:t>
            </a:r>
            <a:r>
              <a:rPr lang="fa-IR" sz="3600" b="1" dirty="0" smtClean="0">
                <a:cs typeface="B Nazanin" panose="00000400000000000000" pitchFamily="2" charset="-78"/>
              </a:rPr>
              <a:t>نگاه می‌دارد.</a:t>
            </a:r>
          </a:p>
          <a:p>
            <a:pPr algn="r" rtl="1"/>
            <a:r>
              <a:rPr lang="fa-IR" sz="3600" b="1" dirty="0" smtClean="0">
                <a:cs typeface="B Nazanin" panose="00000400000000000000" pitchFamily="2" charset="-78"/>
              </a:rPr>
              <a:t>ارتباطات صمیمی بیش از </a:t>
            </a:r>
            <a:r>
              <a:rPr lang="fa-IR" sz="3600" b="1" dirty="0" smtClean="0">
                <a:solidFill>
                  <a:srgbClr val="7030A0"/>
                </a:solidFill>
                <a:cs typeface="B Nazanin" panose="00000400000000000000" pitchFamily="2" charset="-78"/>
              </a:rPr>
              <a:t>طبقه اقتصادی اجتماعی</a:t>
            </a:r>
            <a:r>
              <a:rPr lang="fa-IR" sz="3600" b="1" dirty="0" smtClean="0">
                <a:cs typeface="B Nazanin" panose="00000400000000000000" pitchFamily="2" charset="-78"/>
              </a:rPr>
              <a:t>، </a:t>
            </a:r>
            <a:r>
              <a:rPr lang="fa-IR" sz="3600" b="1" dirty="0" smtClean="0">
                <a:solidFill>
                  <a:srgbClr val="7030A0"/>
                </a:solidFill>
                <a:cs typeface="B Nazanin" panose="00000400000000000000" pitchFamily="2" charset="-78"/>
              </a:rPr>
              <a:t>ضریب هوشی </a:t>
            </a:r>
            <a:r>
              <a:rPr lang="fa-IR" sz="3600" b="1" dirty="0" smtClean="0">
                <a:cs typeface="B Nazanin" panose="00000400000000000000" pitchFamily="2" charset="-78"/>
              </a:rPr>
              <a:t>و حتی </a:t>
            </a:r>
            <a:r>
              <a:rPr lang="fa-IR" sz="3600" b="1" dirty="0" smtClean="0">
                <a:solidFill>
                  <a:srgbClr val="7030A0"/>
                </a:solidFill>
                <a:cs typeface="B Nazanin" panose="00000400000000000000" pitchFamily="2" charset="-78"/>
              </a:rPr>
              <a:t>ژن</a:t>
            </a:r>
            <a:r>
              <a:rPr lang="fa-IR" sz="3600" b="1" dirty="0" smtClean="0">
                <a:cs typeface="B Nazanin" panose="00000400000000000000" pitchFamily="2" charset="-78"/>
              </a:rPr>
              <a:t> ضامن نشاط در زندگی است.</a:t>
            </a:r>
            <a:endParaRPr lang="en-US" sz="3600" b="1" dirty="0">
              <a:cs typeface="B Nazanin" panose="00000400000000000000" pitchFamily="2" charset="-78"/>
            </a:endParaRPr>
          </a:p>
        </p:txBody>
      </p:sp>
      <p:pic>
        <p:nvPicPr>
          <p:cNvPr id="8" name="Picture 7"/>
          <p:cNvPicPr>
            <a:picLocks noChangeAspect="1"/>
          </p:cNvPicPr>
          <p:nvPr/>
        </p:nvPicPr>
        <p:blipFill>
          <a:blip r:embed="rId3"/>
          <a:stretch>
            <a:fillRect/>
          </a:stretch>
        </p:blipFill>
        <p:spPr>
          <a:xfrm>
            <a:off x="6543559" y="4362994"/>
            <a:ext cx="4455367" cy="2495006"/>
          </a:xfrm>
          <a:prstGeom prst="rect">
            <a:avLst/>
          </a:prstGeom>
        </p:spPr>
      </p:pic>
    </p:spTree>
    <p:extLst>
      <p:ext uri="{BB962C8B-B14F-4D97-AF65-F5344CB8AC3E}">
        <p14:creationId xmlns:p14="http://schemas.microsoft.com/office/powerpoint/2010/main" val="5953327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 y="0"/>
            <a:ext cx="4807131" cy="6916529"/>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pic>
        <p:nvPicPr>
          <p:cNvPr id="6" name="Content Placeholder 5"/>
          <p:cNvPicPr>
            <a:picLocks noGrp="1" noChangeAspect="1"/>
          </p:cNvPicPr>
          <p:nvPr>
            <p:ph sz="half" idx="2"/>
          </p:nvPr>
        </p:nvPicPr>
        <p:blipFill>
          <a:blip r:embed="rId3"/>
          <a:stretch>
            <a:fillRect/>
          </a:stretch>
        </p:blipFill>
        <p:spPr>
          <a:xfrm>
            <a:off x="6874162" y="0"/>
            <a:ext cx="4154055" cy="4154055"/>
          </a:xfrm>
          <a:prstGeom prst="rect">
            <a:avLst/>
          </a:prstGeom>
        </p:spPr>
      </p:pic>
      <p:pic>
        <p:nvPicPr>
          <p:cNvPr id="7" name="Picture 6"/>
          <p:cNvPicPr>
            <a:picLocks noChangeAspect="1"/>
          </p:cNvPicPr>
          <p:nvPr/>
        </p:nvPicPr>
        <p:blipFill>
          <a:blip r:embed="rId4"/>
          <a:stretch>
            <a:fillRect/>
          </a:stretch>
        </p:blipFill>
        <p:spPr>
          <a:xfrm>
            <a:off x="7261947" y="4154055"/>
            <a:ext cx="3077251" cy="2703945"/>
          </a:xfrm>
          <a:prstGeom prst="rect">
            <a:avLst/>
          </a:prstGeom>
        </p:spPr>
      </p:pic>
    </p:spTree>
    <p:extLst>
      <p:ext uri="{BB962C8B-B14F-4D97-AF65-F5344CB8AC3E}">
        <p14:creationId xmlns:p14="http://schemas.microsoft.com/office/powerpoint/2010/main" val="2876066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46" y="-104502"/>
            <a:ext cx="10972800" cy="1143000"/>
          </a:xfrm>
        </p:spPr>
        <p:txBody>
          <a:bodyPr/>
          <a:lstStyle/>
          <a:p>
            <a:pPr rtl="1"/>
            <a:r>
              <a:rPr lang="fa-IR" b="1" dirty="0" smtClean="0">
                <a:solidFill>
                  <a:srgbClr val="0070C0"/>
                </a:solidFill>
                <a:cs typeface="B Titr" panose="00000700000000000000" pitchFamily="2" charset="-78"/>
              </a:rPr>
              <a:t>10 عادت مادران </a:t>
            </a:r>
            <a:r>
              <a:rPr lang="fa-IR" b="1" dirty="0" smtClean="0">
                <a:solidFill>
                  <a:srgbClr val="0070C0"/>
                </a:solidFill>
                <a:cs typeface="B Titr" panose="00000700000000000000" pitchFamily="2" charset="-78"/>
              </a:rPr>
              <a:t>بانشاط</a:t>
            </a:r>
            <a:r>
              <a:rPr lang="en-US" b="1" dirty="0" smtClean="0">
                <a:solidFill>
                  <a:srgbClr val="0070C0"/>
                </a:solidFill>
                <a:cs typeface="B Titr" panose="00000700000000000000" pitchFamily="2" charset="-78"/>
              </a:rPr>
              <a:t> </a:t>
            </a:r>
            <a:endParaRPr lang="en-US" b="1" dirty="0">
              <a:solidFill>
                <a:srgbClr val="0070C0"/>
              </a:solidFill>
              <a:cs typeface="B Titr" panose="00000700000000000000" pitchFamily="2" charset="-78"/>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600201"/>
            <a:ext cx="6229774" cy="4062548"/>
          </a:xfrm>
        </p:spPr>
      </p:pic>
      <p:sp>
        <p:nvSpPr>
          <p:cNvPr id="4" name="Content Placeholder 3"/>
          <p:cNvSpPr>
            <a:spLocks noGrp="1"/>
          </p:cNvSpPr>
          <p:nvPr>
            <p:ph sz="half" idx="2"/>
          </p:nvPr>
        </p:nvSpPr>
        <p:spPr>
          <a:xfrm>
            <a:off x="4959927" y="831473"/>
            <a:ext cx="7232073" cy="4865913"/>
          </a:xfrm>
        </p:spPr>
        <p:txBody>
          <a:bodyPr>
            <a:noAutofit/>
          </a:bodyPr>
          <a:lstStyle/>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ارزش خودمون به عنوان یک مادر را باور داشته باشیم.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دوستیمونو با اونهایی که واقعا دوسشون دارم، حفظ کنیم.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به خداوند و حمایتهاش باور داشته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باشیم</a:t>
            </a:r>
            <a:r>
              <a:rPr lang="en-US" b="1" dirty="0" smtClean="0">
                <a:latin typeface="Times New Roman" panose="02020603050405020304" pitchFamily="18" charset="0"/>
                <a:ea typeface="Times New Roman" panose="02020603050405020304" pitchFamily="18" charset="0"/>
                <a:cs typeface="B Nazanin" panose="00000400000000000000" pitchFamily="2" charset="-78"/>
              </a:rPr>
              <a:t>.</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به </a:t>
            </a:r>
            <a:r>
              <a:rPr lang="ar-SA" b="1" dirty="0">
                <a:latin typeface="Times New Roman" panose="02020603050405020304" pitchFamily="18" charset="0"/>
                <a:ea typeface="Times New Roman" panose="02020603050405020304" pitchFamily="18" charset="0"/>
                <a:cs typeface="Cambria" panose="02040503050406030204" pitchFamily="18" charset="0"/>
              </a:rPr>
              <a:t>"</a:t>
            </a:r>
            <a:r>
              <a:rPr lang="ar-SA" b="1" dirty="0">
                <a:latin typeface="Times New Roman" panose="02020603050405020304" pitchFamily="18" charset="0"/>
                <a:ea typeface="Times New Roman" panose="02020603050405020304" pitchFamily="18" charset="0"/>
                <a:cs typeface="B Nazanin" panose="00000400000000000000" pitchFamily="2" charset="-78"/>
              </a:rPr>
              <a:t>چشم و هم چشمی</a:t>
            </a:r>
            <a:r>
              <a:rPr lang="ar-SA" b="1" dirty="0">
                <a:latin typeface="Times New Roman" panose="02020603050405020304" pitchFamily="18" charset="0"/>
                <a:ea typeface="Times New Roman" panose="02020603050405020304" pitchFamily="18" charset="0"/>
                <a:cs typeface="Cambria" panose="02040503050406030204" pitchFamily="18" charset="0"/>
              </a:rPr>
              <a:t>"</a:t>
            </a:r>
            <a:r>
              <a:rPr lang="ar-SA" b="1" dirty="0">
                <a:latin typeface="Times New Roman" panose="02020603050405020304" pitchFamily="18" charset="0"/>
                <a:ea typeface="Times New Roman" panose="02020603050405020304" pitchFamily="18" charset="0"/>
                <a:cs typeface="B Nazanin" panose="00000400000000000000" pitchFamily="2" charset="-78"/>
              </a:rPr>
              <a:t> نه بگیم!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ارتباط سالم</a:t>
            </a:r>
            <a:r>
              <a:rPr lang="fa-IR" b="1" dirty="0">
                <a:latin typeface="Times New Roman" panose="02020603050405020304" pitchFamily="18" charset="0"/>
                <a:ea typeface="Times New Roman" panose="02020603050405020304" pitchFamily="18" charset="0"/>
                <a:cs typeface="B Nazanin" panose="00000400000000000000" pitchFamily="2" charset="-78"/>
              </a:rPr>
              <a:t>ی</a:t>
            </a:r>
            <a:r>
              <a:rPr lang="ar-SA" b="1" dirty="0">
                <a:latin typeface="Times New Roman" panose="02020603050405020304" pitchFamily="18" charset="0"/>
                <a:ea typeface="Times New Roman" panose="02020603050405020304" pitchFamily="18" charset="0"/>
                <a:cs typeface="B Nazanin" panose="00000400000000000000" pitchFamily="2" charset="-78"/>
              </a:rPr>
              <a:t> با پول داشته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باشیم</a:t>
            </a:r>
            <a:r>
              <a:rPr lang="en-US" b="1" dirty="0" smtClean="0">
                <a:latin typeface="Times New Roman" panose="02020603050405020304" pitchFamily="18" charset="0"/>
                <a:ea typeface="Times New Roman" panose="02020603050405020304" pitchFamily="18" charset="0"/>
                <a:cs typeface="B Nazanin" panose="00000400000000000000" pitchFamily="2" charset="-78"/>
              </a:rPr>
              <a:t>.</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یه وقتی را هم برای تنها بودن کنار بذاریم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از راه درست دیگران را دوست داشته، و مورد دوست داشتن قرار بگیریم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ar-SA" b="1" dirty="0">
                <a:latin typeface="Times New Roman" panose="02020603050405020304" pitchFamily="18" charset="0"/>
                <a:ea typeface="Times New Roman" panose="02020603050405020304" pitchFamily="18" charset="0"/>
                <a:cs typeface="B Nazanin" panose="00000400000000000000" pitchFamily="2" charset="-78"/>
              </a:rPr>
              <a:t>راههای ساده زیستی را یاد بگیریم</a:t>
            </a:r>
            <a:endParaRPr lang="en-US" b="1" dirty="0">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Bef>
                <a:spcPts val="0"/>
              </a:spcBef>
              <a:buFont typeface="+mj-lt"/>
              <a:buAutoNum type="arabicPeriod"/>
            </a:pPr>
            <a:r>
              <a:rPr lang="fa-IR" b="1" dirty="0">
                <a:latin typeface="Times New Roman" panose="02020603050405020304" pitchFamily="18" charset="0"/>
                <a:ea typeface="Times New Roman" panose="02020603050405020304" pitchFamily="18" charset="0"/>
                <a:cs typeface="B Nazanin" panose="00000400000000000000" pitchFamily="2" charset="-78"/>
              </a:rPr>
              <a:t>شهامت داشته باشیم و بر ترسها چیره شویم</a:t>
            </a:r>
            <a:endParaRPr lang="en-US" b="1" dirty="0">
              <a:latin typeface="Calibri" panose="020F0502020204030204" pitchFamily="34" charset="0"/>
              <a:ea typeface="Calibri" panose="020F0502020204030204" pitchFamily="34" charset="0"/>
              <a:cs typeface="Arial" panose="020B0604020202020204" pitchFamily="34" charset="0"/>
            </a:endParaRPr>
          </a:p>
          <a:p>
            <a:pPr marL="0" indent="0" algn="r" rtl="1">
              <a:buNone/>
            </a:pPr>
            <a:r>
              <a:rPr lang="en-US" b="1" dirty="0" smtClean="0">
                <a:latin typeface="Times New Roman" panose="02020603050405020304" pitchFamily="18" charset="0"/>
                <a:ea typeface="Times New Roman" panose="02020603050405020304" pitchFamily="18" charset="0"/>
                <a:cs typeface="B Nazanin" panose="00000400000000000000" pitchFamily="2" charset="-78"/>
              </a:rPr>
              <a:t>10</a:t>
            </a:r>
            <a:r>
              <a:rPr lang="fa-IR" b="1" dirty="0" smtClean="0">
                <a:latin typeface="Times New Roman" panose="02020603050405020304" pitchFamily="18" charset="0"/>
                <a:ea typeface="Times New Roman" panose="02020603050405020304" pitchFamily="18" charset="0"/>
                <a:cs typeface="B Nazanin" panose="00000400000000000000" pitchFamily="2" charset="-78"/>
              </a:rPr>
              <a:t>. </a:t>
            </a:r>
            <a:r>
              <a:rPr lang="ar-SA" b="1" dirty="0" smtClean="0">
                <a:latin typeface="Times New Roman" panose="02020603050405020304" pitchFamily="18" charset="0"/>
                <a:ea typeface="Times New Roman" panose="02020603050405020304" pitchFamily="18" charset="0"/>
                <a:cs typeface="B Nazanin" panose="00000400000000000000" pitchFamily="2" charset="-78"/>
              </a:rPr>
              <a:t>بدانیم </a:t>
            </a:r>
            <a:r>
              <a:rPr lang="ar-SA" b="1" dirty="0">
                <a:latin typeface="Times New Roman" panose="02020603050405020304" pitchFamily="18" charset="0"/>
                <a:ea typeface="Times New Roman" panose="02020603050405020304" pitchFamily="18" charset="0"/>
                <a:cs typeface="B Nazanin" panose="00000400000000000000" pitchFamily="2" charset="-78"/>
              </a:rPr>
              <a:t>که امید داشتن یک تصمیم است. پس تصمیم بگیریم امیدوار باشیم</a:t>
            </a:r>
            <a:endParaRPr lang="en-US" b="1" dirty="0"/>
          </a:p>
        </p:txBody>
      </p:sp>
    </p:spTree>
    <p:extLst>
      <p:ext uri="{BB962C8B-B14F-4D97-AF65-F5344CB8AC3E}">
        <p14:creationId xmlns:p14="http://schemas.microsoft.com/office/powerpoint/2010/main" val="1970122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2"/>
          <a:stretch>
            <a:fillRect/>
          </a:stretch>
        </p:blipFill>
        <p:spPr>
          <a:xfrm>
            <a:off x="6038005" y="2202873"/>
            <a:ext cx="6133237" cy="3103418"/>
          </a:xfrm>
          <a:prstGeom prst="rect">
            <a:avLst/>
          </a:prstGeom>
        </p:spPr>
      </p:pic>
      <p:pic>
        <p:nvPicPr>
          <p:cNvPr id="1026" name="Picture 2" descr="https://cdn.isna.ir/d/2018/11/28/3/57786773.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2066846"/>
            <a:ext cx="5384800" cy="359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583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عکس متحرک در پناه خدا :: ویدیو، کلیپ، گیف، 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0150" y="0"/>
            <a:ext cx="6975741" cy="68986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E503-EB78-4DAC-B400-6B293E6B44E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591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36385" y="76056"/>
            <a:ext cx="11778524" cy="6100907"/>
          </a:xfrm>
          <a:prstGeom prst="rect">
            <a:avLst/>
          </a:prstGeom>
        </p:spPr>
      </p:pic>
      <p:pic>
        <p:nvPicPr>
          <p:cNvPr id="8" name="Picture 7"/>
          <p:cNvPicPr>
            <a:picLocks noChangeAspect="1"/>
          </p:cNvPicPr>
          <p:nvPr/>
        </p:nvPicPr>
        <p:blipFill>
          <a:blip r:embed="rId3"/>
          <a:stretch>
            <a:fillRect/>
          </a:stretch>
        </p:blipFill>
        <p:spPr>
          <a:xfrm>
            <a:off x="2763116" y="6156109"/>
            <a:ext cx="7190214" cy="619846"/>
          </a:xfrm>
          <a:prstGeom prst="rect">
            <a:avLst/>
          </a:prstGeom>
        </p:spPr>
      </p:pic>
      <p:sp>
        <p:nvSpPr>
          <p:cNvPr id="9" name="TextBox 8"/>
          <p:cNvSpPr txBox="1"/>
          <p:nvPr/>
        </p:nvSpPr>
        <p:spPr>
          <a:xfrm>
            <a:off x="0" y="4475018"/>
            <a:ext cx="3570208" cy="707886"/>
          </a:xfrm>
          <a:prstGeom prst="rect">
            <a:avLst/>
          </a:prstGeom>
          <a:noFill/>
        </p:spPr>
        <p:txBody>
          <a:bodyPr wrap="none" rtlCol="0">
            <a:spAutoFit/>
          </a:bodyPr>
          <a:lstStyle/>
          <a:p>
            <a:r>
              <a:rPr lang="fa-IR" sz="4000" dirty="0" smtClean="0">
                <a:solidFill>
                  <a:srgbClr val="C00000"/>
                </a:solidFill>
                <a:cs typeface="B Titr" panose="00000700000000000000" pitchFamily="2" charset="-78"/>
              </a:rPr>
              <a:t>نقشه خودکشی دنیا</a:t>
            </a:r>
            <a:endParaRPr lang="en-US" sz="4000" dirty="0">
              <a:solidFill>
                <a:srgbClr val="C00000"/>
              </a:solidFill>
              <a:cs typeface="B Titr" panose="00000700000000000000" pitchFamily="2" charset="-78"/>
            </a:endParaRPr>
          </a:p>
        </p:txBody>
      </p:sp>
    </p:spTree>
    <p:extLst>
      <p:ext uri="{BB962C8B-B14F-4D97-AF65-F5344CB8AC3E}">
        <p14:creationId xmlns:p14="http://schemas.microsoft.com/office/powerpoint/2010/main" val="55718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2161" y="925152"/>
            <a:ext cx="9603434" cy="942109"/>
          </a:xfrm>
          <a:prstGeom prst="rect">
            <a:avLst/>
          </a:prstGeom>
        </p:spPr>
      </p:pic>
      <p:pic>
        <p:nvPicPr>
          <p:cNvPr id="4" name="Content Placeholder 3"/>
          <p:cNvPicPr>
            <a:picLocks noGrp="1" noChangeAspect="1"/>
          </p:cNvPicPr>
          <p:nvPr>
            <p:ph idx="1"/>
          </p:nvPr>
        </p:nvPicPr>
        <p:blipFill>
          <a:blip r:embed="rId3"/>
          <a:stretch>
            <a:fillRect/>
          </a:stretch>
        </p:blipFill>
        <p:spPr>
          <a:xfrm>
            <a:off x="4971721" y="1867261"/>
            <a:ext cx="7220279" cy="4990739"/>
          </a:xfrm>
          <a:prstGeom prst="rect">
            <a:avLst/>
          </a:prstGeom>
        </p:spPr>
      </p:pic>
      <p:sp>
        <p:nvSpPr>
          <p:cNvPr id="6" name="TextBox 5"/>
          <p:cNvSpPr txBox="1"/>
          <p:nvPr/>
        </p:nvSpPr>
        <p:spPr>
          <a:xfrm>
            <a:off x="0" y="3700910"/>
            <a:ext cx="4971721" cy="1323439"/>
          </a:xfrm>
          <a:prstGeom prst="rect">
            <a:avLst/>
          </a:prstGeom>
          <a:noFill/>
        </p:spPr>
        <p:txBody>
          <a:bodyPr wrap="square" rtlCol="0">
            <a:spAutoFit/>
          </a:bodyPr>
          <a:lstStyle/>
          <a:p>
            <a:pPr algn="r"/>
            <a:r>
              <a:rPr lang="fa-IR" sz="4000" dirty="0" smtClean="0">
                <a:solidFill>
                  <a:srgbClr val="C00000"/>
                </a:solidFill>
                <a:cs typeface="B Titr" panose="00000700000000000000" pitchFamily="2" charset="-78"/>
              </a:rPr>
              <a:t>فهرست کشورهای پرمصرف</a:t>
            </a:r>
          </a:p>
          <a:p>
            <a:pPr algn="r"/>
            <a:r>
              <a:rPr lang="fa-IR" sz="4000" dirty="0" smtClean="0">
                <a:solidFill>
                  <a:srgbClr val="C00000"/>
                </a:solidFill>
                <a:cs typeface="B Titr" panose="00000700000000000000" pitchFamily="2" charset="-78"/>
              </a:rPr>
              <a:t> داروهای ضد افسرگی</a:t>
            </a:r>
            <a:endParaRPr lang="en-US" sz="4000" dirty="0">
              <a:solidFill>
                <a:srgbClr val="C00000"/>
              </a:solidFill>
              <a:cs typeface="B Titr" panose="00000700000000000000" pitchFamily="2" charset="-78"/>
            </a:endParaRPr>
          </a:p>
        </p:txBody>
      </p:sp>
    </p:spTree>
    <p:extLst>
      <p:ext uri="{BB962C8B-B14F-4D97-AF65-F5344CB8AC3E}">
        <p14:creationId xmlns:p14="http://schemas.microsoft.com/office/powerpoint/2010/main" val="2104164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0945" y="365125"/>
            <a:ext cx="11062855" cy="1325563"/>
          </a:xfrm>
        </p:spPr>
        <p:txBody>
          <a:bodyPr/>
          <a:lstStyle/>
          <a:p>
            <a:pPr algn="r" rtl="1"/>
            <a:r>
              <a:rPr lang="fa-IR" dirty="0" smtClean="0">
                <a:solidFill>
                  <a:schemeClr val="accent1"/>
                </a:solidFill>
                <a:cs typeface="B Titr" panose="00000700000000000000" pitchFamily="2" charset="-78"/>
              </a:rPr>
              <a:t>روند تعداد خودکشی ها در آمریکا در یک دوره 40 ساله</a:t>
            </a:r>
            <a:endParaRPr lang="en-US" dirty="0">
              <a:solidFill>
                <a:schemeClr val="accent1"/>
              </a:solidFill>
              <a:cs typeface="B Titr" panose="00000700000000000000" pitchFamily="2" charset="-78"/>
            </a:endParaRPr>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1650041" y="1867189"/>
            <a:ext cx="8249032" cy="4958195"/>
          </a:xfrm>
          <a:prstGeom prst="rect">
            <a:avLst/>
          </a:prstGeom>
        </p:spPr>
      </p:pic>
    </p:spTree>
    <p:extLst>
      <p:ext uri="{BB962C8B-B14F-4D97-AF65-F5344CB8AC3E}">
        <p14:creationId xmlns:p14="http://schemas.microsoft.com/office/powerpoint/2010/main" val="632781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03681"/>
            <a:ext cx="12301136" cy="6363373"/>
          </a:xfrm>
          <a:prstGeom prst="rect">
            <a:avLst/>
          </a:prstGeom>
        </p:spPr>
      </p:pic>
    </p:spTree>
    <p:extLst>
      <p:ext uri="{BB962C8B-B14F-4D97-AF65-F5344CB8AC3E}">
        <p14:creationId xmlns:p14="http://schemas.microsoft.com/office/powerpoint/2010/main" val="361842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3236" y="365125"/>
            <a:ext cx="11090564" cy="1325563"/>
          </a:xfrm>
        </p:spPr>
        <p:txBody>
          <a:bodyPr>
            <a:normAutofit/>
          </a:bodyPr>
          <a:lstStyle/>
          <a:p>
            <a:pPr algn="r" rtl="1"/>
            <a:r>
              <a:rPr lang="fa-IR" sz="3200" dirty="0" smtClean="0">
                <a:solidFill>
                  <a:schemeClr val="accent1"/>
                </a:solidFill>
                <a:cs typeface="B Titr" panose="00000700000000000000" pitchFamily="2" charset="-78"/>
              </a:rPr>
              <a:t>اگر ماهیت و مکانیسم کمر درد را بدانیم، بهتر می‌توانیم آن را مدیریت کنیم.</a:t>
            </a:r>
            <a:endParaRPr lang="en-US" sz="3200" dirty="0">
              <a:solidFill>
                <a:schemeClr val="accent1"/>
              </a:solidFill>
              <a:cs typeface="B Titr" panose="00000700000000000000" pitchFamily="2" charset="-78"/>
            </a:endParaRPr>
          </a:p>
        </p:txBody>
      </p:sp>
      <p:pic>
        <p:nvPicPr>
          <p:cNvPr id="7" name="Content Placeholder 6"/>
          <p:cNvPicPr>
            <a:picLocks noGrp="1" noChangeAspect="1"/>
          </p:cNvPicPr>
          <p:nvPr>
            <p:ph idx="1"/>
          </p:nvPr>
        </p:nvPicPr>
        <p:blipFill>
          <a:blip r:embed="rId2"/>
          <a:stretch>
            <a:fillRect/>
          </a:stretch>
        </p:blipFill>
        <p:spPr>
          <a:xfrm>
            <a:off x="1420521" y="1884219"/>
            <a:ext cx="9034862" cy="4765963"/>
          </a:xfrm>
          <a:prstGeom prst="rect">
            <a:avLst/>
          </a:prstGeom>
        </p:spPr>
      </p:pic>
    </p:spTree>
    <p:extLst>
      <p:ext uri="{BB962C8B-B14F-4D97-AF65-F5344CB8AC3E}">
        <p14:creationId xmlns:p14="http://schemas.microsoft.com/office/powerpoint/2010/main" val="3449404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چرا قدیما اینقدر افسردگی و حس تنهایی نبود؟!</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135202" y="1690688"/>
            <a:ext cx="5569557" cy="5167312"/>
          </a:xfrm>
          <a:prstGeom prst="rect">
            <a:avLst/>
          </a:prstGeom>
        </p:spPr>
      </p:pic>
      <p:pic>
        <p:nvPicPr>
          <p:cNvPr id="6" name="Content Placeholder 5"/>
          <p:cNvPicPr>
            <a:picLocks noGrp="1" noChangeAspect="1"/>
          </p:cNvPicPr>
          <p:nvPr>
            <p:ph sz="half" idx="2"/>
          </p:nvPr>
        </p:nvPicPr>
        <p:blipFill>
          <a:blip r:embed="rId3"/>
          <a:stretch>
            <a:fillRect/>
          </a:stretch>
        </p:blipFill>
        <p:spPr>
          <a:xfrm>
            <a:off x="5859353" y="1981199"/>
            <a:ext cx="6332647" cy="3964089"/>
          </a:xfrm>
          <a:prstGeom prst="rect">
            <a:avLst/>
          </a:prstGeom>
        </p:spPr>
      </p:pic>
    </p:spTree>
    <p:extLst>
      <p:ext uri="{BB962C8B-B14F-4D97-AF65-F5344CB8AC3E}">
        <p14:creationId xmlns:p14="http://schemas.microsoft.com/office/powerpoint/2010/main" val="1586490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1507</Words>
  <Application>Microsoft Office PowerPoint</Application>
  <PresentationFormat>Widescreen</PresentationFormat>
  <Paragraphs>114</Paragraphs>
  <Slides>38</Slides>
  <Notes>1</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38</vt:i4>
      </vt:variant>
    </vt:vector>
  </HeadingPairs>
  <TitlesOfParts>
    <vt:vector size="58" baseType="lpstr">
      <vt:lpstr>Arial</vt:lpstr>
      <vt:lpstr>B Davat</vt:lpstr>
      <vt:lpstr>B Kamran</vt:lpstr>
      <vt:lpstr>B Nazanin</vt:lpstr>
      <vt:lpstr>B Titr</vt:lpstr>
      <vt:lpstr>Calibri</vt:lpstr>
      <vt:lpstr>Calibri Light</vt:lpstr>
      <vt:lpstr>Cambria</vt:lpstr>
      <vt:lpstr>Granjon LT Std</vt:lpstr>
      <vt:lpstr>IranNastaliq</vt:lpstr>
      <vt:lpstr>Lyon Text</vt:lpstr>
      <vt:lpstr>Nocturno</vt:lpstr>
      <vt:lpstr>Times New Roman</vt:lpstr>
      <vt:lpstr>Trebuchet MS</vt:lpstr>
      <vt:lpstr>Vazir</vt:lpstr>
      <vt:lpstr>Office Theme</vt:lpstr>
      <vt:lpstr>1_Berlin</vt:lpstr>
      <vt:lpstr>1_Office Theme</vt:lpstr>
      <vt:lpstr>11_Office Theme</vt:lpstr>
      <vt:lpstr>2_Office Theme</vt:lpstr>
      <vt:lpstr>PowerPoint Presentation</vt:lpstr>
      <vt:lpstr>آیا من خوشبختم؟</vt:lpstr>
      <vt:lpstr>PowerPoint Presentation</vt:lpstr>
      <vt:lpstr>PowerPoint Presentation</vt:lpstr>
      <vt:lpstr>PowerPoint Presentation</vt:lpstr>
      <vt:lpstr>روند تعداد خودکشی ها در آمریکا در یک دوره 40 ساله</vt:lpstr>
      <vt:lpstr>PowerPoint Presentation</vt:lpstr>
      <vt:lpstr>اگر ماهیت و مکانیسم کمر درد را بدانیم، بهتر می‌توانیم آن را مدیریت کنیم.</vt:lpstr>
      <vt:lpstr>چرا قدیما اینقدر افسردگی و حس تنهایی نبود؟!</vt:lpstr>
      <vt:lpstr>PowerPoint Presentation</vt:lpstr>
      <vt:lpstr>جمله خلقان سخره اندیشه اند    زین سبب خسته دل و غم پیشه اند</vt:lpstr>
      <vt:lpstr>PowerPoint Presentation</vt:lpstr>
      <vt:lpstr>PowerPoint Presentation</vt:lpstr>
      <vt:lpstr>تفاوت سرخوشی و شادی، با نشاط و خوشبختی واقعی</vt:lpstr>
      <vt:lpstr>PowerPoint Presentation</vt:lpstr>
      <vt:lpstr>PowerPoint Presentation</vt:lpstr>
      <vt:lpstr>PowerPoint Presentation</vt:lpstr>
      <vt:lpstr>PowerPoint Presentation</vt:lpstr>
      <vt:lpstr>Robert H. Lustig, M.D., MSL, is professor of pediatrics in the Division of Endocrinology and a member of the Institute for Health Policy Studies at University of California,</vt:lpstr>
      <vt:lpstr>تقدیم کتاب به مادر مرحومش که انگیزه نوشتن کتاب او بود</vt:lpstr>
      <vt:lpstr>چند اصل طرح شده در این کتاب</vt:lpstr>
      <vt:lpstr>Pleasure/Reward:  Dopamine</vt:lpstr>
      <vt:lpstr>PowerPoint Presentation</vt:lpstr>
      <vt:lpstr>مقایسه دوپامین  و  سروتونین</vt:lpstr>
      <vt:lpstr>چهار ستون نشاط و خشنودی</vt:lpstr>
      <vt:lpstr>روابط اجتماعی و ارتباط با دیگران</vt:lpstr>
      <vt:lpstr>کمک به دیگران  تا توانی دلی به دست آر...</vt:lpstr>
      <vt:lpstr>سازگاری با مشکلات و ناملایمات</vt:lpstr>
      <vt:lpstr>به آنچه می‌خوریم دقت کنیم!</vt:lpstr>
      <vt:lpstr>چهار ستون نشاط و خشنودی</vt:lpstr>
      <vt:lpstr>مطالعه 84 ساله دانشگاه هاروارد به این سوال پاسخ میدهد</vt:lpstr>
      <vt:lpstr>نتیجه نهایی مطالعه!</vt:lpstr>
      <vt:lpstr>گرمی ارتباط با مادر </vt:lpstr>
      <vt:lpstr>PowerPoint Presentation</vt:lpstr>
      <vt:lpstr>PowerPoint Presentation</vt:lpstr>
      <vt:lpstr>10 عادت مادران بانشاط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Pc</dc:creator>
  <cp:lastModifiedBy>Lenovo Pc</cp:lastModifiedBy>
  <cp:revision>38</cp:revision>
  <dcterms:created xsi:type="dcterms:W3CDTF">2022-02-17T14:35:25Z</dcterms:created>
  <dcterms:modified xsi:type="dcterms:W3CDTF">2022-02-23T07:48:46Z</dcterms:modified>
</cp:coreProperties>
</file>