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0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1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699" r:id="rId4"/>
    <p:sldMasterId id="2147483713" r:id="rId5"/>
    <p:sldMasterId id="2147483823" r:id="rId6"/>
    <p:sldMasterId id="2147484265" r:id="rId7"/>
    <p:sldMasterId id="2147484391" r:id="rId8"/>
    <p:sldMasterId id="2147484446" r:id="rId9"/>
    <p:sldMasterId id="2147484504" r:id="rId10"/>
    <p:sldMasterId id="2147484518" r:id="rId11"/>
    <p:sldMasterId id="2147484548" r:id="rId12"/>
    <p:sldMasterId id="2147484574" r:id="rId13"/>
    <p:sldMasterId id="2147484644" r:id="rId14"/>
    <p:sldMasterId id="2147484658" r:id="rId15"/>
    <p:sldMasterId id="2147484702" r:id="rId16"/>
    <p:sldMasterId id="2147484716" r:id="rId17"/>
    <p:sldMasterId id="2147484772" r:id="rId18"/>
    <p:sldMasterId id="2147484786" r:id="rId19"/>
    <p:sldMasterId id="2147484800" r:id="rId20"/>
    <p:sldMasterId id="2147484826" r:id="rId21"/>
    <p:sldMasterId id="2147484874" r:id="rId22"/>
    <p:sldMasterId id="2147485002" r:id="rId23"/>
    <p:sldMasterId id="2147485088" r:id="rId24"/>
  </p:sldMasterIdLst>
  <p:notesMasterIdLst>
    <p:notesMasterId r:id="rId141"/>
  </p:notesMasterIdLst>
  <p:sldIdLst>
    <p:sldId id="534" r:id="rId25"/>
    <p:sldId id="618" r:id="rId26"/>
    <p:sldId id="870" r:id="rId27"/>
    <p:sldId id="871" r:id="rId28"/>
    <p:sldId id="563" r:id="rId29"/>
    <p:sldId id="884" r:id="rId30"/>
    <p:sldId id="577" r:id="rId31"/>
    <p:sldId id="578" r:id="rId32"/>
    <p:sldId id="619" r:id="rId33"/>
    <p:sldId id="620" r:id="rId34"/>
    <p:sldId id="621" r:id="rId35"/>
    <p:sldId id="590" r:id="rId36"/>
    <p:sldId id="591" r:id="rId37"/>
    <p:sldId id="622" r:id="rId38"/>
    <p:sldId id="285" r:id="rId39"/>
    <p:sldId id="282" r:id="rId40"/>
    <p:sldId id="283" r:id="rId41"/>
    <p:sldId id="550" r:id="rId42"/>
    <p:sldId id="535" r:id="rId43"/>
    <p:sldId id="544" r:id="rId44"/>
    <p:sldId id="827" r:id="rId45"/>
    <p:sldId id="898" r:id="rId46"/>
    <p:sldId id="894" r:id="rId47"/>
    <p:sldId id="895" r:id="rId48"/>
    <p:sldId id="885" r:id="rId49"/>
    <p:sldId id="886" r:id="rId50"/>
    <p:sldId id="887" r:id="rId51"/>
    <p:sldId id="888" r:id="rId52"/>
    <p:sldId id="889" r:id="rId53"/>
    <p:sldId id="890" r:id="rId54"/>
    <p:sldId id="891" r:id="rId55"/>
    <p:sldId id="893" r:id="rId56"/>
    <p:sldId id="911" r:id="rId57"/>
    <p:sldId id="912" r:id="rId58"/>
    <p:sldId id="913" r:id="rId59"/>
    <p:sldId id="914" r:id="rId60"/>
    <p:sldId id="915" r:id="rId61"/>
    <p:sldId id="916" r:id="rId62"/>
    <p:sldId id="902" r:id="rId63"/>
    <p:sldId id="903" r:id="rId64"/>
    <p:sldId id="629" r:id="rId65"/>
    <p:sldId id="781" r:id="rId66"/>
    <p:sldId id="815" r:id="rId67"/>
    <p:sldId id="635" r:id="rId68"/>
    <p:sldId id="637" r:id="rId69"/>
    <p:sldId id="639" r:id="rId70"/>
    <p:sldId id="897" r:id="rId71"/>
    <p:sldId id="644" r:id="rId72"/>
    <p:sldId id="645" r:id="rId73"/>
    <p:sldId id="646" r:id="rId74"/>
    <p:sldId id="647" r:id="rId75"/>
    <p:sldId id="655" r:id="rId76"/>
    <p:sldId id="656" r:id="rId77"/>
    <p:sldId id="657" r:id="rId78"/>
    <p:sldId id="661" r:id="rId79"/>
    <p:sldId id="662" r:id="rId80"/>
    <p:sldId id="663" r:id="rId81"/>
    <p:sldId id="664" r:id="rId82"/>
    <p:sldId id="665" r:id="rId83"/>
    <p:sldId id="666" r:id="rId84"/>
    <p:sldId id="667" r:id="rId85"/>
    <p:sldId id="668" r:id="rId86"/>
    <p:sldId id="669" r:id="rId87"/>
    <p:sldId id="670" r:id="rId88"/>
    <p:sldId id="673" r:id="rId89"/>
    <p:sldId id="675" r:id="rId90"/>
    <p:sldId id="676" r:id="rId91"/>
    <p:sldId id="677" r:id="rId92"/>
    <p:sldId id="678" r:id="rId93"/>
    <p:sldId id="679" r:id="rId94"/>
    <p:sldId id="680" r:id="rId95"/>
    <p:sldId id="681" r:id="rId96"/>
    <p:sldId id="684" r:id="rId97"/>
    <p:sldId id="685" r:id="rId98"/>
    <p:sldId id="686" r:id="rId99"/>
    <p:sldId id="873" r:id="rId100"/>
    <p:sldId id="691" r:id="rId101"/>
    <p:sldId id="709" r:id="rId102"/>
    <p:sldId id="874" r:id="rId103"/>
    <p:sldId id="713" r:id="rId104"/>
    <p:sldId id="714" r:id="rId105"/>
    <p:sldId id="715" r:id="rId106"/>
    <p:sldId id="881" r:id="rId107"/>
    <p:sldId id="717" r:id="rId108"/>
    <p:sldId id="721" r:id="rId109"/>
    <p:sldId id="723" r:id="rId110"/>
    <p:sldId id="725" r:id="rId111"/>
    <p:sldId id="726" r:id="rId112"/>
    <p:sldId id="727" r:id="rId113"/>
    <p:sldId id="728" r:id="rId114"/>
    <p:sldId id="729" r:id="rId115"/>
    <p:sldId id="730" r:id="rId116"/>
    <p:sldId id="731" r:id="rId117"/>
    <p:sldId id="733" r:id="rId118"/>
    <p:sldId id="739" r:id="rId119"/>
    <p:sldId id="745" r:id="rId120"/>
    <p:sldId id="749" r:id="rId121"/>
    <p:sldId id="750" r:id="rId122"/>
    <p:sldId id="751" r:id="rId123"/>
    <p:sldId id="752" r:id="rId124"/>
    <p:sldId id="753" r:id="rId125"/>
    <p:sldId id="754" r:id="rId126"/>
    <p:sldId id="755" r:id="rId127"/>
    <p:sldId id="790" r:id="rId128"/>
    <p:sldId id="791" r:id="rId129"/>
    <p:sldId id="792" r:id="rId130"/>
    <p:sldId id="793" r:id="rId131"/>
    <p:sldId id="899" r:id="rId132"/>
    <p:sldId id="921" r:id="rId133"/>
    <p:sldId id="917" r:id="rId134"/>
    <p:sldId id="918" r:id="rId135"/>
    <p:sldId id="919" r:id="rId136"/>
    <p:sldId id="920" r:id="rId137"/>
    <p:sldId id="901" r:id="rId138"/>
    <p:sldId id="807" r:id="rId139"/>
    <p:sldId id="814" r:id="rId1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38" Type="http://schemas.openxmlformats.org/officeDocument/2006/relationships/slide" Target="slides/slide11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slide" Target="slides/slide104.xml"/><Relationship Id="rId14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34" Type="http://schemas.openxmlformats.org/officeDocument/2006/relationships/slide" Target="slides/slide110.xml"/><Relationship Id="rId139" Type="http://schemas.openxmlformats.org/officeDocument/2006/relationships/slide" Target="slides/slide11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16" Type="http://schemas.openxmlformats.org/officeDocument/2006/relationships/slide" Target="slides/slide92.xml"/><Relationship Id="rId124" Type="http://schemas.openxmlformats.org/officeDocument/2006/relationships/slide" Target="slides/slide100.xml"/><Relationship Id="rId129" Type="http://schemas.openxmlformats.org/officeDocument/2006/relationships/slide" Target="slides/slide105.xml"/><Relationship Id="rId137" Type="http://schemas.openxmlformats.org/officeDocument/2006/relationships/slide" Target="slides/slide11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40" Type="http://schemas.openxmlformats.org/officeDocument/2006/relationships/slide" Target="slides/slide116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30" Type="http://schemas.openxmlformats.org/officeDocument/2006/relationships/slide" Target="slides/slide106.xml"/><Relationship Id="rId135" Type="http://schemas.openxmlformats.org/officeDocument/2006/relationships/slide" Target="slides/slide111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14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F415B-A804-4D8E-BE63-9099913D1F8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E6FD7-AD9E-4166-B149-B85BE30D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E6FD7-AD9E-4166-B149-B85BE30D0B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1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E6FD7-AD9E-4166-B149-B85BE30D0B2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20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1801D-BBC5-4624-986E-250283F9B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a-IR" smtClean="0">
              <a:latin typeface="Helvetica Neue Bold Condense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6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6999A-5BBD-4C85-8F10-7AE90E365E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7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069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8E737C-8EEE-41E0-8891-2075B050A79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9E1AA-7415-42F4-BC14-0204F816D7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7889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42F4B-19FA-49FB-93F4-C3ACA41FEB9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EFEF7-8616-4CE4-8021-9882D1A72B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797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9225CE-F8F0-47A3-83C4-D9D25098B01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C3A53-B317-4D4D-9435-919A066EDF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1751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5F9AC9-4880-4AA8-9644-03C0A928920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A6425C-6F43-464E-BDFA-73279738B9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67730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00018" y="228600"/>
            <a:ext cx="2779183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351" y="228600"/>
            <a:ext cx="813646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1F2D61-0669-4F1A-B88C-435BBCA2CB7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4F71-5D4D-4685-81B1-5CE01114FD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45496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181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04DE6A-40B2-4218-9800-30F7D31348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EFE6C-1313-4812-81A3-9215617E0D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522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600200"/>
            <a:ext cx="10566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53BE2A-1EF8-47EC-9BC2-DD83A6410D7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F1F45-2548-4BD3-AE30-D023ED5338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1543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2034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562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833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137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7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167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10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67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3429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1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306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A9CC3-B985-4306-B652-DB1A0BC8B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058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AAAB-C4B5-40A6-BF2E-95BE56CBABB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2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9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602"/>
            <a:ext cx="2286000" cy="508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DCC50-6363-44AB-A679-DF4C8A17D41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E29CC-5D78-43E2-8187-03BDAB9915B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998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7"/>
            <a:ext cx="2286000" cy="508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D0005-AF21-43BB-8160-CDEB022A9F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39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442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BA0AB-939E-438D-8611-A10B078546F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51603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40F94-22AB-4016-9F13-593DBC86CE9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0626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4E10B-0B65-4482-B33A-1816E490450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556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07773-AE5C-4ACC-901E-54B4AF54064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90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C18F6-DB84-4C7B-8AA1-6398115C819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416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3DFEBB-1BCB-4805-896D-B784CBCDF4D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088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03852-106B-43CE-BE77-9FFE57CA11A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685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CA720-E876-4908-B584-E22217AABA0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84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602"/>
            <a:ext cx="2286000" cy="508000"/>
          </a:xfrm>
        </p:spPr>
        <p:txBody>
          <a:bodyPr/>
          <a:lstStyle/>
          <a:p>
            <a:fld id="{AF0DCC50-6363-44AB-A679-DF4C8A17D416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38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8E29CC-5D78-43E2-8187-03BDAB9915BD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474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7"/>
            <a:ext cx="2286000" cy="508000"/>
          </a:xfrm>
        </p:spPr>
        <p:txBody>
          <a:bodyPr/>
          <a:lstStyle/>
          <a:p>
            <a:fld id="{0C1D0005-AF21-43BB-8160-CDEB022A9F35}" type="datetime1">
              <a:rPr lang="en-US" smtClean="0">
                <a:solidFill>
                  <a:srgbClr val="FFF39D"/>
                </a:solidFill>
              </a:rPr>
              <a:pPr/>
              <a:t>2/15/2022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2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A0AB-939E-438D-8611-A10B078546F2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047355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0F94-22AB-4016-9F13-593DBC86CE96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2677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B4E10B-0B65-4482-B33A-1816E4904508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762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7773-AE5C-4ACC-901E-54B4AF540645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815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8C18F6-DB84-4C7B-8AA1-6398115C8195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40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3DFEBB-1BCB-4805-896D-B784CBCDF4D8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3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251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3852-106B-43CE-BE77-9FFE57CA11A5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96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A720-E876-4908-B584-E22217AABA02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6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tbg_pp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411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316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"/>
          <p:cNvGraphicFramePr>
            <a:graphicFrameLocks noGrp="1"/>
          </p:cNvGraphicFramePr>
          <p:nvPr/>
        </p:nvGraphicFramePr>
        <p:xfrm>
          <a:off x="0" y="0"/>
          <a:ext cx="12192000" cy="106680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121920" marR="12192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F4168-D5B7-4AA2-BDBF-AA1CB657D716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227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EBDE9-33F0-4949-A9F0-26D88CD3FC2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67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01793-0497-4229-A440-60341402249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58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8C5BE-E9DE-42E3-8BDA-2D1CA1B585FE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073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54593-C6F5-4ED8-99DE-2955063C201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23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71925-15A7-4398-8B5A-4EC50C44A1F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482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85800"/>
            <a:ext cx="2667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85800"/>
            <a:ext cx="7797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D2A4E-2DB4-4FD9-A791-4553BCC67003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4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636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410048-0852-499A-8272-08174721B375}" type="datetimeFigureOut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DFD293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775C7-5F4D-421D-AFAB-7969BBD4D85F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793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5BA3E0-AF97-49C4-8C81-C98D45A3E3EC}" type="datetimeFigureOut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DFD293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14617-49E3-4C9A-A02B-17F66D95E9AF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290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1107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DFD293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40990-36A9-4C7B-B0FF-C64FAA50936F}" type="slidenum">
              <a:rPr kumimoji="0" lang="ar-SA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471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228601"/>
            <a:ext cx="10945283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7354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67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939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243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257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704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31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60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707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011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096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694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420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336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548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504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928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68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370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027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619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97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782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133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276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350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08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39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63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37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566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60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851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706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077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110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646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34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496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18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44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485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446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645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0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808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419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256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483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088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2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089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11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873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209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882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FFFF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B Nazanin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6889744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340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E7B44-FCED-4BF5-9F9E-AC50BEB7CA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485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8122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938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7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60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3110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208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198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194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7904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332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82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826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915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88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6439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6672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861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8713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8088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331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0987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297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877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96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19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E91BB-8A9A-41FC-B659-A818809C1B6F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657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656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432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696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1369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980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0863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227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2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84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02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1CD49D-0925-46DE-8648-D2682505593B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4DAD122-D877-4094-A1EE-C755C74B5E50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147232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1376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341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748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544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23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3124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497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150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578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83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A935D8-4B27-4735-A960-0215771210A7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CAECBC6-55AF-43A2-BD5F-96D29F7D4BAE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493006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492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0345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181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7898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8448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8362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690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510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114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81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1298D90-C6B9-4D05-8A12-36AF4AC49C30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0B62F8-3D3B-48C6-81EF-5A39BB923941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1564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9940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05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0312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379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923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5159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9555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207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454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FFFF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B Nazanin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74941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EF124BF-42AB-46AE-B753-EB415A064A43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1277637-6C29-4B2C-A0DF-ACD8EA0AF184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685388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8172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E7B44-FCED-4BF5-9F9E-AC50BEB7CA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1675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1568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2728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69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316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2794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965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1957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227D4D-5880-4797-8A5C-A4693801D2DA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FDBED5-F0BA-4E0F-BA81-DFAA29B0F7D0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8154570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3455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5164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2601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55265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231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571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281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808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9137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2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636908-54F9-4804-9084-3DC262A68B10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BC0F75-6756-47A4-BE3D-24D05F12E1A2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314720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873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727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4618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64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3655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8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6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9637AB-18D1-4203-8C08-E93C4F9AC66C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1F41423-9B5A-4E67-B500-C0844534EDC9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6770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B6FA84-1357-4ADD-BD04-1B5B19F39C0E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585BF5-DE9E-44FF-B591-8BE078299347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0648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00D3B26-59D0-41DF-BE0F-4080466D8000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CFF160-E228-43C3-8A2D-27CD900141AA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0444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F0CED49-0A1D-4528-BF74-B24B1560A819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8B92C05-8852-421B-97B0-C616ED98D5C4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7305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3F49B1-9324-4034-A1DE-7EA9B7E794F3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02C0FED-B1CA-44D9-9A38-A1FD18F2DC63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30899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76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0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1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55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0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60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83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30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40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111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96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56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56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94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F7BF4A-7578-4EB9-A6FE-75A2637A5E65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C16041-97A3-4331-BE95-6ED1ED4986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1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52C456-D0A7-4E7A-AA6D-A41D1076D0B2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710E09-5A59-4C8F-B7B8-F974507E8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70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4255-070C-4BA5-AF10-349FB88E9F8F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948BFF-4E30-45B0-96FC-29B4CE3FD5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63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0F8891-D4CB-4B9C-9E6D-0FB356671047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FBEC09-1D2A-4EA0-A9FA-B3B64F1A75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38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B71302-9442-48A8-AB5F-B87A22086F79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EB33D8-235C-4479-B0DE-D0794D614E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37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2B5D49-D114-4D56-A5D4-A1C3C69E45AE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43ACF6-3A67-4403-97E7-F01F941FD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22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C7742D-5CE0-4340-997D-8CA16D53D663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1FE068-F1C8-4E79-829C-33C26E3CC2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52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D416C4-02F2-48E4-9668-FFA336F76289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19A683-B516-4CA7-90B7-DF1B8BE027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2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0E9AA4-B55D-4021-AE74-9B141AF3E1E0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A2387B-6B90-4E2A-BBE7-CFAF3F33E1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72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F6CF64-6627-4112-A507-F73E8E607609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02CD92-7063-4172-A5D7-FD9A89FC83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2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890A4B-9EBB-4A06-84F4-AFC6B311D7A6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477D0E-C5CD-472F-8D4B-C87C19BA0E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33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228601"/>
            <a:ext cx="96520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38400" y="1524000"/>
            <a:ext cx="95504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4191000"/>
            <a:ext cx="95504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9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008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471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3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016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50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3769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1516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30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25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745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8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42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60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6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0829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99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672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253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99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608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28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0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905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419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650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A9CC3-B985-4306-B652-DB1A0BC8B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591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897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614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137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052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0782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9843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0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611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031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306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93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64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119888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18165 w 4917"/>
                <a:gd name="T3" fmla="*/ 0 h 1000"/>
                <a:gd name="T4" fmla="*/ 20225 w 4917"/>
                <a:gd name="T5" fmla="*/ 2060 h 1000"/>
                <a:gd name="T6" fmla="*/ 18169 w 4917"/>
                <a:gd name="T7" fmla="*/ 4115 h 1000"/>
                <a:gd name="T8" fmla="*/ 0 w 4917"/>
                <a:gd name="T9" fmla="*/ 4115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93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04800" y="1427164"/>
            <a:ext cx="10769600" cy="16097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94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3441700"/>
            <a:ext cx="88392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71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DF79F-A82E-422A-AED9-8F2853E25E5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3163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71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27859E-124B-4B57-8703-617EE39231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7503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B8853-A357-4B96-A6A8-275B73E4C4C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22694-D64E-468E-BF4B-16D1B9584F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7924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FB72A1-2398-4BA9-8E32-D4F51256448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BC67-007C-42FA-9E33-01E8DA2A80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434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181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4772A1-3786-4650-8EA7-F9B887DEB1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B81B6-2908-4830-BC24-E31D7FD203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8387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93A2C7-6EF7-4AEB-A5FF-47721FB07F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43AC0-C1B0-4FFE-A866-AFEE7DCEC8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63743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CAFFF-D4D8-4B59-82C8-B09B491C107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14D141-6684-49D7-9EC8-44FA638360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265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0EFED-31EF-4B66-8C60-9D551EE29D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77A23-8A62-4447-9BDF-90416C00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3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7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516" r:id="rId12"/>
    <p:sldLayoutId id="2147484517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8B9E-CA24-4AFB-A2A9-B0D8E577BC2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6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608B9E-CA24-4AFB-A2A9-B0D8E577BC25}" type="datetime1">
              <a:rPr lang="en-US" smtClean="0">
                <a:solidFill>
                  <a:srgbClr val="575F6D"/>
                </a:solidFill>
              </a:rPr>
              <a:pPr/>
              <a:t>2/15/2022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ECF5EDE-F728-4710-9C64-4649C4F4D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8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685800"/>
            <a:ext cx="1066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752600"/>
            <a:ext cx="1066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2800" y="6324600"/>
            <a:ext cx="721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017F4-F4E2-4AD2-87C6-7B0F317EF82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Arial" panose="020B0604020202020204" pitchFamily="34" charset="0"/>
              </a:rPr>
              <a:t>The Bowen Group</a:t>
            </a:r>
            <a:endParaRPr kumimoji="0" lang="en-US" altLang="en-US" sz="1300" b="1" i="0" u="none" strike="noStrike" kern="1200" cap="none" spc="0" normalizeH="0" baseline="0" noProof="0" smtClean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080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  <p:sldLayoutId id="2147484586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Osak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  <a:cs typeface="Osak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  <a:cs typeface="Osak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  <a:cs typeface="Osak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  <a:cs typeface="Osaka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ea typeface="Osaka" pitchFamily="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3000">
          <a:solidFill>
            <a:schemeClr val="tx1"/>
          </a:solidFill>
          <a:latin typeface="+mn-lt"/>
          <a:ea typeface="+mn-ea"/>
          <a:cs typeface="Osak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1"/>
          </a:solidFill>
          <a:latin typeface="+mn-lt"/>
          <a:ea typeface="+mn-ea"/>
          <a:cs typeface="Osak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+mn-ea"/>
          <a:cs typeface="Osak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Char char="»"/>
        <a:defRPr sz="2000">
          <a:solidFill>
            <a:schemeClr val="tx1"/>
          </a:solidFill>
          <a:latin typeface="+mn-lt"/>
          <a:ea typeface="+mn-ea"/>
          <a:cs typeface="Osak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408000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408000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408000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408000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A5892-5C2B-4692-9754-2E99AE341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474D-454B-45FA-9690-D7832AB0A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7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  <p:sldLayoutId id="2147484656" r:id="rId12"/>
    <p:sldLayoutId id="214748465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18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  <p:sldLayoutId id="2147484670" r:id="rId12"/>
    <p:sldLayoutId id="2147484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5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  <p:sldLayoutId id="2147484714" r:id="rId12"/>
    <p:sldLayoutId id="214748471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64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  <p:sldLayoutId id="2147484728" r:id="rId12"/>
    <p:sldLayoutId id="2147484729" r:id="rId13"/>
    <p:sldLayoutId id="2147484730" r:id="rId14"/>
    <p:sldLayoutId id="2147484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153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  <p:sldLayoutId id="2147484784" r:id="rId12"/>
    <p:sldLayoutId id="21474847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59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  <p:sldLayoutId id="2147484798" r:id="rId12"/>
    <p:sldLayoutId id="2147484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0A15-FDEA-4A60-BFBF-3B2B8D46A6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EF502-C7F1-4737-99A5-AFF76D3072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7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02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  <p:sldLayoutId id="2147484812" r:id="rId12"/>
    <p:sldLayoutId id="21474848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B3357-9353-4D25-8E58-BBA5A923A4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2F64-0913-404A-8387-626B3C5C7F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  <p:sldLayoutId id="2147484828" r:id="rId2"/>
    <p:sldLayoutId id="2147484829" r:id="rId3"/>
    <p:sldLayoutId id="2147484830" r:id="rId4"/>
    <p:sldLayoutId id="2147484831" r:id="rId5"/>
    <p:sldLayoutId id="2147484832" r:id="rId6"/>
    <p:sldLayoutId id="2147484833" r:id="rId7"/>
    <p:sldLayoutId id="2147484834" r:id="rId8"/>
    <p:sldLayoutId id="2147484835" r:id="rId9"/>
    <p:sldLayoutId id="2147484836" r:id="rId10"/>
    <p:sldLayoutId id="21474848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E45D-149B-489A-9DBE-CD57C24448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4F4E5-E71E-4597-97A6-57EDC9ECD2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  <p:sldLayoutId id="2147484886" r:id="rId12"/>
    <p:sldLayoutId id="2147484887" r:id="rId13"/>
    <p:sldLayoutId id="2147484888" r:id="rId14"/>
    <p:sldLayoutId id="2147484889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EFED-31EF-4B66-8C60-9D551EE29D5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77A23-8A62-4447-9BDF-90416C00A6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2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6E503-485C-441A-BAB6-F5D95CC09A7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DCFD8-15F2-4B02-93FF-C4E8AEB6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0" r:id="rId2"/>
    <p:sldLayoutId id="2147485091" r:id="rId3"/>
    <p:sldLayoutId id="2147485092" r:id="rId4"/>
    <p:sldLayoutId id="2147485093" r:id="rId5"/>
    <p:sldLayoutId id="2147485094" r:id="rId6"/>
    <p:sldLayoutId id="2147485095" r:id="rId7"/>
    <p:sldLayoutId id="2147485096" r:id="rId8"/>
    <p:sldLayoutId id="2147485097" r:id="rId9"/>
    <p:sldLayoutId id="2147485098" r:id="rId10"/>
    <p:sldLayoutId id="2147485099" r:id="rId11"/>
    <p:sldLayoutId id="21474851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3B26C2-48B0-4B6C-A41F-F9BB7F766DC3}" type="datetimeFigureOut">
              <a:rPr lang="fa-IR" smtClean="0"/>
              <a:pPr>
                <a:defRPr/>
              </a:pPr>
              <a:t>14/07/1443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8C77D2-8BA0-481C-8772-B0D66CEE13F6}" type="slidenum">
              <a:rPr lang="fa-IR" smtClean="0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613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EC4A-6582-44AF-ADA3-0D79BF21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2D6F-AFFC-4B31-843F-D12D81B1EE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2D92E65-5775-4BDD-B543-6B7EF4B38461}" type="datetimeFigureOut">
              <a:rPr lang="en-US" smtClean="0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D15420E-A9F8-48F4-BD55-02175D051B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4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07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96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28712-329F-4E01-9617-533A950153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9511A-EE9D-4E8C-A0CE-231848D29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5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11582400" cy="6096000"/>
            <a:chOff x="0" y="96"/>
            <a:chExt cx="5472" cy="3840"/>
          </a:xfrm>
        </p:grpSpPr>
        <p:sp>
          <p:nvSpPr>
            <p:cNvPr id="1032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464 w 7000"/>
                <a:gd name="T3" fmla="*/ 0 h 1000"/>
                <a:gd name="T4" fmla="*/ 499 w 7000"/>
                <a:gd name="T5" fmla="*/ 36 h 1000"/>
                <a:gd name="T6" fmla="*/ 464 w 7000"/>
                <a:gd name="T7" fmla="*/ 71 h 1000"/>
                <a:gd name="T8" fmla="*/ 0 w 7000"/>
                <a:gd name="T9" fmla="*/ 71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60352" y="228600"/>
            <a:ext cx="1068704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566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A03B6-FA27-4185-8507-086A6CB2B5F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Screening and Brief Intervention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26D670-0B10-46A0-8332-6407FFE24E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83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5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57" y="758952"/>
            <a:ext cx="11662117" cy="3566160"/>
          </a:xfrm>
        </p:spPr>
        <p:txBody>
          <a:bodyPr>
            <a:norm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7200" dirty="0" smtClean="0">
                <a:solidFill>
                  <a:schemeClr val="accent2"/>
                </a:solidFill>
                <a:cs typeface="0 Titr Bold" panose="00000700000000000000" pitchFamily="2" charset="-78"/>
              </a:rPr>
              <a:t>پیشگیری از مصرف مواد</a:t>
            </a:r>
            <a:br>
              <a:rPr lang="fa-IR" sz="7200" dirty="0" smtClean="0">
                <a:solidFill>
                  <a:schemeClr val="accent2"/>
                </a:solidFill>
                <a:cs typeface="0 Titr Bold" panose="00000700000000000000" pitchFamily="2" charset="-78"/>
              </a:rPr>
            </a:br>
            <a:endParaRPr lang="en-US" sz="7200" dirty="0">
              <a:solidFill>
                <a:srgbClr val="C00000"/>
              </a:solidFill>
              <a:cs typeface="0 Titr Bold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نوذر نخعی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استاد و پژوهشگر مرکز </a:t>
            </a:r>
            <a:r>
              <a:rPr lang="fa-IR" b="1" cap="none" spc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مدیریت خدمات سلامت</a:t>
            </a:r>
            <a:endParaRPr lang="fa-IR" b="1" cap="none" spc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B Lotus" panose="00000400000000000000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دانشگاه علوم پزشکی کرمان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05" y="55567"/>
            <a:ext cx="3252749" cy="10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>
                <a:latin typeface="Century Schoolbook"/>
              </a:rPr>
              <a:pPr/>
              <a:t>10</a:t>
            </a:fld>
            <a:endParaRPr lang="en-US">
              <a:latin typeface="Century School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302" y="44276"/>
            <a:ext cx="5753396" cy="67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Zar" pitchFamily="2" charset="-78"/>
              </a:rPr>
              <a:t>مطالعه بر میمون ها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4000" dirty="0">
                <a:cs typeface="B Zar" pitchFamily="2" charset="-78"/>
              </a:rPr>
              <a:t>231 میمون در 3 گروه</a:t>
            </a:r>
          </a:p>
          <a:p>
            <a:pPr algn="r" rtl="1">
              <a:buNone/>
            </a:pPr>
            <a:r>
              <a:rPr lang="fa-IR" sz="4000" dirty="0">
                <a:cs typeface="B Zar" pitchFamily="2" charset="-78"/>
              </a:rPr>
              <a:t>1- در آغوش مادر</a:t>
            </a:r>
          </a:p>
          <a:p>
            <a:pPr algn="r" rtl="1">
              <a:buNone/>
            </a:pPr>
            <a:r>
              <a:rPr lang="fa-IR" sz="4000" dirty="0">
                <a:cs typeface="B Zar" pitchFamily="2" charset="-78"/>
              </a:rPr>
              <a:t>2- 37 روز محروم از مادر در شرایط ایده آل تغذیه و نگهداری در کنار هم سن و سال ها</a:t>
            </a:r>
          </a:p>
          <a:p>
            <a:pPr algn="r" rtl="1">
              <a:buNone/>
            </a:pPr>
            <a:r>
              <a:rPr lang="fa-IR" sz="4000" dirty="0">
                <a:cs typeface="B Zar" pitchFamily="2" charset="-78"/>
              </a:rPr>
              <a:t>3- 37 روز محروم از مادر در شرایط ایده آل تغذیه و نگهداری در کنار شیشه معلق آب داغ</a:t>
            </a:r>
          </a:p>
          <a:p>
            <a:pPr algn="r" rtl="1"/>
            <a:r>
              <a:rPr lang="fa-IR" sz="4000" dirty="0">
                <a:cs typeface="B Zar" pitchFamily="2" charset="-78"/>
              </a:rPr>
              <a:t>بعد از 6 ماه همه در یک اجتماع نگهداری شدند</a:t>
            </a:r>
            <a:endParaRPr lang="en-US" sz="4000" dirty="0">
              <a:cs typeface="B Zar" pitchFamily="2" charset="-78"/>
            </a:endParaRPr>
          </a:p>
          <a:p>
            <a:pPr algn="r" rtl="1"/>
            <a:endParaRPr lang="en-US" sz="4000" dirty="0">
              <a:cs typeface="B Zar" pitchFamily="2" charset="-78"/>
            </a:endParaRPr>
          </a:p>
        </p:txBody>
      </p:sp>
      <p:pic>
        <p:nvPicPr>
          <p:cNvPr id="10242" name="Picture 2" descr="C:\Users\matrix\Pictures\4074837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2370064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Zar" pitchFamily="2" charset="-78"/>
              </a:rPr>
              <a:t> مطالعه بر میمون ها (ادامه)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Zar" pitchFamily="2" charset="-78"/>
              </a:rPr>
              <a:t>میمون های نر گروه سوم با احتمال بیشتری دچار بیماری های جسمی شدند</a:t>
            </a:r>
          </a:p>
          <a:p>
            <a:pPr algn="r" rtl="1"/>
            <a:r>
              <a:rPr lang="fa-IR" sz="4000" dirty="0">
                <a:cs typeface="B Zar" pitchFamily="2" charset="-78"/>
              </a:rPr>
              <a:t>میمون های ماده گروه دوم دچار ریزش مو و جراحت شدند. </a:t>
            </a:r>
          </a:p>
          <a:p>
            <a:pPr algn="r" rtl="1"/>
            <a:r>
              <a:rPr lang="fa-IR" sz="4000" dirty="0">
                <a:cs typeface="B Zar" pitchFamily="2" charset="-78"/>
              </a:rPr>
              <a:t>هر دو گروه اختلالات رفتاری به مراتب بیشتری داشتند.</a:t>
            </a:r>
          </a:p>
          <a:p>
            <a:pPr algn="r" rtl="1"/>
            <a:endParaRPr lang="fa-IR" sz="40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25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733800"/>
            <a:ext cx="8763000" cy="2438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These results demonstrate that the deleterious effects of MS on rhesus monkeys cannot be compensated by a later normal social life</a:t>
            </a:r>
            <a:endParaRPr lang="en-US" dirty="0"/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0"/>
            <a:ext cx="7162800" cy="352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47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91" y="1433453"/>
            <a:ext cx="9622619" cy="45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762" y="3544159"/>
            <a:ext cx="6843713" cy="1493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50" y="1065396"/>
            <a:ext cx="7886700" cy="19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Titr" panose="00000700000000000000" pitchFamily="2" charset="-78"/>
              </a:rPr>
              <a:t>هیجان طلبی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419" y="2157424"/>
            <a:ext cx="6934592" cy="38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3" y="857252"/>
            <a:ext cx="7065818" cy="2744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436" y="3596067"/>
            <a:ext cx="9149564" cy="7695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2609" y="4365608"/>
            <a:ext cx="83612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Susceptibility to peer influence peaks in early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NewRomanPSM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adolescence,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before the age of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motivation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attract friends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attain social status , desire to be liked by peers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تصمیم گیری توسط نوجوانان_c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055" y="573670"/>
            <a:ext cx="9961636" cy="5603293"/>
          </a:xfrm>
        </p:spPr>
      </p:pic>
    </p:spTree>
    <p:extLst>
      <p:ext uri="{BB962C8B-B14F-4D97-AF65-F5344CB8AC3E}">
        <p14:creationId xmlns:p14="http://schemas.microsoft.com/office/powerpoint/2010/main" val="13036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FC540-E98E-4FA4-A994-8C04A09679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2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201"/>
            <a:ext cx="9144000" cy="597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23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219076"/>
            <a:ext cx="9439275" cy="2762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396343"/>
            <a:ext cx="10972800" cy="286045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6000" dirty="0" smtClean="0">
                <a:solidFill>
                  <a:srgbClr val="C00000"/>
                </a:solidFill>
                <a:cs typeface="B Titr" panose="00000700000000000000" pitchFamily="2" charset="-78"/>
              </a:rPr>
              <a:t>درد دل‌های آموزنده معتادین</a:t>
            </a:r>
            <a:endParaRPr lang="en-US" sz="60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8738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>
                <a:latin typeface="Century Schoolbook"/>
              </a:rPr>
              <a:pPr/>
              <a:t>11</a:t>
            </a:fld>
            <a:endParaRPr lang="en-US">
              <a:latin typeface="Century School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981" y="-352620"/>
            <a:ext cx="5620039" cy="75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نبود محیط گرم و عاطفی در خانه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4000" dirty="0">
                <a:cs typeface="B Zar" pitchFamily="2" charset="-78"/>
              </a:rPr>
              <a:t>یادم نمی آید که پدر یا مادرم من را در بغل گرفته باشند. من احساس خلاء عاطفی داشتم.</a:t>
            </a:r>
            <a:endParaRPr lang="en-US" sz="4000" dirty="0">
              <a:cs typeface="B Zar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sz="4000" dirty="0">
                <a:cs typeface="B Zar" pitchFamily="2" charset="-78"/>
              </a:rPr>
              <a:t> معتاد از روی دلخوشی نمی رود به سمت مواد. اگر توی خانه حمایتش می کردند به مواد پناه نمی برد. </a:t>
            </a:r>
            <a:endParaRPr lang="en-US" sz="4000" dirty="0">
              <a:cs typeface="B Zar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sz="4000" dirty="0">
                <a:cs typeface="B Zar" pitchFamily="2" charset="-78"/>
              </a:rPr>
              <a:t> کاش پدرم با من ورق بازی میکرد نه دوستانم. </a:t>
            </a:r>
            <a:endParaRPr lang="en-US" sz="40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33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نبود نظارت از سوی والدین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3600" dirty="0">
                <a:cs typeface="B Zar" pitchFamily="2" charset="-78"/>
              </a:rPr>
              <a:t>اگر پدر و مادرم من را به حال خودم رهایم نمی کردند، و نظارت بر رفت و آمد من داشتند شاید اینطور نمی شد.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dirty="0">
                <a:cs typeface="B Zar" pitchFamily="2" charset="-78"/>
              </a:rPr>
              <a:t>من اگر یک روز بچه دار بشوم مثل سایه دنبالشون می روم و به حال خود رهایشان نمی کنم.</a:t>
            </a:r>
            <a:endParaRPr lang="en-US" sz="3600" dirty="0">
              <a:cs typeface="B Zar" pitchFamily="2" charset="-78"/>
            </a:endParaRPr>
          </a:p>
          <a:p>
            <a:pPr algn="r" rtl="1"/>
            <a:endParaRPr lang="en-US" sz="36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1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الگو برداری از والدین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4000" dirty="0">
                <a:cs typeface="B Zar" pitchFamily="2" charset="-78"/>
              </a:rPr>
              <a:t>پدرم وقتی تریاک می کشید من هم آرزو می کردم که بزرگ شوم و مثل پدرم تریاک بکشم.</a:t>
            </a:r>
            <a:endParaRPr lang="en-US" sz="4000" dirty="0">
              <a:cs typeface="B Zar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sz="4000" dirty="0">
                <a:cs typeface="B Zar" pitchFamily="2" charset="-78"/>
              </a:rPr>
              <a:t>پدرم تریاک می کشید فکر میکردم پدرم چون آدم بزرگی است پس حتما کارش خوب است و اگر من هم تریاک بکشم مثل بابام بزرگ میشم. </a:t>
            </a:r>
            <a:endParaRPr lang="en-US" sz="4000" dirty="0">
              <a:cs typeface="B Zar" pitchFamily="2" charset="-78"/>
            </a:endParaRPr>
          </a:p>
          <a:p>
            <a:pPr algn="r">
              <a:buFont typeface="Wingdings" pitchFamily="2" charset="2"/>
              <a:buChar char="ü"/>
            </a:pPr>
            <a:endParaRPr lang="en-US" sz="40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87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ساختار معیوب خانواده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3600" dirty="0">
                <a:cs typeface="B Zar" pitchFamily="2" charset="-78"/>
              </a:rPr>
              <a:t>از زمانی که مادرم مرد و پدرم ازدواج کرد، آرامش از خانه ما رفت و برای آرام شدن تریاک می کشیدم.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dirty="0">
                <a:cs typeface="B Zar" pitchFamily="2" charset="-78"/>
              </a:rPr>
              <a:t>بعد از اینکه پدرم رفت زندان کسی نبود که برایم دفتر و کیف و لباس بخرد و کسی نبود که هوایم را داشته باشد.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dirty="0">
                <a:cs typeface="B Zar" pitchFamily="2" charset="-78"/>
              </a:rPr>
              <a:t>پدرم همیشه با مادرم دعوا داشت و من به دوستانم پناه می آوردم تا آرام شوم.</a:t>
            </a:r>
            <a:endParaRPr lang="en-US" sz="3600" dirty="0">
              <a:cs typeface="B Zar" pitchFamily="2" charset="-78"/>
            </a:endParaRPr>
          </a:p>
          <a:p>
            <a:pPr algn="r" rtl="1">
              <a:buFont typeface="Wingdings" pitchFamily="2" charset="2"/>
              <a:buChar char="ü"/>
            </a:pPr>
            <a:endParaRPr lang="en-US" sz="36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06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pc\Pictures\securedownloadft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190" y="685800"/>
            <a:ext cx="9061622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04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390" y="130629"/>
            <a:ext cx="10515600" cy="5505678"/>
          </a:xfrm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Titr" panose="00000700000000000000" pitchFamily="2" charset="-78"/>
              </a:rPr>
              <a:t>آگاه سازی و توانمند سازی والدین</a:t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dirty="0" smtClean="0">
                <a:cs typeface="B Titr" panose="00000700000000000000" pitchFamily="2" charset="-78"/>
              </a:rPr>
              <a:t>محور قرار دادن خانواده و در خانواده مادر</a:t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 smtClean="0">
                <a:cs typeface="B Titr" panose="00000700000000000000" pitchFamily="2" charset="-78"/>
              </a:rPr>
              <a:t>آموزش مهارت والدگری به پدران و مادران</a:t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توجه به شرایط محیطی</a:t>
            </a:r>
            <a:r>
              <a:rPr lang="fa-IR" dirty="0" smtClean="0">
                <a:cs typeface="B Titr" panose="00000700000000000000" pitchFamily="2" charset="-78"/>
              </a:rPr>
              <a:t/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 smtClean="0">
                <a:cs typeface="B Titr" panose="00000700000000000000" pitchFamily="2" charset="-78"/>
              </a:rPr>
              <a:t>آموزش مهارت ها به دانش آموزان اگر بتوانیم!</a:t>
            </a:r>
            <a:br>
              <a:rPr lang="fa-IR" dirty="0" smtClean="0">
                <a:cs typeface="B Titr" panose="00000700000000000000" pitchFamily="2" charset="-78"/>
              </a:rPr>
            </a:b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45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d rose 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896" y="1"/>
            <a:ext cx="883060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847908" y="844731"/>
            <a:ext cx="2807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تقدیم به شما عزیزان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61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19" y="0"/>
            <a:ext cx="735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644" y="73891"/>
            <a:ext cx="5302755" cy="68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18" y="23324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8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چه باید کرد؟!</a:t>
            </a:r>
            <a:endParaRPr lang="en-US" sz="88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58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1" smtClean="0">
                <a:cs typeface="B Mitra" panose="00000400000000000000" pitchFamily="2" charset="-78"/>
              </a:rPr>
              <a:t>ده تجارت سودآور اول دنیا کدامند؟</a:t>
            </a:r>
            <a:endParaRPr lang="en-US" altLang="en-US" b="1" smtClean="0">
              <a:cs typeface="B Mitra" panose="00000400000000000000" pitchFamily="2" charset="-78"/>
            </a:endParaRPr>
          </a:p>
        </p:txBody>
      </p:sp>
      <p:sp>
        <p:nvSpPr>
          <p:cNvPr id="203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solidFill>
                  <a:srgbClr val="FF0000"/>
                </a:solidFill>
                <a:cs typeface="B Mitra" panose="00000400000000000000" pitchFamily="2" charset="-78"/>
              </a:rPr>
              <a:t>1- مواد مخدر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solidFill>
                  <a:srgbClr val="FF0000"/>
                </a:solidFill>
                <a:cs typeface="B Mitra" panose="00000400000000000000" pitchFamily="2" charset="-78"/>
              </a:rPr>
              <a:t>2- تسلیحات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cs typeface="B Mitra" panose="00000400000000000000" pitchFamily="2" charset="-78"/>
              </a:rPr>
              <a:t>3- جنسی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cs typeface="B Mitra" panose="00000400000000000000" pitchFamily="2" charset="-78"/>
              </a:rPr>
              <a:t>4- نفت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cs typeface="B Mitra" panose="00000400000000000000" pitchFamily="2" charset="-78"/>
              </a:rPr>
              <a:t>5- تقلب در مارک ها</a:t>
            </a:r>
            <a:br>
              <a:rPr lang="fa-IR" altLang="en-US" sz="2800" b="1" dirty="0">
                <a:cs typeface="B Mitra" panose="00000400000000000000" pitchFamily="2" charset="-78"/>
              </a:rPr>
            </a:br>
            <a:r>
              <a:rPr lang="fa-IR" altLang="en-US" sz="2800" b="1" dirty="0">
                <a:cs typeface="B Mitra" panose="00000400000000000000" pitchFamily="2" charset="-78"/>
              </a:rPr>
              <a:t>6- ورزش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cs typeface="B Mitra" panose="00000400000000000000" pitchFamily="2" charset="-78"/>
              </a:rPr>
              <a:t>7- قمار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solidFill>
                  <a:srgbClr val="7030A0"/>
                </a:solidFill>
                <a:cs typeface="B Mitra" panose="00000400000000000000" pitchFamily="2" charset="-78"/>
              </a:rPr>
              <a:t>8- بانکداری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cs typeface="B Mitra" panose="00000400000000000000" pitchFamily="2" charset="-78"/>
              </a:rPr>
              <a:t>9- الکل</a:t>
            </a: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2800" b="1" dirty="0">
                <a:cs typeface="B Mitra" panose="00000400000000000000" pitchFamily="2" charset="-78"/>
              </a:rPr>
              <a:t>10- پورنوگرافی</a:t>
            </a:r>
            <a:r>
              <a:rPr lang="en-US" altLang="en-US" sz="2800" b="1" dirty="0">
                <a:cs typeface="B Mitra" panose="00000400000000000000" pitchFamily="2" charset="-78"/>
              </a:rPr>
              <a:t> </a:t>
            </a:r>
            <a:r>
              <a:rPr lang="fa-IR" altLang="en-US" sz="2800" b="1" dirty="0">
                <a:cs typeface="B Mitra" panose="00000400000000000000" pitchFamily="2" charset="-78"/>
              </a:rPr>
              <a:t> و هرزه نگاری</a:t>
            </a:r>
            <a:endParaRPr lang="en-US" altLang="en-US" sz="2800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37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1" y="-6157"/>
            <a:ext cx="10788074" cy="71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78" y="3321258"/>
            <a:ext cx="5286375" cy="352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26" y="3157559"/>
            <a:ext cx="3817651" cy="3700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-60675"/>
            <a:ext cx="3029621" cy="3393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97" y="-64423"/>
            <a:ext cx="3429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0.gstatic.com/images?q=tbn:ANd9GcQJRRmDctHrlvkJdsVcNurpy-vT_ASZJhqw5dFw-49uZ8Lz5BTzj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5" y="2766435"/>
            <a:ext cx="5533386" cy="346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7491" y="286327"/>
            <a:ext cx="66779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دوبال هواپیمای اعتیاد:</a:t>
            </a:r>
          </a:p>
          <a:p>
            <a:pPr algn="r" rtl="1"/>
            <a:r>
              <a:rPr lang="fa-IR" sz="40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وجود</a:t>
            </a:r>
            <a:r>
              <a:rPr lang="fa-IR" sz="4000" b="1" dirty="0" smtClean="0">
                <a:cs typeface="B Zar" panose="00000400000000000000" pitchFamily="2" charset="-78"/>
              </a:rPr>
              <a:t> مواد مخدر (عرضه)</a:t>
            </a:r>
          </a:p>
          <a:p>
            <a:pPr algn="r" rtl="1"/>
            <a:r>
              <a:rPr lang="fa-IR" sz="40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تمایل</a:t>
            </a:r>
            <a:r>
              <a:rPr lang="fa-IR" sz="4000" b="1" dirty="0" smtClean="0">
                <a:cs typeface="B Zar" panose="00000400000000000000" pitchFamily="2" charset="-78"/>
              </a:rPr>
              <a:t> برای مصرف (تقاضا)</a:t>
            </a:r>
            <a:endParaRPr lang="en-US" sz="40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14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9" y="0"/>
            <a:ext cx="503669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8534" y="325937"/>
            <a:ext cx="3635830" cy="1325563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تبعیدشان کنیم؟!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4051" y="2839137"/>
            <a:ext cx="12168373" cy="28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Zar" panose="00000400000000000000" pitchFamily="2" charset="-78"/>
              </a:rPr>
              <a:t>اهداف آموزشی</a:t>
            </a:r>
            <a:endParaRPr lang="en-US" b="1" dirty="0"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Courier New" panose="02070309020205020404" pitchFamily="49" charset="0"/>
              <a:buChar char="o"/>
            </a:pPr>
            <a:r>
              <a:rPr lang="fa-IR" sz="4400" dirty="0" smtClean="0">
                <a:solidFill>
                  <a:srgbClr val="92D050"/>
                </a:solidFill>
                <a:cs typeface="B Zar" panose="00000400000000000000" pitchFamily="2" charset="-78"/>
              </a:rPr>
              <a:t>آشنایی با مفاهیم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400" dirty="0" smtClean="0">
                <a:solidFill>
                  <a:srgbClr val="92D050"/>
                </a:solidFill>
                <a:cs typeface="B Zar" panose="00000400000000000000" pitchFamily="2" charset="-78"/>
              </a:rPr>
              <a:t>وضعیت مصرف مواد در جهان و ایران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400" dirty="0" smtClean="0">
                <a:cs typeface="B Zar" panose="00000400000000000000" pitchFamily="2" charset="-78"/>
              </a:rPr>
              <a:t>تجارب گذشته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400" dirty="0" smtClean="0">
                <a:cs typeface="B Zar" panose="00000400000000000000" pitchFamily="2" charset="-78"/>
              </a:rPr>
              <a:t>سبب شناسی مصرف مواد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400" dirty="0" smtClean="0">
                <a:cs typeface="B Zar" panose="00000400000000000000" pitchFamily="2" charset="-78"/>
              </a:rPr>
              <a:t>راهکارهای پیشگیری</a:t>
            </a:r>
            <a:endParaRPr lang="en-US" sz="4400" dirty="0" smtClean="0">
              <a:cs typeface="B Zar" panose="00000400000000000000" pitchFamily="2" charset="-78"/>
            </a:endParaRPr>
          </a:p>
          <a:p>
            <a:pPr algn="r" rtl="1">
              <a:buFont typeface="Courier New" panose="02070309020205020404" pitchFamily="49" charset="0"/>
              <a:buChar char="o"/>
            </a:pPr>
            <a:endParaRPr lang="fa-IR" sz="4400" dirty="0" smtClean="0">
              <a:cs typeface="B Zar" panose="00000400000000000000" pitchFamily="2" charset="-78"/>
            </a:endParaRPr>
          </a:p>
          <a:p>
            <a:pPr algn="r" rtl="1"/>
            <a:endParaRPr lang="en-US" sz="44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33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6486"/>
            <a:ext cx="10540999" cy="68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Zar" panose="00000400000000000000" pitchFamily="2" charset="-78"/>
              </a:rPr>
              <a:t>گزار ش بین المللی</a:t>
            </a:r>
            <a:endParaRPr lang="fa-IR" b="1" dirty="0"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more global drug prohibition seemed to fail as a policy, the more governments supported it politically and financially.</a:t>
            </a:r>
          </a:p>
          <a:p>
            <a:r>
              <a:rPr lang="en-US" dirty="0" smtClean="0"/>
              <a:t>In a number of countries (‘</a:t>
            </a:r>
            <a:r>
              <a:rPr lang="en-US" dirty="0" err="1" smtClean="0"/>
              <a:t>narco</a:t>
            </a:r>
            <a:r>
              <a:rPr lang="en-US" dirty="0" smtClean="0"/>
              <a:t>-states’) including</a:t>
            </a:r>
          </a:p>
          <a:p>
            <a:pPr marL="0" indent="0">
              <a:buNone/>
            </a:pPr>
            <a:r>
              <a:rPr lang="en-US" dirty="0" smtClean="0"/>
              <a:t>Afghanistan, Burma, Colombia, Peru and Bolivia, and at times also in Pakistan and Mexico, drug traffickers seemed to have extensively infiltrated government.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>
                <a:solidFill>
                  <a:srgbClr val="FF0000"/>
                </a:solidFill>
              </a:rPr>
              <a:t>هرچه که در دنیا سیاست های سلبی بیشتر و بیشتر با شکست مواجه شدند، کشورهای بیشتری آنرا از بعد سیاسی و مالی حمایت نمودند.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28534" y="325937"/>
            <a:ext cx="36358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حبسشان کنیم؟!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021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2591" y="1821904"/>
            <a:ext cx="5800027" cy="430086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4228" y="1869065"/>
            <a:ext cx="5671608" cy="425370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مانند قبل از انقلاب کارتی و سهمیه ای کنیم؟!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63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365125"/>
            <a:ext cx="11157857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" y="623455"/>
            <a:ext cx="11933752" cy="55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022" y="1"/>
            <a:ext cx="103498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3382" y="3297382"/>
            <a:ext cx="173181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1979 </a:t>
            </a: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strongest legal actions at the national level, the War on Drugs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President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Nixon, Reagan,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Bush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8655" y="2766239"/>
            <a:ext cx="24522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1992–2001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Clinton advocated for the use of treatment to replace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incarceration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7578" y="2427685"/>
            <a:ext cx="17583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2001–2006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Drug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 Law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5020" y="734914"/>
            <a:ext cx="20082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2006–2016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HtfynyAdvTTb5929f4c"/>
                <a:ea typeface="+mn-ea"/>
                <a:cs typeface="+mn-cs"/>
              </a:rPr>
              <a:t>Medical Marijuana Laws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8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DISSEMINATION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87"/>
            <a:ext cx="10972800" cy="4525963"/>
          </a:xfrm>
        </p:spPr>
        <p:txBody>
          <a:bodyPr>
            <a:normAutofit/>
          </a:bodyPr>
          <a:lstStyle/>
          <a:p>
            <a:r>
              <a:rPr lang="en-US" sz="6600" dirty="0"/>
              <a:t>Research has shown </a:t>
            </a:r>
            <a:r>
              <a:rPr lang="en-US" sz="6600" b="1" u="sng" dirty="0">
                <a:solidFill>
                  <a:srgbClr val="FF0000"/>
                </a:solidFill>
              </a:rPr>
              <a:t>no</a:t>
            </a:r>
            <a:r>
              <a:rPr lang="en-US" sz="6600" dirty="0"/>
              <a:t> prevention results in drug use &amp; abuse. </a:t>
            </a:r>
          </a:p>
          <a:p>
            <a:endParaRPr lang="en-US" sz="6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446" y="992142"/>
            <a:ext cx="11559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کلاس های آموزش آسیب ها و مواد را برای دانش آموزان بگذاریم؟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232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Lotus" pitchFamily="2" charset="-78"/>
              </a:rPr>
              <a:t>اطلاع رسانی و افزایش آگاهی</a:t>
            </a:r>
            <a:endParaRPr lang="en-US" b="1" dirty="0"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Lotus" pitchFamily="2" charset="-78"/>
              </a:rPr>
              <a:t>مبنای تئوریک: سوءمصرف مواد ناشی از اطلاعات ناکافی در مورد عواقب منفی آن است.</a:t>
            </a:r>
          </a:p>
          <a:p>
            <a:pPr algn="r" rtl="1"/>
            <a:r>
              <a:rPr lang="fa-IR" b="1" dirty="0" smtClean="0">
                <a:cs typeface="B Lotus" pitchFamily="2" charset="-78"/>
              </a:rPr>
              <a:t>این برنامه ها به تنهایی کافی نیستند و حتی میتوانند مصرف را افزایش دهند و مشتریان جدید به خیل مصرف کنندگان اضافه نمایند</a:t>
            </a:r>
            <a:endParaRPr lang="en-US" b="1" dirty="0"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9625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AFFECTIVE EDUCATION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5778"/>
            <a:ext cx="10972800" cy="45259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5F6368"/>
                </a:solidFill>
                <a:latin typeface="arial" panose="020B0604020202020204" pitchFamily="34" charset="0"/>
              </a:rPr>
              <a:t>Affective education</a:t>
            </a:r>
            <a:r>
              <a:rPr lang="en-US" sz="4800" dirty="0">
                <a:solidFill>
                  <a:srgbClr val="4D5156"/>
                </a:solidFill>
                <a:latin typeface="arial" panose="020B0604020202020204" pitchFamily="34" charset="0"/>
              </a:rPr>
              <a:t> focuses on developing students' belief systems, emotions, and attitudes</a:t>
            </a:r>
            <a:r>
              <a:rPr lang="en-US" sz="4800" dirty="0" smtClean="0">
                <a:solidFill>
                  <a:srgbClr val="4D5156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4800" b="1" u="sng" dirty="0" smtClean="0">
                <a:solidFill>
                  <a:srgbClr val="FF0000"/>
                </a:solidFill>
              </a:rPr>
              <a:t>Not </a:t>
            </a:r>
            <a:r>
              <a:rPr lang="en-US" sz="4800" b="1" u="sng" dirty="0">
                <a:solidFill>
                  <a:srgbClr val="FF0000"/>
                </a:solidFill>
              </a:rPr>
              <a:t>effective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46138"/>
            <a:ext cx="119643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آموزش دانش آموزان در راستای اصلاح نگرش و باورهایشان به مواد؟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3322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Lotus" pitchFamily="2" charset="-78"/>
              </a:rPr>
              <a:t>آموزش عاطفی</a:t>
            </a:r>
            <a:endParaRPr lang="en-US" dirty="0"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Lotus" pitchFamily="2" charset="-78"/>
              </a:rPr>
              <a:t>تاکید بر رشد فردی و اجتماعی فرد</a:t>
            </a:r>
          </a:p>
          <a:p>
            <a:pPr algn="r" rtl="1"/>
            <a:r>
              <a:rPr lang="fa-IR" sz="4000" b="1" dirty="0">
                <a:cs typeface="B Lotus" pitchFamily="2" charset="-78"/>
              </a:rPr>
              <a:t>از طریق آموزش مهارت های بین فردی و ارتباطی، جرات آموزی، تصمیم گیری</a:t>
            </a:r>
          </a:p>
          <a:p>
            <a:pPr algn="r" rtl="1"/>
            <a:r>
              <a:rPr lang="fa-IR" sz="4000" b="1" dirty="0">
                <a:cs typeface="B Lotus" pitchFamily="2" charset="-78"/>
              </a:rPr>
              <a:t>مثلاً معلم ادبیات علاوه بر تدریش شعر به ارزش تاریخ ایران و بزرگی شاعر نیز تاکید نماید.</a:t>
            </a:r>
            <a:endParaRPr lang="en-US" sz="4000" b="1" dirty="0"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2645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589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فعالیت های جایگزین </a:t>
            </a:r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از قبیل باشگاه ورزشی و کلاس موسیقی و ...؟!</a:t>
            </a:r>
            <a:r>
              <a:rPr lang="en-US" dirty="0" smtClean="0">
                <a:solidFill>
                  <a:srgbClr val="C0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C00000"/>
                </a:solidFill>
                <a:cs typeface="B Titr" panose="000007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/>
            </a:r>
            <a:b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</a:br>
            <a:r>
              <a:rPr lang="en-US" b="1" dirty="0" smtClean="0"/>
              <a:t>ALTERNATIVE </a:t>
            </a:r>
            <a:r>
              <a:rPr lang="en-US" b="1" dirty="0"/>
              <a:t>APPROACHES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2978"/>
            <a:ext cx="10972800" cy="4525963"/>
          </a:xfrm>
        </p:spPr>
        <p:txBody>
          <a:bodyPr>
            <a:normAutofit/>
          </a:bodyPr>
          <a:lstStyle/>
          <a:p>
            <a:r>
              <a:rPr lang="en-US" sz="5400" dirty="0"/>
              <a:t>Youth centers and recreational activities like sports or vocational training- </a:t>
            </a:r>
            <a:endParaRPr lang="fa-IR" sz="5400" dirty="0"/>
          </a:p>
          <a:p>
            <a:r>
              <a:rPr lang="en-US" sz="5400" b="1" u="sng" dirty="0">
                <a:solidFill>
                  <a:srgbClr val="FF0000"/>
                </a:solidFill>
              </a:rPr>
              <a:t>Not effective 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2256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rtl="1"/>
            <a:r>
              <a:rPr lang="fa-IR" b="1" dirty="0" smtClean="0">
                <a:cs typeface="B Zar" pitchFamily="2" charset="-78"/>
              </a:rPr>
              <a:t>سبب شناسی و پیشگیری از مصرف مواد </a:t>
            </a:r>
            <a:r>
              <a:rPr lang="en-US" dirty="0" smtClean="0">
                <a:cs typeface="B Zar" pitchFamily="2" charset="-78"/>
              </a:rPr>
              <a:t>!</a:t>
            </a:r>
            <a:endParaRPr lang="en-US" dirty="0">
              <a:cs typeface="B Zar" pitchFamily="2" charset="-78"/>
            </a:endParaRPr>
          </a:p>
        </p:txBody>
      </p:sp>
      <p:pic>
        <p:nvPicPr>
          <p:cNvPr id="4" name="Picture 4" descr="Six blindmen touching an elephant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534" y="1052945"/>
            <a:ext cx="9603950" cy="5805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3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>
                <a:cs typeface="B Lotus" pitchFamily="2" charset="-78"/>
              </a:rPr>
              <a:t>فعالیت های جایگزین</a:t>
            </a:r>
            <a:r>
              <a:rPr lang="en-US" b="1" dirty="0" smtClean="0">
                <a:cs typeface="B Lotus" pitchFamily="2" charset="-78"/>
              </a:rPr>
              <a:t/>
            </a:r>
            <a:br>
              <a:rPr lang="en-US" b="1" dirty="0" smtClean="0">
                <a:cs typeface="B Lotus" pitchFamily="2" charset="-78"/>
              </a:rPr>
            </a:br>
            <a:r>
              <a:rPr lang="fa-IR" b="1" dirty="0" smtClean="0">
                <a:cs typeface="B Lotus" pitchFamily="2" charset="-78"/>
              </a:rPr>
              <a:t> </a:t>
            </a:r>
            <a:endParaRPr lang="en-US" b="1" dirty="0"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>
                <a:cs typeface="B Lotus" pitchFamily="2" charset="-78"/>
              </a:rPr>
              <a:t>مبنای تئوریک: جوانان سرگرمی ندارند و برای رفع کسالت و با پرکردن اوقات فراغت با سایر تفریح ها میتوان پاسخ داد.</a:t>
            </a:r>
          </a:p>
          <a:p>
            <a:pPr algn="r" rtl="1"/>
            <a:r>
              <a:rPr lang="fa-IR" sz="4400" dirty="0">
                <a:cs typeface="B Lotus" pitchFamily="2" charset="-78"/>
              </a:rPr>
              <a:t>موزیک، هنر، طبیعت، اردو، فعالیت‌های علمی، مذهبی، ورزشی، و اخیراً قلیان !!!!!! </a:t>
            </a:r>
            <a:endParaRPr lang="en-US" sz="4400" dirty="0"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5702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958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آموزش مهارت های اجتماعی؟!</a:t>
            </a:r>
            <a:r>
              <a:rPr lang="en-US" dirty="0">
                <a:solidFill>
                  <a:srgbClr val="C0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C00000"/>
                </a:solidFill>
                <a:cs typeface="B Titr" panose="00000700000000000000" pitchFamily="2" charset="-78"/>
              </a:rPr>
            </a:br>
            <a:r>
              <a:rPr lang="en-US" dirty="0" smtClean="0"/>
              <a:t>SOCIAL </a:t>
            </a:r>
            <a:r>
              <a:rPr lang="en-US" dirty="0"/>
              <a:t>RESISTANCE SKILLS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09652"/>
            <a:ext cx="10972800" cy="4525963"/>
          </a:xfrm>
        </p:spPr>
        <p:txBody>
          <a:bodyPr>
            <a:normAutofit/>
          </a:bodyPr>
          <a:lstStyle/>
          <a:p>
            <a:r>
              <a:rPr lang="en-US" sz="4400" dirty="0"/>
              <a:t>Teaching students specific skills for effectively resisting both peer &amp; media pressures to smoke, drink, or use drugs has been effective. </a:t>
            </a:r>
            <a:endParaRPr lang="fa-IR" sz="4400" dirty="0"/>
          </a:p>
          <a:p>
            <a:r>
              <a:rPr lang="en-US" sz="4400" dirty="0"/>
              <a:t>Ex. </a:t>
            </a:r>
            <a:r>
              <a:rPr lang="en-US" sz="4400" b="1" dirty="0">
                <a:solidFill>
                  <a:srgbClr val="FF0000"/>
                </a:solidFill>
              </a:rPr>
              <a:t>rate of smoking reduced by ~40%. </a:t>
            </a:r>
          </a:p>
        </p:txBody>
      </p:sp>
    </p:spTree>
    <p:extLst>
      <p:ext uri="{BB962C8B-B14F-4D97-AF65-F5344CB8AC3E}">
        <p14:creationId xmlns:p14="http://schemas.microsoft.com/office/powerpoint/2010/main" val="170817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 AND SOCIAL SKILLS TRAINING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458200" cy="48006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These approaches use proven cognitive- behavioral skills training methods based on </a:t>
            </a:r>
            <a:r>
              <a:rPr lang="en-US" sz="3600" u="sng" dirty="0"/>
              <a:t>social learning theory &amp; problem behavior theory.</a:t>
            </a:r>
            <a:r>
              <a:rPr lang="en-US" sz="3600" dirty="0"/>
              <a:t> </a:t>
            </a:r>
            <a:endParaRPr lang="fa-IR" sz="3600" dirty="0"/>
          </a:p>
          <a:p>
            <a:r>
              <a:rPr lang="en-US" sz="3600" dirty="0"/>
              <a:t>They teach generic skills for </a:t>
            </a:r>
            <a:r>
              <a:rPr lang="en-US" sz="3600" u="sng" dirty="0"/>
              <a:t>coping with life </a:t>
            </a:r>
            <a:r>
              <a:rPr lang="en-US" sz="3600" dirty="0"/>
              <a:t>&amp; the application of general skills to situations directly related to substance abuse. </a:t>
            </a:r>
            <a:endParaRPr lang="fa-IR" sz="3600" dirty="0"/>
          </a:p>
          <a:p>
            <a:r>
              <a:rPr lang="en-US" sz="3600" b="1" dirty="0">
                <a:solidFill>
                  <a:srgbClr val="FF0000"/>
                </a:solidFill>
              </a:rPr>
              <a:t>This training has proven to be very effective.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2733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از روانشناسان و پلیس و ...دعوت کنیم جلسات کوتاه آموزشی برای دانش آموزان بگذارند؟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039" y="1825625"/>
            <a:ext cx="72799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5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Garamond-Regular"/>
              </a:rPr>
              <a:t>We found </a:t>
            </a:r>
            <a:r>
              <a:rPr lang="en-US" sz="2400" dirty="0">
                <a:solidFill>
                  <a:srgbClr val="FF0000"/>
                </a:solidFill>
                <a:latin typeface="AGaramond-Regular"/>
              </a:rPr>
              <a:t>low- or very low</a:t>
            </a:r>
            <a:r>
              <a:rPr lang="en-US" sz="2400" dirty="0">
                <a:solidFill>
                  <a:srgbClr val="000000"/>
                </a:solidFill>
                <a:latin typeface="AGaramond-Regular"/>
              </a:rPr>
              <a:t>-quality evidence that brief school-based interventions may be more effective in reducing alcohol and cannabis use than the assessment-only condition and that these reductions were sustained at long-term follow-up.</a:t>
            </a:r>
          </a:p>
          <a:p>
            <a:r>
              <a:rPr lang="en-US" sz="2400" dirty="0">
                <a:solidFill>
                  <a:srgbClr val="000000"/>
                </a:solidFill>
                <a:latin typeface="AGaramond-Regular"/>
              </a:rPr>
              <a:t> We found moderate-quality evidence that, when compared to information provision, brief interventions probably </a:t>
            </a:r>
            <a:r>
              <a:rPr lang="en-US" sz="2400" b="1" dirty="0">
                <a:solidFill>
                  <a:srgbClr val="FF0000"/>
                </a:solidFill>
                <a:latin typeface="AGaramond-Regular"/>
              </a:rPr>
              <a:t>did not have a significant effect on substance use outcomes</a:t>
            </a:r>
            <a:r>
              <a:rPr lang="en-US" dirty="0" smtClean="0"/>
              <a:t>.</a:t>
            </a:r>
          </a:p>
          <a:p>
            <a:r>
              <a:rPr lang="en-US" sz="2800" b="1" dirty="0"/>
              <a:t>BIs is their short length, as they generally last between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one and five </a:t>
            </a:r>
            <a:r>
              <a:rPr lang="en-US" sz="2800" b="1" dirty="0"/>
              <a:t>intervention sessions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3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64" y="2235289"/>
            <a:ext cx="7132948" cy="1970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از طریق آموزش همتایان ورود نماییم....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53989"/>
            <a:ext cx="10515600" cy="2532794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rgbClr val="242021"/>
                </a:solidFill>
                <a:latin typeface="AdvTTc7ad1622"/>
              </a:rPr>
              <a:t>Peer</a:t>
            </a:r>
            <a:r>
              <a:rPr lang="fa-IR" sz="4000" dirty="0" smtClean="0">
                <a:solidFill>
                  <a:srgbClr val="242021"/>
                </a:solidFill>
                <a:latin typeface="AdvTTc7ad1622"/>
              </a:rPr>
              <a:t> </a:t>
            </a:r>
            <a:r>
              <a:rPr lang="en-US" sz="4000" dirty="0" smtClean="0">
                <a:solidFill>
                  <a:srgbClr val="242021"/>
                </a:solidFill>
                <a:latin typeface="AdvTTc7ad1622"/>
              </a:rPr>
              <a:t>interventions </a:t>
            </a:r>
            <a:r>
              <a:rPr lang="en-US" sz="4000" dirty="0">
                <a:solidFill>
                  <a:srgbClr val="C00000"/>
                </a:solidFill>
                <a:latin typeface="AdvTTc7ad1622"/>
              </a:rPr>
              <a:t>may be </a:t>
            </a:r>
            <a:r>
              <a:rPr lang="en-US" sz="4000" dirty="0">
                <a:solidFill>
                  <a:srgbClr val="242021"/>
                </a:solidFill>
                <a:latin typeface="AdvTTc7ad1622"/>
              </a:rPr>
              <a:t>effective in preventing tobacco, alcohol and possibly cannabis use among adolescents, </a:t>
            </a:r>
            <a:r>
              <a:rPr lang="en-US" sz="4000" dirty="0" smtClean="0">
                <a:solidFill>
                  <a:srgbClr val="242021"/>
                </a:solidFill>
                <a:latin typeface="AdvTTc7ad1622"/>
              </a:rPr>
              <a:t>although</a:t>
            </a:r>
            <a:r>
              <a:rPr lang="fa-IR" sz="4000" dirty="0" smtClean="0">
                <a:solidFill>
                  <a:srgbClr val="242021"/>
                </a:solidFill>
                <a:latin typeface="AdvTTc7ad1622"/>
              </a:rPr>
              <a:t> </a:t>
            </a:r>
            <a:r>
              <a:rPr lang="en-US" sz="4000" dirty="0" smtClean="0">
                <a:solidFill>
                  <a:srgbClr val="C00000"/>
                </a:solidFill>
                <a:latin typeface="AdvTTc7ad1622"/>
              </a:rPr>
              <a:t>the </a:t>
            </a:r>
            <a:r>
              <a:rPr lang="en-US" sz="4000" dirty="0">
                <a:solidFill>
                  <a:srgbClr val="C00000"/>
                </a:solidFill>
                <a:latin typeface="AdvTTc7ad1622"/>
              </a:rPr>
              <a:t>evidence base is limited </a:t>
            </a:r>
            <a:r>
              <a:rPr lang="en-US" sz="4000" dirty="0" smtClean="0">
                <a:solidFill>
                  <a:srgbClr val="242021"/>
                </a:solidFill>
                <a:latin typeface="AdvTTc7ad1622"/>
              </a:rPr>
              <a:t>overall</a:t>
            </a:r>
            <a:r>
              <a:rPr lang="fa-IR" sz="4000" dirty="0">
                <a:solidFill>
                  <a:srgbClr val="242021"/>
                </a:solidFill>
                <a:latin typeface="AdvTTc7ad1622"/>
              </a:rPr>
              <a:t>.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8381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3" y="1634187"/>
            <a:ext cx="9879658" cy="2519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3" y="169182"/>
            <a:ext cx="10515600" cy="1325563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آموزش برای والدین در مدارس بگذاریم؟!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73" y="4622365"/>
            <a:ext cx="10515600" cy="187281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Garamond-Regular"/>
              </a:rPr>
              <a:t>School </a:t>
            </a:r>
            <a:r>
              <a:rPr lang="en-US" dirty="0" err="1">
                <a:solidFill>
                  <a:srgbClr val="000000"/>
                </a:solidFill>
                <a:latin typeface="AGaramond-Regular"/>
              </a:rPr>
              <a:t>programmes</a:t>
            </a:r>
            <a:r>
              <a:rPr lang="en-US" dirty="0">
                <a:solidFill>
                  <a:srgbClr val="000000"/>
                </a:solidFill>
                <a:latin typeface="AGaramond-Regular"/>
              </a:rPr>
              <a:t> based on a combination of social competence and social influence approaches showed, on average, </a:t>
            </a:r>
            <a:r>
              <a:rPr lang="en-US" dirty="0">
                <a:solidFill>
                  <a:srgbClr val="C00000"/>
                </a:solidFill>
                <a:latin typeface="AGaramond-Regular"/>
              </a:rPr>
              <a:t>smal</a:t>
            </a:r>
            <a:r>
              <a:rPr lang="en-US" dirty="0">
                <a:solidFill>
                  <a:srgbClr val="000000"/>
                </a:solidFill>
                <a:latin typeface="AGaramond-Regular"/>
              </a:rPr>
              <a:t>l </a:t>
            </a: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but</a:t>
            </a:r>
            <a:r>
              <a:rPr lang="fa-IR" dirty="0" smtClean="0">
                <a:solidFill>
                  <a:srgbClr val="000000"/>
                </a:solidFill>
                <a:latin typeface="AGaramond-Regular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consistent </a:t>
            </a:r>
            <a:r>
              <a:rPr lang="en-US" dirty="0">
                <a:solidFill>
                  <a:srgbClr val="000000"/>
                </a:solidFill>
                <a:latin typeface="AGaramond-Regular"/>
              </a:rPr>
              <a:t>protective </a:t>
            </a:r>
            <a:r>
              <a:rPr lang="en-US" dirty="0">
                <a:solidFill>
                  <a:srgbClr val="C00000"/>
                </a:solidFill>
                <a:latin typeface="AGaramond-Regular"/>
              </a:rPr>
              <a:t>effects in preventing drug use</a:t>
            </a:r>
            <a:r>
              <a:rPr lang="en-US" dirty="0">
                <a:solidFill>
                  <a:srgbClr val="000000"/>
                </a:solidFill>
                <a:latin typeface="AGaramond-Regular"/>
              </a:rPr>
              <a:t>, even if some outcomes did not show statistical significance.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41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101" y="2226469"/>
            <a:ext cx="757179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37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131413"/>
                </a:solidFill>
                <a:latin typeface="VcbtgrAdvTT3713a231"/>
              </a:rPr>
              <a:t>Current evidence supports the benefits of </a:t>
            </a:r>
            <a:r>
              <a:rPr lang="en-US" sz="3300" dirty="0">
                <a:solidFill>
                  <a:srgbClr val="FF0000"/>
                </a:solidFill>
                <a:latin typeface="VcbtgrAdvTT3713a231"/>
              </a:rPr>
              <a:t>offering parenting guidance </a:t>
            </a:r>
            <a:r>
              <a:rPr lang="en-US" sz="3300" dirty="0">
                <a:solidFill>
                  <a:srgbClr val="131413"/>
                </a:solidFill>
                <a:latin typeface="VcbtgrAdvTT3713a231"/>
              </a:rPr>
              <a:t>to all families with adolescent children, regardless of the gender, age, or race/ethnicity of the adolescent.</a:t>
            </a:r>
            <a:r>
              <a:rPr lang="en-US" sz="3300" dirty="0"/>
              <a:t> </a:t>
            </a:r>
            <a:br>
              <a:rPr lang="en-US" sz="3300" dirty="0"/>
            </a:b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699298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43"/>
            <a:ext cx="12229405" cy="53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cs typeface="B Zar" pitchFamily="2" charset="-78"/>
              </a:rPr>
              <a:t>غریبه بودن اصحاب علم با یکدیگر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81200" y="1295401"/>
            <a:ext cx="69444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seek, but never find, absolute truth </a:t>
            </a:r>
          </a:p>
        </p:txBody>
      </p:sp>
      <p:pic>
        <p:nvPicPr>
          <p:cNvPr id="7" name="Content Placeholder 6" descr="The elephant composition as the blindmen described it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908" y="1143000"/>
            <a:ext cx="9769231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53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442118"/>
            <a:ext cx="9801225" cy="1171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1075" y="1881981"/>
            <a:ext cx="102298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59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84" y="-151169"/>
            <a:ext cx="9100117" cy="7061523"/>
          </a:xfrm>
        </p:spPr>
      </p:pic>
    </p:spTree>
    <p:extLst>
      <p:ext uri="{BB962C8B-B14F-4D97-AF65-F5344CB8AC3E}">
        <p14:creationId xmlns:p14="http://schemas.microsoft.com/office/powerpoint/2010/main" val="21318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362200"/>
            <a:ext cx="8229600" cy="1143000"/>
          </a:xfrm>
        </p:spPr>
        <p:txBody>
          <a:bodyPr>
            <a:normAutofit/>
          </a:bodyPr>
          <a:lstStyle/>
          <a:p>
            <a:r>
              <a:rPr lang="fa-IR" sz="4800" b="1" dirty="0">
                <a:cs typeface="B Zar" pitchFamily="2" charset="-78"/>
              </a:rPr>
              <a:t>سبب شناسی اعتیاد</a:t>
            </a:r>
            <a:endParaRPr lang="en-US" sz="4800" b="1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04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 smtClean="0">
                <a:cs typeface="B Zar" pitchFamily="2" charset="-78"/>
              </a:rPr>
              <a:t>برای آتش گرفتن چه چیز هایی لازم است؟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500" dirty="0">
                <a:cs typeface="B Koodak" pitchFamily="2" charset="-78"/>
              </a:rPr>
              <a:t>هوا که همه جا هست</a:t>
            </a:r>
            <a:r>
              <a:rPr lang="fa-IR" dirty="0" smtClean="0">
                <a:cs typeface="B Koodak" pitchFamily="2" charset="-78"/>
              </a:rPr>
              <a:t>:</a:t>
            </a:r>
          </a:p>
          <a:p>
            <a:pPr algn="ctr" rtl="1">
              <a:buNone/>
            </a:pPr>
            <a:r>
              <a:rPr lang="fa-IR" dirty="0" smtClean="0">
                <a:cs typeface="B Koodak" pitchFamily="2" charset="-78"/>
              </a:rPr>
              <a:t>راه کنترل:پلیس</a:t>
            </a:r>
          </a:p>
          <a:p>
            <a:pPr algn="r" rtl="1"/>
            <a:endParaRPr lang="fa-IR" dirty="0" smtClean="0">
              <a:cs typeface="B Koodak" pitchFamily="2" charset="-78"/>
            </a:endParaRPr>
          </a:p>
          <a:p>
            <a:pPr algn="r" rtl="1"/>
            <a:r>
              <a:rPr lang="fa-IR" sz="3500" dirty="0">
                <a:cs typeface="B Koodak" pitchFamily="2" charset="-78"/>
              </a:rPr>
              <a:t>ماده قابل احتراق</a:t>
            </a:r>
            <a:r>
              <a:rPr lang="fa-IR" dirty="0" smtClean="0">
                <a:cs typeface="B Koodak" pitchFamily="2" charset="-78"/>
              </a:rPr>
              <a:t>: </a:t>
            </a:r>
          </a:p>
          <a:p>
            <a:pPr algn="ctr" rtl="1">
              <a:buNone/>
            </a:pPr>
            <a:r>
              <a:rPr lang="fa-IR" dirty="0" smtClean="0">
                <a:cs typeface="B Koodak" pitchFamily="2" charset="-78"/>
              </a:rPr>
              <a:t>راه کنترل</a:t>
            </a:r>
            <a:r>
              <a:rPr lang="fa-IR" smtClean="0">
                <a:cs typeface="B Koodak" pitchFamily="2" charset="-78"/>
              </a:rPr>
              <a:t>: خانواده/مدرسه/مهد کودک</a:t>
            </a:r>
            <a:endParaRPr lang="fa-IR" dirty="0" smtClean="0">
              <a:cs typeface="B Koodak" pitchFamily="2" charset="-78"/>
            </a:endParaRPr>
          </a:p>
          <a:p>
            <a:pPr algn="r" rtl="1"/>
            <a:endParaRPr lang="fa-IR" dirty="0" smtClean="0">
              <a:cs typeface="B Koodak" pitchFamily="2" charset="-78"/>
            </a:endParaRPr>
          </a:p>
          <a:p>
            <a:pPr algn="r" rtl="1"/>
            <a:r>
              <a:rPr lang="fa-IR" sz="3500" dirty="0">
                <a:cs typeface="B Koodak" pitchFamily="2" charset="-78"/>
              </a:rPr>
              <a:t>جرقه (دوست)</a:t>
            </a:r>
            <a:r>
              <a:rPr lang="fa-IR" dirty="0" smtClean="0">
                <a:cs typeface="B Koodak" pitchFamily="2" charset="-78"/>
              </a:rPr>
              <a:t>: </a:t>
            </a:r>
          </a:p>
          <a:p>
            <a:pPr algn="ctr" rtl="1">
              <a:buNone/>
            </a:pPr>
            <a:r>
              <a:rPr lang="fa-IR" dirty="0" smtClean="0">
                <a:cs typeface="B Koodak" pitchFamily="2" charset="-78"/>
              </a:rPr>
              <a:t>راه کنترل: خانواده/مدرسه</a:t>
            </a:r>
          </a:p>
          <a:p>
            <a:pPr algn="ctr" rtl="1">
              <a:buNone/>
            </a:pPr>
            <a:endParaRPr lang="en-US" dirty="0">
              <a:cs typeface="B Koodak" pitchFamily="2" charset="-78"/>
            </a:endParaRPr>
          </a:p>
        </p:txBody>
      </p:sp>
      <p:pic>
        <p:nvPicPr>
          <p:cNvPr id="83971" name="Picture 3" descr="C:\Users\matrix\Pictures\firewood-rac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797" y="1600201"/>
            <a:ext cx="355740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5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755" y="827316"/>
            <a:ext cx="1059937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اعتیاد </a:t>
            </a:r>
            <a:r>
              <a:rPr lang="fa-IR" sz="4400" b="1" dirty="0" smtClean="0">
                <a:solidFill>
                  <a:srgbClr val="7030A0"/>
                </a:solidFill>
                <a:latin typeface="Calibri"/>
                <a:cs typeface="B Zar" pitchFamily="2" charset="-78"/>
              </a:rPr>
              <a:t>بیماری (؟)/ یادگیری </a:t>
            </a:r>
            <a:r>
              <a:rPr lang="fa-IR" sz="4400" b="1" dirty="0">
                <a:solidFill>
                  <a:srgbClr val="FF0000"/>
                </a:solidFill>
                <a:latin typeface="Calibri"/>
                <a:cs typeface="B Zar" pitchFamily="2" charset="-78"/>
              </a:rPr>
              <a:t>اجتماعی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-</a:t>
            </a:r>
            <a:r>
              <a:rPr lang="fa-IR" sz="4400" b="1" dirty="0">
                <a:solidFill>
                  <a:srgbClr val="7030A0"/>
                </a:solidFill>
                <a:latin typeface="Calibri"/>
                <a:cs typeface="B Zar" pitchFamily="2" charset="-78"/>
              </a:rPr>
              <a:t>مغزی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، </a:t>
            </a:r>
            <a:r>
              <a:rPr lang="fa-IR" sz="4400" b="1" dirty="0">
                <a:solidFill>
                  <a:srgbClr val="0070C0"/>
                </a:solidFill>
                <a:latin typeface="Calibri"/>
                <a:cs typeface="B Zar" pitchFamily="2" charset="-78"/>
              </a:rPr>
              <a:t>مزمن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، </a:t>
            </a:r>
          </a:p>
          <a:p>
            <a:pPr algn="r" rtl="1"/>
            <a:r>
              <a:rPr lang="fa-IR" sz="4400" b="1" dirty="0">
                <a:solidFill>
                  <a:srgbClr val="00B050"/>
                </a:solidFill>
                <a:latin typeface="Calibri"/>
                <a:cs typeface="B Zar" pitchFamily="2" charset="-78"/>
              </a:rPr>
              <a:t>عودکننده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، و </a:t>
            </a:r>
            <a:r>
              <a:rPr lang="fa-IR" sz="4400" b="1" dirty="0">
                <a:solidFill>
                  <a:srgbClr val="C0504D"/>
                </a:solidFill>
                <a:latin typeface="Calibri"/>
                <a:cs typeface="B Zar" pitchFamily="2" charset="-78"/>
              </a:rPr>
              <a:t>مسری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 است 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 در تجویز نسخه های پیشگیری  لازم است شرایط</a:t>
            </a:r>
          </a:p>
          <a:p>
            <a:pPr algn="r" rtl="1"/>
            <a:r>
              <a:rPr lang="fa-IR" sz="4400" dirty="0">
                <a:solidFill>
                  <a:prstClr val="black"/>
                </a:solidFill>
                <a:latin typeface="Calibri"/>
                <a:cs typeface="B Zar" pitchFamily="2" charset="-78"/>
              </a:rPr>
              <a:t> فرهنگی جامعه  مد نظر قرار گیرد.</a:t>
            </a:r>
            <a:endParaRPr lang="en-US" sz="4400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75" y="3628083"/>
            <a:ext cx="6589463" cy="30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Theory of reasoned action</a:t>
            </a:r>
            <a:br>
              <a:rPr lang="en-US" i="1" dirty="0" smtClean="0"/>
            </a:br>
            <a:r>
              <a:rPr lang="fa-IR" i="1" dirty="0" smtClean="0"/>
              <a:t>نظریه اقدام منطقی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Decisions or reasoned intentions to engage in substance-specific behaviors are determined</a:t>
            </a:r>
          </a:p>
          <a:p>
            <a:pPr>
              <a:buNone/>
            </a:pPr>
            <a:r>
              <a:rPr lang="en-US" dirty="0" smtClean="0"/>
              <a:t>    exclusively by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cognitive determinants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Intentions are affected by adolescents’ </a:t>
            </a:r>
            <a:r>
              <a:rPr lang="en-US" b="1" dirty="0" smtClean="0">
                <a:solidFill>
                  <a:srgbClr val="FF0000"/>
                </a:solidFill>
              </a:rPr>
              <a:t>attitudes</a:t>
            </a:r>
            <a:r>
              <a:rPr lang="en-US" dirty="0" smtClean="0"/>
              <a:t> regarding their own ESU.</a:t>
            </a:r>
            <a:r>
              <a:rPr lang="fa-IR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نظر فرد چیست؟ </a:t>
            </a:r>
            <a:r>
              <a:rPr lang="fa-IR" dirty="0" smtClean="0"/>
              <a:t>         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Decisions are affected by an adolescent’s </a:t>
            </a:r>
            <a:r>
              <a:rPr lang="en-US" b="1" dirty="0" smtClean="0">
                <a:solidFill>
                  <a:srgbClr val="FF0000"/>
                </a:solidFill>
              </a:rPr>
              <a:t>beliefs regarding the social norms </a:t>
            </a:r>
            <a:r>
              <a:rPr lang="en-US" dirty="0" smtClean="0"/>
              <a:t>surrounding ESU</a:t>
            </a:r>
            <a:r>
              <a:rPr lang="fa-IR" dirty="0" smtClean="0"/>
              <a:t> </a:t>
            </a:r>
            <a:r>
              <a:rPr lang="fa-IR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نظر دیگران چیست؟     </a:t>
            </a:r>
            <a:endParaRPr lang="en-US" b="1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Social cognitive/learning theory</a:t>
            </a:r>
            <a:r>
              <a:rPr lang="fa-IR" i="1" dirty="0" smtClean="0"/>
              <a:t/>
            </a:r>
            <a:br>
              <a:rPr lang="fa-IR" i="1" dirty="0" smtClean="0"/>
            </a:br>
            <a:r>
              <a:rPr lang="fa-IR" i="1" dirty="0" smtClean="0">
                <a:solidFill>
                  <a:srgbClr val="FFFF00"/>
                </a:solidFill>
                <a:cs typeface="B Titr" panose="00000700000000000000" pitchFamily="2" charset="-78"/>
              </a:rPr>
              <a:t>نظریه های یادگیری</a:t>
            </a:r>
            <a:endParaRPr lang="en-US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Adolescents </a:t>
            </a:r>
            <a:r>
              <a:rPr lang="en-US" b="1" dirty="0" smtClean="0"/>
              <a:t>acquire their beliefs </a:t>
            </a:r>
            <a:r>
              <a:rPr lang="en-US" dirty="0" smtClean="0"/>
              <a:t>about ESU from their </a:t>
            </a:r>
            <a:r>
              <a:rPr lang="en-US" b="1" dirty="0" smtClean="0">
                <a:solidFill>
                  <a:srgbClr val="FF0000"/>
                </a:solidFill>
              </a:rPr>
              <a:t>role models</a:t>
            </a:r>
            <a:r>
              <a:rPr lang="en-US" dirty="0" smtClean="0"/>
              <a:t>, especially close </a:t>
            </a:r>
            <a:r>
              <a:rPr lang="en-US" u="sng" dirty="0" smtClean="0"/>
              <a:t>friends</a:t>
            </a:r>
            <a:r>
              <a:rPr lang="en-US" dirty="0" smtClean="0"/>
              <a:t> and </a:t>
            </a:r>
            <a:r>
              <a:rPr lang="en-US" u="sng" dirty="0" smtClean="0"/>
              <a:t>parents who use substances</a:t>
            </a:r>
            <a:r>
              <a:rPr lang="en-US" dirty="0" smtClean="0"/>
              <a:t>.</a:t>
            </a:r>
            <a:endParaRPr lang="fa-IR" dirty="0" smtClean="0"/>
          </a:p>
          <a:p>
            <a:pPr algn="r" rtl="1"/>
            <a:r>
              <a:rPr lang="fa-IR" dirty="0" smtClean="0">
                <a:solidFill>
                  <a:srgbClr val="FFFF00"/>
                </a:solidFill>
                <a:cs typeface="B Nazanin" panose="00000400000000000000" pitchFamily="2" charset="-78"/>
              </a:rPr>
              <a:t>نقش الگویی</a:t>
            </a:r>
            <a:endParaRPr lang="en-US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8037" y="734444"/>
            <a:ext cx="2382982" cy="5486401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FF00"/>
                </a:solidFill>
                <a:cs typeface="B Mitra" pitchFamily="2" charset="-78"/>
              </a:rPr>
              <a:t>ریشه رفتارها در سه چیز است:</a:t>
            </a:r>
            <a:endParaRPr lang="en-US" sz="4000" b="1" dirty="0">
              <a:solidFill>
                <a:srgbClr val="FFFF00"/>
              </a:solidFill>
              <a:cs typeface="B Mitra" pitchFamily="2" charset="-78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719"/>
            <a:ext cx="9129010" cy="68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29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Mitra" pitchFamily="2" charset="-78"/>
              </a:rPr>
              <a:t>علل بیولوژیک</a:t>
            </a:r>
            <a:endParaRPr lang="en-US" b="1" dirty="0"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Dopamine Receptor Hypothesis (Reward </a:t>
            </a:r>
            <a:r>
              <a:rPr lang="en-US" sz="3600" dirty="0" err="1"/>
              <a:t>deﬁciency</a:t>
            </a:r>
            <a:r>
              <a:rPr lang="en-US" sz="3600" dirty="0"/>
              <a:t> syndrome)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Genetics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17049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1143000"/>
          </a:xfrm>
        </p:spPr>
        <p:txBody>
          <a:bodyPr/>
          <a:lstStyle/>
          <a:p>
            <a:r>
              <a:rPr lang="fa-IR" dirty="0" smtClean="0">
                <a:solidFill>
                  <a:srgbClr val="7030A0"/>
                </a:solidFill>
                <a:cs typeface="0 Titr Bold" panose="00000700000000000000" pitchFamily="2" charset="-78"/>
              </a:rPr>
              <a:t>سندرم نقص سیستم پاداش</a:t>
            </a:r>
            <a:endParaRPr lang="en-US" dirty="0">
              <a:solidFill>
                <a:srgbClr val="7030A0"/>
              </a:solidFill>
              <a:cs typeface="0 Titr Bold" panose="00000700000000000000" pitchFamily="2" charset="-78"/>
            </a:endParaRPr>
          </a:p>
        </p:txBody>
      </p:sp>
      <p:pic>
        <p:nvPicPr>
          <p:cNvPr id="1026" name="Picture 2" descr="D:\Commed\Teaching\اعتیاد\RDScir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1"/>
            <a:ext cx="6029678" cy="5965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1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371600"/>
            <a:ext cx="8153400" cy="4800600"/>
          </a:xfrm>
        </p:spPr>
        <p:txBody>
          <a:bodyPr>
            <a:noAutofit/>
          </a:bodyPr>
          <a:lstStyle/>
          <a:p>
            <a:pPr algn="just" rtl="1">
              <a:defRPr/>
            </a:pPr>
            <a:r>
              <a:rPr lang="ar-SA" sz="4400" dirty="0" smtClean="0">
                <a:cs typeface="B Lotus" pitchFamily="2" charset="-78"/>
              </a:rPr>
              <a:t>بر </a:t>
            </a:r>
            <a:r>
              <a:rPr lang="ar-SA" sz="4400" dirty="0">
                <a:cs typeface="B Lotus" pitchFamily="2" charset="-78"/>
              </a:rPr>
              <a:t>اساس داده های پیمایش ملی سلامت روان 90-1389 </a:t>
            </a:r>
            <a:r>
              <a:rPr lang="ar-SA" sz="4400" b="1" dirty="0">
                <a:solidFill>
                  <a:srgbClr val="C00000"/>
                </a:solidFill>
                <a:cs typeface="B Lotus" pitchFamily="2" charset="-78"/>
              </a:rPr>
              <a:t>2.1% </a:t>
            </a:r>
            <a:r>
              <a:rPr lang="ar-SA" sz="4400" dirty="0">
                <a:cs typeface="B Lotus" pitchFamily="2" charset="-78"/>
              </a:rPr>
              <a:t>(2.5-1.7%) جمعیت بزرگسال 64-15 ساله به یک تشخیص فعلی اختلال مصرف مواد (به جز الکل) مبتلا هستند (</a:t>
            </a:r>
            <a:r>
              <a:rPr lang="fa-IR" sz="4400" dirty="0">
                <a:cs typeface="B Lotus" pitchFamily="2" charset="-78"/>
              </a:rPr>
              <a:t>وزارت بهداشت </a:t>
            </a:r>
            <a:r>
              <a:rPr lang="ar-SA" sz="4400" dirty="0">
                <a:cs typeface="B Lotus" pitchFamily="2" charset="-78"/>
              </a:rPr>
              <a:t>1392</a:t>
            </a:r>
            <a:r>
              <a:rPr lang="ar-SA" sz="4400" dirty="0" smtClean="0">
                <a:cs typeface="B Lotus" pitchFamily="2" charset="-78"/>
              </a:rPr>
              <a:t>)</a:t>
            </a:r>
            <a:endParaRPr lang="fa-IR" sz="4400" dirty="0">
              <a:cs typeface="B Lotus" pitchFamily="2" charset="-78"/>
            </a:endParaRPr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z="4400" b="1">
                <a:cs typeface="B Titr" panose="00000700000000000000" pitchFamily="2" charset="-78"/>
              </a:rPr>
              <a:t>ابعاد مشکل در ایران</a:t>
            </a:r>
            <a:endParaRPr lang="en-US" altLang="en-US" sz="4400" b="1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532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27200" y="1066800"/>
            <a:ext cx="3589338" cy="5638800"/>
            <a:chOff x="144" y="672"/>
            <a:chExt cx="2544" cy="3552"/>
          </a:xfrm>
        </p:grpSpPr>
        <p:sp>
          <p:nvSpPr>
            <p:cNvPr id="108547" name="Rectangle 3"/>
            <p:cNvSpPr>
              <a:spLocks noChangeArrowheads="1"/>
            </p:cNvSpPr>
            <p:nvPr/>
          </p:nvSpPr>
          <p:spPr bwMode="auto">
            <a:xfrm>
              <a:off x="144" y="672"/>
              <a:ext cx="2544" cy="3552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50000">
                  <a:srgbClr val="0000FF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48" name="Line 4"/>
            <p:cNvSpPr>
              <a:spLocks noChangeShapeType="1"/>
            </p:cNvSpPr>
            <p:nvPr/>
          </p:nvSpPr>
          <p:spPr bwMode="auto">
            <a:xfrm>
              <a:off x="596" y="1118"/>
              <a:ext cx="1" cy="176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49" name="Line 5"/>
            <p:cNvSpPr>
              <a:spLocks noChangeShapeType="1"/>
            </p:cNvSpPr>
            <p:nvPr/>
          </p:nvSpPr>
          <p:spPr bwMode="auto">
            <a:xfrm>
              <a:off x="565" y="2881"/>
              <a:ext cx="3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0" name="Line 6"/>
            <p:cNvSpPr>
              <a:spLocks noChangeShapeType="1"/>
            </p:cNvSpPr>
            <p:nvPr/>
          </p:nvSpPr>
          <p:spPr bwMode="auto">
            <a:xfrm>
              <a:off x="565" y="2442"/>
              <a:ext cx="3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1" name="Line 7"/>
            <p:cNvSpPr>
              <a:spLocks noChangeShapeType="1"/>
            </p:cNvSpPr>
            <p:nvPr/>
          </p:nvSpPr>
          <p:spPr bwMode="auto">
            <a:xfrm>
              <a:off x="565" y="2002"/>
              <a:ext cx="3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2" name="Line 8"/>
            <p:cNvSpPr>
              <a:spLocks noChangeShapeType="1"/>
            </p:cNvSpPr>
            <p:nvPr/>
          </p:nvSpPr>
          <p:spPr bwMode="auto">
            <a:xfrm>
              <a:off x="565" y="1558"/>
              <a:ext cx="3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3" name="Line 9"/>
            <p:cNvSpPr>
              <a:spLocks noChangeShapeType="1"/>
            </p:cNvSpPr>
            <p:nvPr/>
          </p:nvSpPr>
          <p:spPr bwMode="auto">
            <a:xfrm>
              <a:off x="565" y="1118"/>
              <a:ext cx="31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4" name="Line 10"/>
            <p:cNvSpPr>
              <a:spLocks noChangeShapeType="1"/>
            </p:cNvSpPr>
            <p:nvPr/>
          </p:nvSpPr>
          <p:spPr bwMode="auto">
            <a:xfrm>
              <a:off x="596" y="2881"/>
              <a:ext cx="1917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5" name="Line 11"/>
            <p:cNvSpPr>
              <a:spLocks noChangeShapeType="1"/>
            </p:cNvSpPr>
            <p:nvPr/>
          </p:nvSpPr>
          <p:spPr bwMode="auto">
            <a:xfrm flipV="1">
              <a:off x="596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6" name="Line 12"/>
            <p:cNvSpPr>
              <a:spLocks noChangeShapeType="1"/>
            </p:cNvSpPr>
            <p:nvPr/>
          </p:nvSpPr>
          <p:spPr bwMode="auto">
            <a:xfrm flipV="1">
              <a:off x="699" y="2881"/>
              <a:ext cx="0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7" name="Line 13"/>
            <p:cNvSpPr>
              <a:spLocks noChangeShapeType="1"/>
            </p:cNvSpPr>
            <p:nvPr/>
          </p:nvSpPr>
          <p:spPr bwMode="auto">
            <a:xfrm flipV="1">
              <a:off x="796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8" name="Line 14"/>
            <p:cNvSpPr>
              <a:spLocks noChangeShapeType="1"/>
            </p:cNvSpPr>
            <p:nvPr/>
          </p:nvSpPr>
          <p:spPr bwMode="auto">
            <a:xfrm flipV="1">
              <a:off x="898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59" name="Line 15"/>
            <p:cNvSpPr>
              <a:spLocks noChangeShapeType="1"/>
            </p:cNvSpPr>
            <p:nvPr/>
          </p:nvSpPr>
          <p:spPr bwMode="auto">
            <a:xfrm flipV="1">
              <a:off x="1001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0" name="Line 16"/>
            <p:cNvSpPr>
              <a:spLocks noChangeShapeType="1"/>
            </p:cNvSpPr>
            <p:nvPr/>
          </p:nvSpPr>
          <p:spPr bwMode="auto">
            <a:xfrm flipV="1">
              <a:off x="1098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1" name="Line 17"/>
            <p:cNvSpPr>
              <a:spLocks noChangeShapeType="1"/>
            </p:cNvSpPr>
            <p:nvPr/>
          </p:nvSpPr>
          <p:spPr bwMode="auto">
            <a:xfrm flipV="1">
              <a:off x="1201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2" name="Line 18"/>
            <p:cNvSpPr>
              <a:spLocks noChangeShapeType="1"/>
            </p:cNvSpPr>
            <p:nvPr/>
          </p:nvSpPr>
          <p:spPr bwMode="auto">
            <a:xfrm flipV="1">
              <a:off x="1303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3" name="Line 19"/>
            <p:cNvSpPr>
              <a:spLocks noChangeShapeType="1"/>
            </p:cNvSpPr>
            <p:nvPr/>
          </p:nvSpPr>
          <p:spPr bwMode="auto">
            <a:xfrm flipV="1">
              <a:off x="1401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4" name="Line 20"/>
            <p:cNvSpPr>
              <a:spLocks noChangeShapeType="1"/>
            </p:cNvSpPr>
            <p:nvPr/>
          </p:nvSpPr>
          <p:spPr bwMode="auto">
            <a:xfrm flipV="1">
              <a:off x="1503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5" name="Line 21"/>
            <p:cNvSpPr>
              <a:spLocks noChangeShapeType="1"/>
            </p:cNvSpPr>
            <p:nvPr/>
          </p:nvSpPr>
          <p:spPr bwMode="auto">
            <a:xfrm flipV="1">
              <a:off x="1606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6" name="Line 22"/>
            <p:cNvSpPr>
              <a:spLocks noChangeShapeType="1"/>
            </p:cNvSpPr>
            <p:nvPr/>
          </p:nvSpPr>
          <p:spPr bwMode="auto">
            <a:xfrm flipV="1">
              <a:off x="1708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7" name="Line 23"/>
            <p:cNvSpPr>
              <a:spLocks noChangeShapeType="1"/>
            </p:cNvSpPr>
            <p:nvPr/>
          </p:nvSpPr>
          <p:spPr bwMode="auto">
            <a:xfrm flipV="1">
              <a:off x="1806" y="2881"/>
              <a:ext cx="0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8" name="Line 24"/>
            <p:cNvSpPr>
              <a:spLocks noChangeShapeType="1"/>
            </p:cNvSpPr>
            <p:nvPr/>
          </p:nvSpPr>
          <p:spPr bwMode="auto">
            <a:xfrm flipV="1">
              <a:off x="1908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69" name="Line 25"/>
            <p:cNvSpPr>
              <a:spLocks noChangeShapeType="1"/>
            </p:cNvSpPr>
            <p:nvPr/>
          </p:nvSpPr>
          <p:spPr bwMode="auto">
            <a:xfrm flipV="1">
              <a:off x="2011" y="2881"/>
              <a:ext cx="0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0" name="Line 26"/>
            <p:cNvSpPr>
              <a:spLocks noChangeShapeType="1"/>
            </p:cNvSpPr>
            <p:nvPr/>
          </p:nvSpPr>
          <p:spPr bwMode="auto">
            <a:xfrm flipV="1">
              <a:off x="2108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1" name="Line 27"/>
            <p:cNvSpPr>
              <a:spLocks noChangeShapeType="1"/>
            </p:cNvSpPr>
            <p:nvPr/>
          </p:nvSpPr>
          <p:spPr bwMode="auto">
            <a:xfrm flipV="1">
              <a:off x="2211" y="2881"/>
              <a:ext cx="0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2" name="Line 28"/>
            <p:cNvSpPr>
              <a:spLocks noChangeShapeType="1"/>
            </p:cNvSpPr>
            <p:nvPr/>
          </p:nvSpPr>
          <p:spPr bwMode="auto">
            <a:xfrm flipV="1">
              <a:off x="2313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3" name="Line 29"/>
            <p:cNvSpPr>
              <a:spLocks noChangeShapeType="1"/>
            </p:cNvSpPr>
            <p:nvPr/>
          </p:nvSpPr>
          <p:spPr bwMode="auto">
            <a:xfrm flipV="1">
              <a:off x="2410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4" name="Line 30"/>
            <p:cNvSpPr>
              <a:spLocks noChangeShapeType="1"/>
            </p:cNvSpPr>
            <p:nvPr/>
          </p:nvSpPr>
          <p:spPr bwMode="auto">
            <a:xfrm flipV="1">
              <a:off x="2513" y="2881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5" name="Line 31"/>
            <p:cNvSpPr>
              <a:spLocks noChangeShapeType="1"/>
            </p:cNvSpPr>
            <p:nvPr/>
          </p:nvSpPr>
          <p:spPr bwMode="auto">
            <a:xfrm>
              <a:off x="647" y="2002"/>
              <a:ext cx="103" cy="4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6" name="Line 32"/>
            <p:cNvSpPr>
              <a:spLocks noChangeShapeType="1"/>
            </p:cNvSpPr>
            <p:nvPr/>
          </p:nvSpPr>
          <p:spPr bwMode="auto">
            <a:xfrm flipV="1">
              <a:off x="750" y="1956"/>
              <a:ext cx="97" cy="8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7" name="Line 33"/>
            <p:cNvSpPr>
              <a:spLocks noChangeShapeType="1"/>
            </p:cNvSpPr>
            <p:nvPr/>
          </p:nvSpPr>
          <p:spPr bwMode="auto">
            <a:xfrm>
              <a:off x="847" y="1956"/>
              <a:ext cx="103" cy="3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8" name="Line 34"/>
            <p:cNvSpPr>
              <a:spLocks noChangeShapeType="1"/>
            </p:cNvSpPr>
            <p:nvPr/>
          </p:nvSpPr>
          <p:spPr bwMode="auto">
            <a:xfrm>
              <a:off x="950" y="1993"/>
              <a:ext cx="102" cy="9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79" name="Line 35"/>
            <p:cNvSpPr>
              <a:spLocks noChangeShapeType="1"/>
            </p:cNvSpPr>
            <p:nvPr/>
          </p:nvSpPr>
          <p:spPr bwMode="auto">
            <a:xfrm flipV="1">
              <a:off x="1052" y="1558"/>
              <a:ext cx="98" cy="53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0" name="Line 36"/>
            <p:cNvSpPr>
              <a:spLocks noChangeShapeType="1"/>
            </p:cNvSpPr>
            <p:nvPr/>
          </p:nvSpPr>
          <p:spPr bwMode="auto">
            <a:xfrm>
              <a:off x="1150" y="1558"/>
              <a:ext cx="102" cy="8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1" name="Line 37"/>
            <p:cNvSpPr>
              <a:spLocks noChangeShapeType="1"/>
            </p:cNvSpPr>
            <p:nvPr/>
          </p:nvSpPr>
          <p:spPr bwMode="auto">
            <a:xfrm>
              <a:off x="1252" y="1645"/>
              <a:ext cx="103" cy="13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2" name="Line 38"/>
            <p:cNvSpPr>
              <a:spLocks noChangeShapeType="1"/>
            </p:cNvSpPr>
            <p:nvPr/>
          </p:nvSpPr>
          <p:spPr bwMode="auto">
            <a:xfrm>
              <a:off x="1355" y="1780"/>
              <a:ext cx="97" cy="8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3" name="Line 39"/>
            <p:cNvSpPr>
              <a:spLocks noChangeShapeType="1"/>
            </p:cNvSpPr>
            <p:nvPr/>
          </p:nvSpPr>
          <p:spPr bwMode="auto">
            <a:xfrm>
              <a:off x="1452" y="1868"/>
              <a:ext cx="102" cy="2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4" name="Line 40"/>
            <p:cNvSpPr>
              <a:spLocks noChangeShapeType="1"/>
            </p:cNvSpPr>
            <p:nvPr/>
          </p:nvSpPr>
          <p:spPr bwMode="auto">
            <a:xfrm>
              <a:off x="1554" y="1895"/>
              <a:ext cx="103" cy="1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5" name="Line 41"/>
            <p:cNvSpPr>
              <a:spLocks noChangeShapeType="1"/>
            </p:cNvSpPr>
            <p:nvPr/>
          </p:nvSpPr>
          <p:spPr bwMode="auto">
            <a:xfrm>
              <a:off x="1657" y="1905"/>
              <a:ext cx="97" cy="14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6" name="Line 42"/>
            <p:cNvSpPr>
              <a:spLocks noChangeShapeType="1"/>
            </p:cNvSpPr>
            <p:nvPr/>
          </p:nvSpPr>
          <p:spPr bwMode="auto">
            <a:xfrm>
              <a:off x="1754" y="1919"/>
              <a:ext cx="103" cy="9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7" name="Line 43"/>
            <p:cNvSpPr>
              <a:spLocks noChangeShapeType="1"/>
            </p:cNvSpPr>
            <p:nvPr/>
          </p:nvSpPr>
          <p:spPr bwMode="auto">
            <a:xfrm>
              <a:off x="1857" y="1928"/>
              <a:ext cx="102" cy="2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8" name="Line 44"/>
            <p:cNvSpPr>
              <a:spLocks noChangeShapeType="1"/>
            </p:cNvSpPr>
            <p:nvPr/>
          </p:nvSpPr>
          <p:spPr bwMode="auto">
            <a:xfrm>
              <a:off x="1959" y="1956"/>
              <a:ext cx="98" cy="1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89" name="Line 45"/>
            <p:cNvSpPr>
              <a:spLocks noChangeShapeType="1"/>
            </p:cNvSpPr>
            <p:nvPr/>
          </p:nvSpPr>
          <p:spPr bwMode="auto">
            <a:xfrm>
              <a:off x="2057" y="1974"/>
              <a:ext cx="102" cy="19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0" name="Line 46"/>
            <p:cNvSpPr>
              <a:spLocks noChangeShapeType="1"/>
            </p:cNvSpPr>
            <p:nvPr/>
          </p:nvSpPr>
          <p:spPr bwMode="auto">
            <a:xfrm>
              <a:off x="2159" y="1993"/>
              <a:ext cx="103" cy="9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1" name="Line 47"/>
            <p:cNvSpPr>
              <a:spLocks noChangeShapeType="1"/>
            </p:cNvSpPr>
            <p:nvPr/>
          </p:nvSpPr>
          <p:spPr bwMode="auto">
            <a:xfrm flipV="1">
              <a:off x="2262" y="1993"/>
              <a:ext cx="97" cy="9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2" name="Line 48"/>
            <p:cNvSpPr>
              <a:spLocks noChangeShapeType="1"/>
            </p:cNvSpPr>
            <p:nvPr/>
          </p:nvSpPr>
          <p:spPr bwMode="auto">
            <a:xfrm>
              <a:off x="2359" y="1993"/>
              <a:ext cx="103" cy="9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3" name="Rectangle 49"/>
            <p:cNvSpPr>
              <a:spLocks noChangeArrowheads="1"/>
            </p:cNvSpPr>
            <p:nvPr/>
          </p:nvSpPr>
          <p:spPr bwMode="auto">
            <a:xfrm>
              <a:off x="611" y="1969"/>
              <a:ext cx="67" cy="61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4" name="Rectangle 50"/>
            <p:cNvSpPr>
              <a:spLocks noChangeArrowheads="1"/>
            </p:cNvSpPr>
            <p:nvPr/>
          </p:nvSpPr>
          <p:spPr bwMode="auto">
            <a:xfrm>
              <a:off x="714" y="2011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5" name="Rectangle 51"/>
            <p:cNvSpPr>
              <a:spLocks noChangeArrowheads="1"/>
            </p:cNvSpPr>
            <p:nvPr/>
          </p:nvSpPr>
          <p:spPr bwMode="auto">
            <a:xfrm>
              <a:off x="811" y="1923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6" name="Rectangle 52"/>
            <p:cNvSpPr>
              <a:spLocks noChangeArrowheads="1"/>
            </p:cNvSpPr>
            <p:nvPr/>
          </p:nvSpPr>
          <p:spPr bwMode="auto">
            <a:xfrm>
              <a:off x="914" y="1960"/>
              <a:ext cx="66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7" name="Rectangle 53"/>
            <p:cNvSpPr>
              <a:spLocks noChangeArrowheads="1"/>
            </p:cNvSpPr>
            <p:nvPr/>
          </p:nvSpPr>
          <p:spPr bwMode="auto">
            <a:xfrm>
              <a:off x="1016" y="2057"/>
              <a:ext cx="67" cy="61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8" name="Rectangle 54"/>
            <p:cNvSpPr>
              <a:spLocks noChangeArrowheads="1"/>
            </p:cNvSpPr>
            <p:nvPr/>
          </p:nvSpPr>
          <p:spPr bwMode="auto">
            <a:xfrm>
              <a:off x="1114" y="1525"/>
              <a:ext cx="66" cy="6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599" name="Rectangle 55"/>
            <p:cNvSpPr>
              <a:spLocks noChangeArrowheads="1"/>
            </p:cNvSpPr>
            <p:nvPr/>
          </p:nvSpPr>
          <p:spPr bwMode="auto">
            <a:xfrm>
              <a:off x="1216" y="1613"/>
              <a:ext cx="67" cy="6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0" name="Rectangle 56"/>
            <p:cNvSpPr>
              <a:spLocks noChangeArrowheads="1"/>
            </p:cNvSpPr>
            <p:nvPr/>
          </p:nvSpPr>
          <p:spPr bwMode="auto">
            <a:xfrm>
              <a:off x="1319" y="1747"/>
              <a:ext cx="66" cy="6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1" name="Rectangle 57"/>
            <p:cNvSpPr>
              <a:spLocks noChangeArrowheads="1"/>
            </p:cNvSpPr>
            <p:nvPr/>
          </p:nvSpPr>
          <p:spPr bwMode="auto">
            <a:xfrm>
              <a:off x="1416" y="1835"/>
              <a:ext cx="67" cy="6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2" name="Rectangle 58"/>
            <p:cNvSpPr>
              <a:spLocks noChangeArrowheads="1"/>
            </p:cNvSpPr>
            <p:nvPr/>
          </p:nvSpPr>
          <p:spPr bwMode="auto">
            <a:xfrm>
              <a:off x="1519" y="1863"/>
              <a:ext cx="66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3" name="Rectangle 59"/>
            <p:cNvSpPr>
              <a:spLocks noChangeArrowheads="1"/>
            </p:cNvSpPr>
            <p:nvPr/>
          </p:nvSpPr>
          <p:spPr bwMode="auto">
            <a:xfrm>
              <a:off x="1621" y="1872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4" name="Rectangle 60"/>
            <p:cNvSpPr>
              <a:spLocks noChangeArrowheads="1"/>
            </p:cNvSpPr>
            <p:nvPr/>
          </p:nvSpPr>
          <p:spPr bwMode="auto">
            <a:xfrm>
              <a:off x="1718" y="1886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5" name="Rectangle 61"/>
            <p:cNvSpPr>
              <a:spLocks noChangeArrowheads="1"/>
            </p:cNvSpPr>
            <p:nvPr/>
          </p:nvSpPr>
          <p:spPr bwMode="auto">
            <a:xfrm>
              <a:off x="1821" y="1895"/>
              <a:ext cx="67" cy="61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6" name="Rectangle 62"/>
            <p:cNvSpPr>
              <a:spLocks noChangeArrowheads="1"/>
            </p:cNvSpPr>
            <p:nvPr/>
          </p:nvSpPr>
          <p:spPr bwMode="auto">
            <a:xfrm>
              <a:off x="1923" y="1923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7" name="Rectangle 63"/>
            <p:cNvSpPr>
              <a:spLocks noChangeArrowheads="1"/>
            </p:cNvSpPr>
            <p:nvPr/>
          </p:nvSpPr>
          <p:spPr bwMode="auto">
            <a:xfrm>
              <a:off x="2021" y="1942"/>
              <a:ext cx="66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8" name="Rectangle 64"/>
            <p:cNvSpPr>
              <a:spLocks noChangeArrowheads="1"/>
            </p:cNvSpPr>
            <p:nvPr/>
          </p:nvSpPr>
          <p:spPr bwMode="auto">
            <a:xfrm>
              <a:off x="2123" y="1960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09" name="Rectangle 65"/>
            <p:cNvSpPr>
              <a:spLocks noChangeArrowheads="1"/>
            </p:cNvSpPr>
            <p:nvPr/>
          </p:nvSpPr>
          <p:spPr bwMode="auto">
            <a:xfrm>
              <a:off x="2226" y="1969"/>
              <a:ext cx="67" cy="61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10" name="Rectangle 66"/>
            <p:cNvSpPr>
              <a:spLocks noChangeArrowheads="1"/>
            </p:cNvSpPr>
            <p:nvPr/>
          </p:nvSpPr>
          <p:spPr bwMode="auto">
            <a:xfrm>
              <a:off x="2323" y="1960"/>
              <a:ext cx="67" cy="6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11" name="Rectangle 67"/>
            <p:cNvSpPr>
              <a:spLocks noChangeArrowheads="1"/>
            </p:cNvSpPr>
            <p:nvPr/>
          </p:nvSpPr>
          <p:spPr bwMode="auto">
            <a:xfrm>
              <a:off x="2426" y="1969"/>
              <a:ext cx="66" cy="61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12" name="Rectangle 68"/>
            <p:cNvSpPr>
              <a:spLocks noChangeArrowheads="1"/>
            </p:cNvSpPr>
            <p:nvPr/>
          </p:nvSpPr>
          <p:spPr bwMode="auto">
            <a:xfrm>
              <a:off x="463" y="2830"/>
              <a:ext cx="7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3" name="Rectangle 69"/>
            <p:cNvSpPr>
              <a:spLocks noChangeArrowheads="1"/>
            </p:cNvSpPr>
            <p:nvPr/>
          </p:nvSpPr>
          <p:spPr bwMode="auto">
            <a:xfrm>
              <a:off x="406" y="2388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50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4" name="Rectangle 70"/>
            <p:cNvSpPr>
              <a:spLocks noChangeArrowheads="1"/>
            </p:cNvSpPr>
            <p:nvPr/>
          </p:nvSpPr>
          <p:spPr bwMode="auto">
            <a:xfrm>
              <a:off x="349" y="1951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100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5" name="Rectangle 71"/>
            <p:cNvSpPr>
              <a:spLocks noChangeArrowheads="1"/>
            </p:cNvSpPr>
            <p:nvPr/>
          </p:nvSpPr>
          <p:spPr bwMode="auto">
            <a:xfrm>
              <a:off x="349" y="1507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150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6" name="Rectangle 72"/>
            <p:cNvSpPr>
              <a:spLocks noChangeArrowheads="1"/>
            </p:cNvSpPr>
            <p:nvPr/>
          </p:nvSpPr>
          <p:spPr bwMode="auto">
            <a:xfrm>
              <a:off x="349" y="1068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200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7" name="Rectangle 73"/>
            <p:cNvSpPr>
              <a:spLocks noChangeArrowheads="1"/>
            </p:cNvSpPr>
            <p:nvPr/>
          </p:nvSpPr>
          <p:spPr bwMode="auto">
            <a:xfrm>
              <a:off x="621" y="2958"/>
              <a:ext cx="7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8" name="Rectangle 74"/>
            <p:cNvSpPr>
              <a:spLocks noChangeArrowheads="1"/>
            </p:cNvSpPr>
            <p:nvPr/>
          </p:nvSpPr>
          <p:spPr bwMode="auto">
            <a:xfrm>
              <a:off x="1196" y="2958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60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19" name="Rectangle 75"/>
            <p:cNvSpPr>
              <a:spLocks noChangeArrowheads="1"/>
            </p:cNvSpPr>
            <p:nvPr/>
          </p:nvSpPr>
          <p:spPr bwMode="auto">
            <a:xfrm>
              <a:off x="1774" y="2958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120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20" name="Rectangle 76"/>
            <p:cNvSpPr>
              <a:spLocks noChangeArrowheads="1"/>
            </p:cNvSpPr>
            <p:nvPr/>
          </p:nvSpPr>
          <p:spPr bwMode="auto">
            <a:xfrm>
              <a:off x="2380" y="2958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180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21" name="Rectangle 77"/>
            <p:cNvSpPr>
              <a:spLocks noChangeArrowheads="1"/>
            </p:cNvSpPr>
            <p:nvPr/>
          </p:nvSpPr>
          <p:spPr bwMode="auto">
            <a:xfrm>
              <a:off x="1308" y="3107"/>
              <a:ext cx="73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FFFF"/>
                  </a:solidFill>
                  <a:latin typeface="Arial" pitchFamily="34" charset="0"/>
                </a:rPr>
                <a:t>Time (min)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22" name="Rectangle 78"/>
            <p:cNvSpPr>
              <a:spLocks noChangeArrowheads="1"/>
            </p:cNvSpPr>
            <p:nvPr/>
          </p:nvSpPr>
          <p:spPr bwMode="auto">
            <a:xfrm rot="16200000">
              <a:off x="-332" y="2006"/>
              <a:ext cx="1161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% of Basal DA Output</a:t>
              </a:r>
              <a:endParaRPr lang="en-US" sz="1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23" name="Rectangle 79"/>
            <p:cNvSpPr>
              <a:spLocks noChangeArrowheads="1"/>
            </p:cNvSpPr>
            <p:nvPr/>
          </p:nvSpPr>
          <p:spPr bwMode="auto">
            <a:xfrm>
              <a:off x="1626" y="1220"/>
              <a:ext cx="66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FF"/>
                  </a:solidFill>
                  <a:latin typeface="Arial" pitchFamily="34" charset="0"/>
                </a:rPr>
                <a:t>NAc shell</a:t>
              </a:r>
              <a:br>
                <a:rPr lang="en-US" sz="1600" b="1">
                  <a:solidFill>
                    <a:srgbClr val="FFFFFF"/>
                  </a:solidFill>
                  <a:latin typeface="Arial" pitchFamily="34" charset="0"/>
                </a:rPr>
              </a:b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24" name="Line 80"/>
            <p:cNvSpPr>
              <a:spLocks noChangeShapeType="1"/>
            </p:cNvSpPr>
            <p:nvPr/>
          </p:nvSpPr>
          <p:spPr bwMode="auto">
            <a:xfrm>
              <a:off x="652" y="2439"/>
              <a:ext cx="851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25" name="Line 81"/>
            <p:cNvSpPr>
              <a:spLocks noChangeShapeType="1"/>
            </p:cNvSpPr>
            <p:nvPr/>
          </p:nvSpPr>
          <p:spPr bwMode="auto">
            <a:xfrm>
              <a:off x="652" y="2385"/>
              <a:ext cx="0" cy="10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26" name="Line 82"/>
            <p:cNvSpPr>
              <a:spLocks noChangeShapeType="1"/>
            </p:cNvSpPr>
            <p:nvPr/>
          </p:nvSpPr>
          <p:spPr bwMode="auto">
            <a:xfrm>
              <a:off x="1503" y="2385"/>
              <a:ext cx="0" cy="10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27" name="Line 83"/>
            <p:cNvSpPr>
              <a:spLocks noChangeShapeType="1"/>
            </p:cNvSpPr>
            <p:nvPr/>
          </p:nvSpPr>
          <p:spPr bwMode="auto">
            <a:xfrm>
              <a:off x="1050" y="2385"/>
              <a:ext cx="0" cy="10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28" name="Rectangle 84"/>
            <p:cNvSpPr>
              <a:spLocks noChangeArrowheads="1"/>
            </p:cNvSpPr>
            <p:nvPr/>
          </p:nvSpPr>
          <p:spPr bwMode="auto">
            <a:xfrm>
              <a:off x="646" y="2283"/>
              <a:ext cx="38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Empty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29" name="Rectangle 85"/>
            <p:cNvSpPr>
              <a:spLocks noChangeArrowheads="1"/>
            </p:cNvSpPr>
            <p:nvPr/>
          </p:nvSpPr>
          <p:spPr bwMode="auto">
            <a:xfrm>
              <a:off x="723" y="2470"/>
              <a:ext cx="24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Box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30" name="Rectangle 86"/>
            <p:cNvSpPr>
              <a:spLocks noChangeArrowheads="1"/>
            </p:cNvSpPr>
            <p:nvPr/>
          </p:nvSpPr>
          <p:spPr bwMode="auto">
            <a:xfrm>
              <a:off x="1029" y="2470"/>
              <a:ext cx="48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Feeding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31" name="Rectangle 87"/>
            <p:cNvSpPr>
              <a:spLocks noChangeArrowheads="1"/>
            </p:cNvSpPr>
            <p:nvPr/>
          </p:nvSpPr>
          <p:spPr bwMode="auto">
            <a:xfrm>
              <a:off x="1035" y="3792"/>
              <a:ext cx="141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1" i="1">
                  <a:solidFill>
                    <a:srgbClr val="FFFF00"/>
                  </a:solidFill>
                  <a:latin typeface="Times New Roman" pitchFamily="18" charset="0"/>
                </a:rPr>
                <a:t>Source: Di Chiara et al.</a:t>
              </a:r>
            </a:p>
          </p:txBody>
        </p:sp>
        <p:sp>
          <p:nvSpPr>
            <p:cNvPr id="108632" name="Text Box 88"/>
            <p:cNvSpPr txBox="1">
              <a:spLocks noChangeArrowheads="1"/>
            </p:cNvSpPr>
            <p:nvPr/>
          </p:nvSpPr>
          <p:spPr bwMode="auto">
            <a:xfrm>
              <a:off x="1008" y="777"/>
              <a:ext cx="86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Times New Roman" pitchFamily="18" charset="0"/>
                </a:rPr>
                <a:t>FOOD</a:t>
              </a:r>
            </a:p>
          </p:txBody>
        </p:sp>
      </p:grp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5519739" y="1066800"/>
            <a:ext cx="5013325" cy="5638800"/>
            <a:chOff x="2832" y="672"/>
            <a:chExt cx="3552" cy="3552"/>
          </a:xfrm>
        </p:grpSpPr>
        <p:sp>
          <p:nvSpPr>
            <p:cNvPr id="108634" name="Rectangle 90"/>
            <p:cNvSpPr>
              <a:spLocks noChangeArrowheads="1"/>
            </p:cNvSpPr>
            <p:nvPr/>
          </p:nvSpPr>
          <p:spPr bwMode="auto">
            <a:xfrm>
              <a:off x="2832" y="672"/>
              <a:ext cx="3552" cy="3552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50000">
                  <a:srgbClr val="0000FF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35" name="Rectangle 91"/>
            <p:cNvSpPr>
              <a:spLocks noChangeArrowheads="1"/>
            </p:cNvSpPr>
            <p:nvPr/>
          </p:nvSpPr>
          <p:spPr bwMode="auto">
            <a:xfrm>
              <a:off x="5213" y="2906"/>
              <a:ext cx="815" cy="23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36" name="Line 92"/>
            <p:cNvSpPr>
              <a:spLocks noChangeShapeType="1"/>
            </p:cNvSpPr>
            <p:nvPr/>
          </p:nvSpPr>
          <p:spPr bwMode="auto">
            <a:xfrm>
              <a:off x="3501" y="1771"/>
              <a:ext cx="1" cy="1079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37" name="Line 93"/>
            <p:cNvSpPr>
              <a:spLocks noChangeShapeType="1"/>
            </p:cNvSpPr>
            <p:nvPr/>
          </p:nvSpPr>
          <p:spPr bwMode="auto">
            <a:xfrm>
              <a:off x="3626" y="1392"/>
              <a:ext cx="1" cy="1458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38" name="Line 94"/>
            <p:cNvSpPr>
              <a:spLocks noChangeShapeType="1"/>
            </p:cNvSpPr>
            <p:nvPr/>
          </p:nvSpPr>
          <p:spPr bwMode="auto">
            <a:xfrm>
              <a:off x="4917" y="1798"/>
              <a:ext cx="1" cy="1052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39" name="Line 95"/>
            <p:cNvSpPr>
              <a:spLocks noChangeShapeType="1"/>
            </p:cNvSpPr>
            <p:nvPr/>
          </p:nvSpPr>
          <p:spPr bwMode="auto">
            <a:xfrm>
              <a:off x="5027" y="1823"/>
              <a:ext cx="1" cy="102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0" name="Line 96"/>
            <p:cNvSpPr>
              <a:spLocks noChangeShapeType="1"/>
            </p:cNvSpPr>
            <p:nvPr/>
          </p:nvSpPr>
          <p:spPr bwMode="auto">
            <a:xfrm>
              <a:off x="5211" y="1763"/>
              <a:ext cx="1" cy="10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1" name="Line 97"/>
            <p:cNvSpPr>
              <a:spLocks noChangeShapeType="1"/>
            </p:cNvSpPr>
            <p:nvPr/>
          </p:nvSpPr>
          <p:spPr bwMode="auto">
            <a:xfrm>
              <a:off x="5327" y="1643"/>
              <a:ext cx="0" cy="120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2" name="Line 98"/>
            <p:cNvSpPr>
              <a:spLocks noChangeShapeType="1"/>
            </p:cNvSpPr>
            <p:nvPr/>
          </p:nvSpPr>
          <p:spPr bwMode="auto">
            <a:xfrm>
              <a:off x="3353" y="1101"/>
              <a:ext cx="0" cy="88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3" name="Line 99"/>
            <p:cNvSpPr>
              <a:spLocks noChangeShapeType="1"/>
            </p:cNvSpPr>
            <p:nvPr/>
          </p:nvSpPr>
          <p:spPr bwMode="auto">
            <a:xfrm>
              <a:off x="3327" y="1546"/>
              <a:ext cx="26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4" name="Line 100"/>
            <p:cNvSpPr>
              <a:spLocks noChangeShapeType="1"/>
            </p:cNvSpPr>
            <p:nvPr/>
          </p:nvSpPr>
          <p:spPr bwMode="auto">
            <a:xfrm>
              <a:off x="3327" y="1101"/>
              <a:ext cx="2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5" name="Line 101"/>
            <p:cNvSpPr>
              <a:spLocks noChangeShapeType="1"/>
            </p:cNvSpPr>
            <p:nvPr/>
          </p:nvSpPr>
          <p:spPr bwMode="auto">
            <a:xfrm flipV="1">
              <a:off x="3427" y="1546"/>
              <a:ext cx="143" cy="39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6" name="Line 102"/>
            <p:cNvSpPr>
              <a:spLocks noChangeShapeType="1"/>
            </p:cNvSpPr>
            <p:nvPr/>
          </p:nvSpPr>
          <p:spPr bwMode="auto">
            <a:xfrm flipV="1">
              <a:off x="3570" y="1101"/>
              <a:ext cx="147" cy="44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7" name="Line 103"/>
            <p:cNvSpPr>
              <a:spLocks noChangeShapeType="1"/>
            </p:cNvSpPr>
            <p:nvPr/>
          </p:nvSpPr>
          <p:spPr bwMode="auto">
            <a:xfrm>
              <a:off x="3717" y="1101"/>
              <a:ext cx="142" cy="17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8" name="Line 104"/>
            <p:cNvSpPr>
              <a:spLocks noChangeShapeType="1"/>
            </p:cNvSpPr>
            <p:nvPr/>
          </p:nvSpPr>
          <p:spPr bwMode="auto">
            <a:xfrm>
              <a:off x="3859" y="1279"/>
              <a:ext cx="143" cy="10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49" name="Line 105"/>
            <p:cNvSpPr>
              <a:spLocks noChangeShapeType="1"/>
            </p:cNvSpPr>
            <p:nvPr/>
          </p:nvSpPr>
          <p:spPr bwMode="auto">
            <a:xfrm flipV="1">
              <a:off x="4002" y="1339"/>
              <a:ext cx="147" cy="4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0" name="Line 106"/>
            <p:cNvSpPr>
              <a:spLocks noChangeShapeType="1"/>
            </p:cNvSpPr>
            <p:nvPr/>
          </p:nvSpPr>
          <p:spPr bwMode="auto">
            <a:xfrm>
              <a:off x="4149" y="1339"/>
              <a:ext cx="143" cy="11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1" name="Line 107"/>
            <p:cNvSpPr>
              <a:spLocks noChangeShapeType="1"/>
            </p:cNvSpPr>
            <p:nvPr/>
          </p:nvSpPr>
          <p:spPr bwMode="auto">
            <a:xfrm flipV="1">
              <a:off x="4292" y="1445"/>
              <a:ext cx="147" cy="1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2" name="Line 108"/>
            <p:cNvSpPr>
              <a:spLocks noChangeShapeType="1"/>
            </p:cNvSpPr>
            <p:nvPr/>
          </p:nvSpPr>
          <p:spPr bwMode="auto">
            <a:xfrm>
              <a:off x="4578" y="1481"/>
              <a:ext cx="98" cy="5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3" name="Line 109"/>
            <p:cNvSpPr>
              <a:spLocks noChangeShapeType="1"/>
            </p:cNvSpPr>
            <p:nvPr/>
          </p:nvSpPr>
          <p:spPr bwMode="auto">
            <a:xfrm>
              <a:off x="4676" y="1533"/>
              <a:ext cx="147" cy="21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4" name="Line 110"/>
            <p:cNvSpPr>
              <a:spLocks noChangeShapeType="1"/>
            </p:cNvSpPr>
            <p:nvPr/>
          </p:nvSpPr>
          <p:spPr bwMode="auto">
            <a:xfrm>
              <a:off x="4823" y="1748"/>
              <a:ext cx="142" cy="6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5" name="Line 111"/>
            <p:cNvSpPr>
              <a:spLocks noChangeShapeType="1"/>
            </p:cNvSpPr>
            <p:nvPr/>
          </p:nvSpPr>
          <p:spPr bwMode="auto">
            <a:xfrm>
              <a:off x="4965" y="1808"/>
              <a:ext cx="143" cy="2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6" name="Line 112"/>
            <p:cNvSpPr>
              <a:spLocks noChangeShapeType="1"/>
            </p:cNvSpPr>
            <p:nvPr/>
          </p:nvSpPr>
          <p:spPr bwMode="auto">
            <a:xfrm flipV="1">
              <a:off x="5108" y="1719"/>
              <a:ext cx="147" cy="11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7" name="Line 113"/>
            <p:cNvSpPr>
              <a:spLocks noChangeShapeType="1"/>
            </p:cNvSpPr>
            <p:nvPr/>
          </p:nvSpPr>
          <p:spPr bwMode="auto">
            <a:xfrm flipV="1">
              <a:off x="5255" y="1562"/>
              <a:ext cx="143" cy="15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8" name="Line 114"/>
            <p:cNvSpPr>
              <a:spLocks noChangeShapeType="1"/>
            </p:cNvSpPr>
            <p:nvPr/>
          </p:nvSpPr>
          <p:spPr bwMode="auto">
            <a:xfrm>
              <a:off x="5398" y="1562"/>
              <a:ext cx="147" cy="20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59" name="Line 115"/>
            <p:cNvSpPr>
              <a:spLocks noChangeShapeType="1"/>
            </p:cNvSpPr>
            <p:nvPr/>
          </p:nvSpPr>
          <p:spPr bwMode="auto">
            <a:xfrm flipV="1">
              <a:off x="5545" y="1748"/>
              <a:ext cx="143" cy="1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0" name="Line 116"/>
            <p:cNvSpPr>
              <a:spLocks noChangeShapeType="1"/>
            </p:cNvSpPr>
            <p:nvPr/>
          </p:nvSpPr>
          <p:spPr bwMode="auto">
            <a:xfrm>
              <a:off x="5688" y="1748"/>
              <a:ext cx="143" cy="6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1" name="Rectangle 117"/>
            <p:cNvSpPr>
              <a:spLocks noChangeArrowheads="1"/>
            </p:cNvSpPr>
            <p:nvPr/>
          </p:nvSpPr>
          <p:spPr bwMode="auto">
            <a:xfrm>
              <a:off x="3397" y="1913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2" name="Rectangle 118"/>
            <p:cNvSpPr>
              <a:spLocks noChangeArrowheads="1"/>
            </p:cNvSpPr>
            <p:nvPr/>
          </p:nvSpPr>
          <p:spPr bwMode="auto">
            <a:xfrm>
              <a:off x="3539" y="1517"/>
              <a:ext cx="57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3" name="Rectangle 119"/>
            <p:cNvSpPr>
              <a:spLocks noChangeArrowheads="1"/>
            </p:cNvSpPr>
            <p:nvPr/>
          </p:nvSpPr>
          <p:spPr bwMode="auto">
            <a:xfrm>
              <a:off x="3686" y="1073"/>
              <a:ext cx="57" cy="52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4" name="Rectangle 120"/>
            <p:cNvSpPr>
              <a:spLocks noChangeArrowheads="1"/>
            </p:cNvSpPr>
            <p:nvPr/>
          </p:nvSpPr>
          <p:spPr bwMode="auto">
            <a:xfrm>
              <a:off x="3829" y="1250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5" name="Rectangle 121"/>
            <p:cNvSpPr>
              <a:spLocks noChangeArrowheads="1"/>
            </p:cNvSpPr>
            <p:nvPr/>
          </p:nvSpPr>
          <p:spPr bwMode="auto">
            <a:xfrm>
              <a:off x="3972" y="1356"/>
              <a:ext cx="56" cy="52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6" name="Rectangle 122"/>
            <p:cNvSpPr>
              <a:spLocks noChangeArrowheads="1"/>
            </p:cNvSpPr>
            <p:nvPr/>
          </p:nvSpPr>
          <p:spPr bwMode="auto">
            <a:xfrm>
              <a:off x="4119" y="1311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7" name="Rectangle 123"/>
            <p:cNvSpPr>
              <a:spLocks noChangeArrowheads="1"/>
            </p:cNvSpPr>
            <p:nvPr/>
          </p:nvSpPr>
          <p:spPr bwMode="auto">
            <a:xfrm>
              <a:off x="4262" y="1428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8" name="Rectangle 124"/>
            <p:cNvSpPr>
              <a:spLocks noChangeArrowheads="1"/>
            </p:cNvSpPr>
            <p:nvPr/>
          </p:nvSpPr>
          <p:spPr bwMode="auto">
            <a:xfrm>
              <a:off x="4409" y="1416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69" name="Rectangle 125"/>
            <p:cNvSpPr>
              <a:spLocks noChangeArrowheads="1"/>
            </p:cNvSpPr>
            <p:nvPr/>
          </p:nvSpPr>
          <p:spPr bwMode="auto">
            <a:xfrm>
              <a:off x="4645" y="1505"/>
              <a:ext cx="57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0" name="Rectangle 126"/>
            <p:cNvSpPr>
              <a:spLocks noChangeArrowheads="1"/>
            </p:cNvSpPr>
            <p:nvPr/>
          </p:nvSpPr>
          <p:spPr bwMode="auto">
            <a:xfrm>
              <a:off x="4792" y="1719"/>
              <a:ext cx="57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1" name="Rectangle 127"/>
            <p:cNvSpPr>
              <a:spLocks noChangeArrowheads="1"/>
            </p:cNvSpPr>
            <p:nvPr/>
          </p:nvSpPr>
          <p:spPr bwMode="auto">
            <a:xfrm>
              <a:off x="4935" y="1780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2" name="Rectangle 128"/>
            <p:cNvSpPr>
              <a:spLocks noChangeArrowheads="1"/>
            </p:cNvSpPr>
            <p:nvPr/>
          </p:nvSpPr>
          <p:spPr bwMode="auto">
            <a:xfrm>
              <a:off x="5078" y="1800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3" name="Rectangle 129"/>
            <p:cNvSpPr>
              <a:spLocks noChangeArrowheads="1"/>
            </p:cNvSpPr>
            <p:nvPr/>
          </p:nvSpPr>
          <p:spPr bwMode="auto">
            <a:xfrm>
              <a:off x="5225" y="1691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4" name="Rectangle 130"/>
            <p:cNvSpPr>
              <a:spLocks noChangeArrowheads="1"/>
            </p:cNvSpPr>
            <p:nvPr/>
          </p:nvSpPr>
          <p:spPr bwMode="auto">
            <a:xfrm>
              <a:off x="5368" y="1533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5" name="Rectangle 131"/>
            <p:cNvSpPr>
              <a:spLocks noChangeArrowheads="1"/>
            </p:cNvSpPr>
            <p:nvPr/>
          </p:nvSpPr>
          <p:spPr bwMode="auto">
            <a:xfrm>
              <a:off x="5515" y="1736"/>
              <a:ext cx="56" cy="52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6" name="Rectangle 132"/>
            <p:cNvSpPr>
              <a:spLocks noChangeArrowheads="1"/>
            </p:cNvSpPr>
            <p:nvPr/>
          </p:nvSpPr>
          <p:spPr bwMode="auto">
            <a:xfrm>
              <a:off x="5658" y="1719"/>
              <a:ext cx="56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7" name="Rectangle 133"/>
            <p:cNvSpPr>
              <a:spLocks noChangeArrowheads="1"/>
            </p:cNvSpPr>
            <p:nvPr/>
          </p:nvSpPr>
          <p:spPr bwMode="auto">
            <a:xfrm>
              <a:off x="5800" y="1780"/>
              <a:ext cx="57" cy="53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78" name="Rectangle 134"/>
            <p:cNvSpPr>
              <a:spLocks noChangeArrowheads="1"/>
            </p:cNvSpPr>
            <p:nvPr/>
          </p:nvSpPr>
          <p:spPr bwMode="auto">
            <a:xfrm>
              <a:off x="3146" y="1942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100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79" name="Rectangle 135"/>
            <p:cNvSpPr>
              <a:spLocks noChangeArrowheads="1"/>
            </p:cNvSpPr>
            <p:nvPr/>
          </p:nvSpPr>
          <p:spPr bwMode="auto">
            <a:xfrm>
              <a:off x="3146" y="1501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150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80" name="Rectangle 136"/>
            <p:cNvSpPr>
              <a:spLocks noChangeArrowheads="1"/>
            </p:cNvSpPr>
            <p:nvPr/>
          </p:nvSpPr>
          <p:spPr bwMode="auto">
            <a:xfrm>
              <a:off x="3146" y="1056"/>
              <a:ext cx="2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200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81" name="Rectangle 137"/>
            <p:cNvSpPr>
              <a:spLocks noChangeArrowheads="1"/>
            </p:cNvSpPr>
            <p:nvPr/>
          </p:nvSpPr>
          <p:spPr bwMode="auto">
            <a:xfrm rot="16200000">
              <a:off x="2203" y="1802"/>
              <a:ext cx="165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DA Concentration (% Baseline)</a:t>
              </a:r>
              <a:endParaRPr lang="en-US" sz="1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138"/>
            <p:cNvGrpSpPr>
              <a:grpSpLocks/>
            </p:cNvGrpSpPr>
            <p:nvPr/>
          </p:nvGrpSpPr>
          <p:grpSpPr bwMode="auto">
            <a:xfrm>
              <a:off x="4323" y="3408"/>
              <a:ext cx="802" cy="322"/>
              <a:chOff x="509" y="3092"/>
              <a:chExt cx="1112" cy="478"/>
            </a:xfrm>
          </p:grpSpPr>
          <p:sp>
            <p:nvSpPr>
              <p:cNvPr id="108683" name="Rectangle 139"/>
              <p:cNvSpPr>
                <a:spLocks noChangeArrowheads="1"/>
              </p:cNvSpPr>
              <p:nvPr/>
            </p:nvSpPr>
            <p:spPr bwMode="auto">
              <a:xfrm>
                <a:off x="509" y="3121"/>
                <a:ext cx="73" cy="72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8684" name="Rectangle 140"/>
              <p:cNvSpPr>
                <a:spLocks noChangeArrowheads="1"/>
              </p:cNvSpPr>
              <p:nvPr/>
            </p:nvSpPr>
            <p:spPr bwMode="auto">
              <a:xfrm>
                <a:off x="629" y="3092"/>
                <a:ext cx="53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Mounts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685" name="Rectangle 141"/>
              <p:cNvSpPr>
                <a:spLocks noChangeArrowheads="1"/>
              </p:cNvSpPr>
              <p:nvPr/>
            </p:nvSpPr>
            <p:spPr bwMode="auto">
              <a:xfrm>
                <a:off x="510" y="3275"/>
                <a:ext cx="72" cy="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8686" name="Rectangle 142"/>
              <p:cNvSpPr>
                <a:spLocks noChangeArrowheads="1"/>
              </p:cNvSpPr>
              <p:nvPr/>
            </p:nvSpPr>
            <p:spPr bwMode="auto">
              <a:xfrm>
                <a:off x="629" y="3245"/>
                <a:ext cx="9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Intromissions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687" name="Rectangle 143"/>
              <p:cNvSpPr>
                <a:spLocks noChangeArrowheads="1"/>
              </p:cNvSpPr>
              <p:nvPr/>
            </p:nvSpPr>
            <p:spPr bwMode="auto">
              <a:xfrm>
                <a:off x="509" y="3420"/>
                <a:ext cx="73" cy="72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8688" name="Rectangle 144"/>
              <p:cNvSpPr>
                <a:spLocks noChangeArrowheads="1"/>
              </p:cNvSpPr>
              <p:nvPr/>
            </p:nvSpPr>
            <p:spPr bwMode="auto">
              <a:xfrm>
                <a:off x="629" y="3397"/>
                <a:ext cx="89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Ejaculations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8689" name="Line 145"/>
            <p:cNvSpPr>
              <a:spLocks noChangeShapeType="1"/>
            </p:cNvSpPr>
            <p:nvPr/>
          </p:nvSpPr>
          <p:spPr bwMode="auto">
            <a:xfrm>
              <a:off x="3327" y="1986"/>
              <a:ext cx="2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0" name="Rectangle 146"/>
            <p:cNvSpPr>
              <a:spLocks noChangeArrowheads="1"/>
            </p:cNvSpPr>
            <p:nvPr/>
          </p:nvSpPr>
          <p:spPr bwMode="auto">
            <a:xfrm>
              <a:off x="6040" y="2000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15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691" name="Line 147"/>
            <p:cNvSpPr>
              <a:spLocks noChangeShapeType="1"/>
            </p:cNvSpPr>
            <p:nvPr/>
          </p:nvSpPr>
          <p:spPr bwMode="auto">
            <a:xfrm>
              <a:off x="4612" y="3144"/>
              <a:ext cx="130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2" name="Line 148"/>
            <p:cNvSpPr>
              <a:spLocks noChangeShapeType="1"/>
            </p:cNvSpPr>
            <p:nvPr/>
          </p:nvSpPr>
          <p:spPr bwMode="auto">
            <a:xfrm flipV="1">
              <a:off x="3356" y="3143"/>
              <a:ext cx="0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3" name="Line 149"/>
            <p:cNvSpPr>
              <a:spLocks noChangeShapeType="1"/>
            </p:cNvSpPr>
            <p:nvPr/>
          </p:nvSpPr>
          <p:spPr bwMode="auto">
            <a:xfrm flipV="1">
              <a:off x="3503" y="3143"/>
              <a:ext cx="0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4" name="Line 150"/>
            <p:cNvSpPr>
              <a:spLocks noChangeShapeType="1"/>
            </p:cNvSpPr>
            <p:nvPr/>
          </p:nvSpPr>
          <p:spPr bwMode="auto">
            <a:xfrm flipV="1">
              <a:off x="3645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5" name="Line 151"/>
            <p:cNvSpPr>
              <a:spLocks noChangeShapeType="1"/>
            </p:cNvSpPr>
            <p:nvPr/>
          </p:nvSpPr>
          <p:spPr bwMode="auto">
            <a:xfrm flipV="1">
              <a:off x="3792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6" name="Line 152"/>
            <p:cNvSpPr>
              <a:spLocks noChangeShapeType="1"/>
            </p:cNvSpPr>
            <p:nvPr/>
          </p:nvSpPr>
          <p:spPr bwMode="auto">
            <a:xfrm flipV="1">
              <a:off x="3935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7" name="Line 153"/>
            <p:cNvSpPr>
              <a:spLocks noChangeShapeType="1"/>
            </p:cNvSpPr>
            <p:nvPr/>
          </p:nvSpPr>
          <p:spPr bwMode="auto">
            <a:xfrm flipV="1">
              <a:off x="4082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8" name="Line 154"/>
            <p:cNvSpPr>
              <a:spLocks noChangeShapeType="1"/>
            </p:cNvSpPr>
            <p:nvPr/>
          </p:nvSpPr>
          <p:spPr bwMode="auto">
            <a:xfrm flipV="1">
              <a:off x="4225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699" name="Line 155"/>
            <p:cNvSpPr>
              <a:spLocks noChangeShapeType="1"/>
            </p:cNvSpPr>
            <p:nvPr/>
          </p:nvSpPr>
          <p:spPr bwMode="auto">
            <a:xfrm flipV="1">
              <a:off x="4368" y="3143"/>
              <a:ext cx="0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grpSp>
          <p:nvGrpSpPr>
            <p:cNvPr id="5" name="Group 156"/>
            <p:cNvGrpSpPr>
              <a:grpSpLocks/>
            </p:cNvGrpSpPr>
            <p:nvPr/>
          </p:nvGrpSpPr>
          <p:grpSpPr bwMode="auto">
            <a:xfrm>
              <a:off x="4515" y="2844"/>
              <a:ext cx="96" cy="323"/>
              <a:chOff x="3073" y="3931"/>
              <a:chExt cx="134" cy="36"/>
            </a:xfrm>
          </p:grpSpPr>
          <p:sp>
            <p:nvSpPr>
              <p:cNvPr id="108701" name="Line 157"/>
              <p:cNvSpPr>
                <a:spLocks noChangeShapeType="1"/>
              </p:cNvSpPr>
              <p:nvPr/>
            </p:nvSpPr>
            <p:spPr bwMode="auto">
              <a:xfrm flipV="1">
                <a:off x="3073" y="3931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8702" name="Line 158"/>
              <p:cNvSpPr>
                <a:spLocks noChangeShapeType="1"/>
              </p:cNvSpPr>
              <p:nvPr/>
            </p:nvSpPr>
            <p:spPr bwMode="auto">
              <a:xfrm flipV="1">
                <a:off x="3206" y="3931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703" name="Line 159"/>
            <p:cNvSpPr>
              <a:spLocks noChangeShapeType="1"/>
            </p:cNvSpPr>
            <p:nvPr/>
          </p:nvSpPr>
          <p:spPr bwMode="auto">
            <a:xfrm flipV="1">
              <a:off x="4758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04" name="Line 160"/>
            <p:cNvSpPr>
              <a:spLocks noChangeShapeType="1"/>
            </p:cNvSpPr>
            <p:nvPr/>
          </p:nvSpPr>
          <p:spPr bwMode="auto">
            <a:xfrm flipV="1">
              <a:off x="4901" y="3143"/>
              <a:ext cx="0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05" name="Line 161"/>
            <p:cNvSpPr>
              <a:spLocks noChangeShapeType="1"/>
            </p:cNvSpPr>
            <p:nvPr/>
          </p:nvSpPr>
          <p:spPr bwMode="auto">
            <a:xfrm flipV="1">
              <a:off x="5043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06" name="Line 162"/>
            <p:cNvSpPr>
              <a:spLocks noChangeShapeType="1"/>
            </p:cNvSpPr>
            <p:nvPr/>
          </p:nvSpPr>
          <p:spPr bwMode="auto">
            <a:xfrm flipV="1">
              <a:off x="5190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07" name="Line 163"/>
            <p:cNvSpPr>
              <a:spLocks noChangeShapeType="1"/>
            </p:cNvSpPr>
            <p:nvPr/>
          </p:nvSpPr>
          <p:spPr bwMode="auto">
            <a:xfrm flipV="1">
              <a:off x="5333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08" name="Line 164"/>
            <p:cNvSpPr>
              <a:spLocks noChangeShapeType="1"/>
            </p:cNvSpPr>
            <p:nvPr/>
          </p:nvSpPr>
          <p:spPr bwMode="auto">
            <a:xfrm flipV="1">
              <a:off x="5480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09" name="Line 165"/>
            <p:cNvSpPr>
              <a:spLocks noChangeShapeType="1"/>
            </p:cNvSpPr>
            <p:nvPr/>
          </p:nvSpPr>
          <p:spPr bwMode="auto">
            <a:xfrm flipV="1">
              <a:off x="5623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0" name="Line 166"/>
            <p:cNvSpPr>
              <a:spLocks noChangeShapeType="1"/>
            </p:cNvSpPr>
            <p:nvPr/>
          </p:nvSpPr>
          <p:spPr bwMode="auto">
            <a:xfrm flipV="1">
              <a:off x="5770" y="3143"/>
              <a:ext cx="1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1" name="Line 167"/>
            <p:cNvSpPr>
              <a:spLocks noChangeShapeType="1"/>
            </p:cNvSpPr>
            <p:nvPr/>
          </p:nvSpPr>
          <p:spPr bwMode="auto">
            <a:xfrm flipV="1">
              <a:off x="5913" y="3143"/>
              <a:ext cx="0" cy="2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2" name="Line 168"/>
            <p:cNvSpPr>
              <a:spLocks noChangeShapeType="1"/>
            </p:cNvSpPr>
            <p:nvPr/>
          </p:nvSpPr>
          <p:spPr bwMode="auto">
            <a:xfrm>
              <a:off x="3356" y="3144"/>
              <a:ext cx="116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3" name="Line 169"/>
            <p:cNvSpPr>
              <a:spLocks noChangeShapeType="1"/>
            </p:cNvSpPr>
            <p:nvPr/>
          </p:nvSpPr>
          <p:spPr bwMode="auto">
            <a:xfrm>
              <a:off x="4436" y="1442"/>
              <a:ext cx="80" cy="4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4" name="Line 170"/>
            <p:cNvSpPr>
              <a:spLocks noChangeShapeType="1"/>
            </p:cNvSpPr>
            <p:nvPr/>
          </p:nvSpPr>
          <p:spPr bwMode="auto">
            <a:xfrm flipH="1">
              <a:off x="4492" y="1440"/>
              <a:ext cx="46" cy="8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5" name="Line 171"/>
            <p:cNvSpPr>
              <a:spLocks noChangeShapeType="1"/>
            </p:cNvSpPr>
            <p:nvPr/>
          </p:nvSpPr>
          <p:spPr bwMode="auto">
            <a:xfrm flipH="1">
              <a:off x="4553" y="1448"/>
              <a:ext cx="45" cy="8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6" name="Rectangle 172"/>
            <p:cNvSpPr>
              <a:spLocks noChangeArrowheads="1"/>
            </p:cNvSpPr>
            <p:nvPr/>
          </p:nvSpPr>
          <p:spPr bwMode="auto">
            <a:xfrm>
              <a:off x="3667" y="2587"/>
              <a:ext cx="30" cy="263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7" name="Rectangle 173"/>
            <p:cNvSpPr>
              <a:spLocks noChangeArrowheads="1"/>
            </p:cNvSpPr>
            <p:nvPr/>
          </p:nvSpPr>
          <p:spPr bwMode="auto">
            <a:xfrm>
              <a:off x="3810" y="2708"/>
              <a:ext cx="35" cy="142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8" name="Rectangle 174"/>
            <p:cNvSpPr>
              <a:spLocks noChangeArrowheads="1"/>
            </p:cNvSpPr>
            <p:nvPr/>
          </p:nvSpPr>
          <p:spPr bwMode="auto">
            <a:xfrm>
              <a:off x="3958" y="2615"/>
              <a:ext cx="31" cy="235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19" name="Rectangle 175"/>
            <p:cNvSpPr>
              <a:spLocks noChangeArrowheads="1"/>
            </p:cNvSpPr>
            <p:nvPr/>
          </p:nvSpPr>
          <p:spPr bwMode="auto">
            <a:xfrm>
              <a:off x="4102" y="2684"/>
              <a:ext cx="30" cy="166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0" name="Rectangle 176"/>
            <p:cNvSpPr>
              <a:spLocks noChangeArrowheads="1"/>
            </p:cNvSpPr>
            <p:nvPr/>
          </p:nvSpPr>
          <p:spPr bwMode="auto">
            <a:xfrm>
              <a:off x="4245" y="2562"/>
              <a:ext cx="31" cy="288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1" name="Rectangle 177"/>
            <p:cNvSpPr>
              <a:spLocks noChangeArrowheads="1"/>
            </p:cNvSpPr>
            <p:nvPr/>
          </p:nvSpPr>
          <p:spPr bwMode="auto">
            <a:xfrm>
              <a:off x="4389" y="2740"/>
              <a:ext cx="31" cy="110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2" name="Rectangle 178"/>
            <p:cNvSpPr>
              <a:spLocks noChangeArrowheads="1"/>
            </p:cNvSpPr>
            <p:nvPr/>
          </p:nvSpPr>
          <p:spPr bwMode="auto">
            <a:xfrm>
              <a:off x="5443" y="2510"/>
              <a:ext cx="30" cy="340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3" name="Rectangle 179"/>
            <p:cNvSpPr>
              <a:spLocks noChangeArrowheads="1"/>
            </p:cNvSpPr>
            <p:nvPr/>
          </p:nvSpPr>
          <p:spPr bwMode="auto">
            <a:xfrm>
              <a:off x="5586" y="2720"/>
              <a:ext cx="30" cy="130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4" name="Rectangle 180"/>
            <p:cNvSpPr>
              <a:spLocks noChangeArrowheads="1"/>
            </p:cNvSpPr>
            <p:nvPr/>
          </p:nvSpPr>
          <p:spPr bwMode="auto">
            <a:xfrm>
              <a:off x="5730" y="2773"/>
              <a:ext cx="34" cy="77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5" name="Rectangle 181"/>
            <p:cNvSpPr>
              <a:spLocks noChangeArrowheads="1"/>
            </p:cNvSpPr>
            <p:nvPr/>
          </p:nvSpPr>
          <p:spPr bwMode="auto">
            <a:xfrm>
              <a:off x="5877" y="2810"/>
              <a:ext cx="31" cy="40"/>
            </a:xfrm>
            <a:prstGeom prst="rect">
              <a:avLst/>
            </a:prstGeom>
            <a:solidFill>
              <a:srgbClr val="00CC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6" name="Rectangle 182"/>
            <p:cNvSpPr>
              <a:spLocks noChangeArrowheads="1"/>
            </p:cNvSpPr>
            <p:nvPr/>
          </p:nvSpPr>
          <p:spPr bwMode="auto">
            <a:xfrm>
              <a:off x="3697" y="2064"/>
              <a:ext cx="35" cy="78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7" name="Rectangle 183"/>
            <p:cNvSpPr>
              <a:spLocks noChangeArrowheads="1"/>
            </p:cNvSpPr>
            <p:nvPr/>
          </p:nvSpPr>
          <p:spPr bwMode="auto">
            <a:xfrm>
              <a:off x="3845" y="2433"/>
              <a:ext cx="30" cy="41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8" name="Rectangle 184"/>
            <p:cNvSpPr>
              <a:spLocks noChangeArrowheads="1"/>
            </p:cNvSpPr>
            <p:nvPr/>
          </p:nvSpPr>
          <p:spPr bwMode="auto">
            <a:xfrm>
              <a:off x="3989" y="2380"/>
              <a:ext cx="34" cy="47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29" name="Rectangle 185"/>
            <p:cNvSpPr>
              <a:spLocks noChangeArrowheads="1"/>
            </p:cNvSpPr>
            <p:nvPr/>
          </p:nvSpPr>
          <p:spPr bwMode="auto">
            <a:xfrm>
              <a:off x="4132" y="2639"/>
              <a:ext cx="35" cy="21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0" name="Rectangle 186"/>
            <p:cNvSpPr>
              <a:spLocks noChangeArrowheads="1"/>
            </p:cNvSpPr>
            <p:nvPr/>
          </p:nvSpPr>
          <p:spPr bwMode="auto">
            <a:xfrm>
              <a:off x="4276" y="2457"/>
              <a:ext cx="35" cy="39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1" name="Rectangle 187"/>
            <p:cNvSpPr>
              <a:spLocks noChangeArrowheads="1"/>
            </p:cNvSpPr>
            <p:nvPr/>
          </p:nvSpPr>
          <p:spPr bwMode="auto">
            <a:xfrm>
              <a:off x="4420" y="2587"/>
              <a:ext cx="34" cy="26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2" name="Rectangle 188"/>
            <p:cNvSpPr>
              <a:spLocks noChangeArrowheads="1"/>
            </p:cNvSpPr>
            <p:nvPr/>
          </p:nvSpPr>
          <p:spPr bwMode="auto">
            <a:xfrm>
              <a:off x="5473" y="2433"/>
              <a:ext cx="35" cy="41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3" name="Rectangle 189"/>
            <p:cNvSpPr>
              <a:spLocks noChangeArrowheads="1"/>
            </p:cNvSpPr>
            <p:nvPr/>
          </p:nvSpPr>
          <p:spPr bwMode="auto">
            <a:xfrm>
              <a:off x="5616" y="2773"/>
              <a:ext cx="35" cy="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4" name="Rectangle 190"/>
            <p:cNvSpPr>
              <a:spLocks noChangeArrowheads="1"/>
            </p:cNvSpPr>
            <p:nvPr/>
          </p:nvSpPr>
          <p:spPr bwMode="auto">
            <a:xfrm>
              <a:off x="5764" y="2760"/>
              <a:ext cx="31" cy="9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5" name="Rectangle 191"/>
            <p:cNvSpPr>
              <a:spLocks noChangeArrowheads="1"/>
            </p:cNvSpPr>
            <p:nvPr/>
          </p:nvSpPr>
          <p:spPr bwMode="auto">
            <a:xfrm>
              <a:off x="5908" y="2810"/>
              <a:ext cx="35" cy="4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6" name="Rectangle 192"/>
            <p:cNvSpPr>
              <a:spLocks noChangeArrowheads="1"/>
            </p:cNvSpPr>
            <p:nvPr/>
          </p:nvSpPr>
          <p:spPr bwMode="auto">
            <a:xfrm>
              <a:off x="3732" y="2798"/>
              <a:ext cx="30" cy="52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7" name="Rectangle 193"/>
            <p:cNvSpPr>
              <a:spLocks noChangeArrowheads="1"/>
            </p:cNvSpPr>
            <p:nvPr/>
          </p:nvSpPr>
          <p:spPr bwMode="auto">
            <a:xfrm>
              <a:off x="3875" y="2785"/>
              <a:ext cx="36" cy="6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8" name="Rectangle 194"/>
            <p:cNvSpPr>
              <a:spLocks noChangeArrowheads="1"/>
            </p:cNvSpPr>
            <p:nvPr/>
          </p:nvSpPr>
          <p:spPr bwMode="auto">
            <a:xfrm>
              <a:off x="4023" y="2810"/>
              <a:ext cx="31" cy="4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39" name="Rectangle 195"/>
            <p:cNvSpPr>
              <a:spLocks noChangeArrowheads="1"/>
            </p:cNvSpPr>
            <p:nvPr/>
          </p:nvSpPr>
          <p:spPr bwMode="auto">
            <a:xfrm>
              <a:off x="4167" y="2826"/>
              <a:ext cx="31" cy="24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0" name="Rectangle 196"/>
            <p:cNvSpPr>
              <a:spLocks noChangeArrowheads="1"/>
            </p:cNvSpPr>
            <p:nvPr/>
          </p:nvSpPr>
          <p:spPr bwMode="auto">
            <a:xfrm>
              <a:off x="4311" y="2810"/>
              <a:ext cx="30" cy="4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1" name="Rectangle 197"/>
            <p:cNvSpPr>
              <a:spLocks noChangeArrowheads="1"/>
            </p:cNvSpPr>
            <p:nvPr/>
          </p:nvSpPr>
          <p:spPr bwMode="auto">
            <a:xfrm>
              <a:off x="4454" y="2838"/>
              <a:ext cx="31" cy="12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2" name="Rectangle 198"/>
            <p:cNvSpPr>
              <a:spLocks noChangeArrowheads="1"/>
            </p:cNvSpPr>
            <p:nvPr/>
          </p:nvSpPr>
          <p:spPr bwMode="auto">
            <a:xfrm>
              <a:off x="5508" y="2838"/>
              <a:ext cx="30" cy="12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3" name="Line 199"/>
            <p:cNvSpPr>
              <a:spLocks noChangeShapeType="1"/>
            </p:cNvSpPr>
            <p:nvPr/>
          </p:nvSpPr>
          <p:spPr bwMode="auto">
            <a:xfrm>
              <a:off x="3358" y="2850"/>
              <a:ext cx="114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4" name="Line 200"/>
            <p:cNvSpPr>
              <a:spLocks noChangeShapeType="1"/>
            </p:cNvSpPr>
            <p:nvPr/>
          </p:nvSpPr>
          <p:spPr bwMode="auto">
            <a:xfrm>
              <a:off x="5973" y="2050"/>
              <a:ext cx="0" cy="80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5" name="Rectangle 201"/>
            <p:cNvSpPr>
              <a:spLocks noChangeArrowheads="1"/>
            </p:cNvSpPr>
            <p:nvPr/>
          </p:nvSpPr>
          <p:spPr bwMode="auto">
            <a:xfrm>
              <a:off x="6040" y="2786"/>
              <a:ext cx="7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46" name="Line 202"/>
            <p:cNvSpPr>
              <a:spLocks noChangeShapeType="1"/>
            </p:cNvSpPr>
            <p:nvPr/>
          </p:nvSpPr>
          <p:spPr bwMode="auto">
            <a:xfrm>
              <a:off x="5977" y="2049"/>
              <a:ext cx="49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47" name="Rectangle 203"/>
            <p:cNvSpPr>
              <a:spLocks noChangeArrowheads="1"/>
            </p:cNvSpPr>
            <p:nvPr/>
          </p:nvSpPr>
          <p:spPr bwMode="auto">
            <a:xfrm>
              <a:off x="6040" y="2529"/>
              <a:ext cx="7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5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48" name="Rectangle 204"/>
            <p:cNvSpPr>
              <a:spLocks noChangeArrowheads="1"/>
            </p:cNvSpPr>
            <p:nvPr/>
          </p:nvSpPr>
          <p:spPr bwMode="auto">
            <a:xfrm>
              <a:off x="6040" y="2248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latin typeface="Arial" pitchFamily="34" charset="0"/>
                </a:rPr>
                <a:t>10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49" name="Line 205"/>
            <p:cNvSpPr>
              <a:spLocks noChangeShapeType="1"/>
            </p:cNvSpPr>
            <p:nvPr/>
          </p:nvSpPr>
          <p:spPr bwMode="auto">
            <a:xfrm>
              <a:off x="5977" y="2297"/>
              <a:ext cx="49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50" name="Line 206"/>
            <p:cNvSpPr>
              <a:spLocks noChangeShapeType="1"/>
            </p:cNvSpPr>
            <p:nvPr/>
          </p:nvSpPr>
          <p:spPr bwMode="auto">
            <a:xfrm>
              <a:off x="5977" y="2572"/>
              <a:ext cx="49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51" name="Line 207"/>
            <p:cNvSpPr>
              <a:spLocks noChangeShapeType="1"/>
            </p:cNvSpPr>
            <p:nvPr/>
          </p:nvSpPr>
          <p:spPr bwMode="auto">
            <a:xfrm>
              <a:off x="5977" y="2849"/>
              <a:ext cx="49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52" name="Rectangle 208"/>
            <p:cNvSpPr>
              <a:spLocks noChangeArrowheads="1"/>
            </p:cNvSpPr>
            <p:nvPr/>
          </p:nvSpPr>
          <p:spPr bwMode="auto">
            <a:xfrm rot="5400000">
              <a:off x="5744" y="2367"/>
              <a:ext cx="102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Copulation Frequency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53" name="Line 209"/>
            <p:cNvSpPr>
              <a:spLocks noChangeShapeType="1"/>
            </p:cNvSpPr>
            <p:nvPr/>
          </p:nvSpPr>
          <p:spPr bwMode="auto">
            <a:xfrm>
              <a:off x="4604" y="2850"/>
              <a:ext cx="1370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54" name="Line 210"/>
            <p:cNvSpPr>
              <a:spLocks noChangeShapeType="1"/>
            </p:cNvSpPr>
            <p:nvPr/>
          </p:nvSpPr>
          <p:spPr bwMode="auto">
            <a:xfrm flipH="1">
              <a:off x="4477" y="2804"/>
              <a:ext cx="46" cy="8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55" name="Line 211"/>
            <p:cNvSpPr>
              <a:spLocks noChangeShapeType="1"/>
            </p:cNvSpPr>
            <p:nvPr/>
          </p:nvSpPr>
          <p:spPr bwMode="auto">
            <a:xfrm flipH="1">
              <a:off x="4577" y="2806"/>
              <a:ext cx="45" cy="8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56" name="Rectangle 212"/>
            <p:cNvSpPr>
              <a:spLocks noChangeArrowheads="1"/>
            </p:cNvSpPr>
            <p:nvPr/>
          </p:nvSpPr>
          <p:spPr bwMode="auto">
            <a:xfrm>
              <a:off x="2903" y="3199"/>
              <a:ext cx="4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Sample</a:t>
              </a:r>
            </a:p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Number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57" name="Rectangle 213"/>
            <p:cNvSpPr>
              <a:spLocks noChangeArrowheads="1"/>
            </p:cNvSpPr>
            <p:nvPr/>
          </p:nvSpPr>
          <p:spPr bwMode="auto">
            <a:xfrm>
              <a:off x="3324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58" name="Rectangle 214"/>
            <p:cNvSpPr>
              <a:spLocks noChangeArrowheads="1"/>
            </p:cNvSpPr>
            <p:nvPr/>
          </p:nvSpPr>
          <p:spPr bwMode="auto">
            <a:xfrm>
              <a:off x="3473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2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59" name="Rectangle 215"/>
            <p:cNvSpPr>
              <a:spLocks noChangeArrowheads="1"/>
            </p:cNvSpPr>
            <p:nvPr/>
          </p:nvSpPr>
          <p:spPr bwMode="auto">
            <a:xfrm>
              <a:off x="3620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3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0" name="Rectangle 216"/>
            <p:cNvSpPr>
              <a:spLocks noChangeArrowheads="1"/>
            </p:cNvSpPr>
            <p:nvPr/>
          </p:nvSpPr>
          <p:spPr bwMode="auto">
            <a:xfrm>
              <a:off x="3761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4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1" name="Rectangle 217"/>
            <p:cNvSpPr>
              <a:spLocks noChangeArrowheads="1"/>
            </p:cNvSpPr>
            <p:nvPr/>
          </p:nvSpPr>
          <p:spPr bwMode="auto">
            <a:xfrm>
              <a:off x="3905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5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2" name="Rectangle 218"/>
            <p:cNvSpPr>
              <a:spLocks noChangeArrowheads="1"/>
            </p:cNvSpPr>
            <p:nvPr/>
          </p:nvSpPr>
          <p:spPr bwMode="auto">
            <a:xfrm>
              <a:off x="4057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6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3" name="Rectangle 219"/>
            <p:cNvSpPr>
              <a:spLocks noChangeArrowheads="1"/>
            </p:cNvSpPr>
            <p:nvPr/>
          </p:nvSpPr>
          <p:spPr bwMode="auto">
            <a:xfrm>
              <a:off x="4197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7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4" name="Rectangle 220"/>
            <p:cNvSpPr>
              <a:spLocks noChangeArrowheads="1"/>
            </p:cNvSpPr>
            <p:nvPr/>
          </p:nvSpPr>
          <p:spPr bwMode="auto">
            <a:xfrm>
              <a:off x="4338" y="3199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8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5" name="Rectangle 221"/>
            <p:cNvSpPr>
              <a:spLocks noChangeArrowheads="1"/>
            </p:cNvSpPr>
            <p:nvPr/>
          </p:nvSpPr>
          <p:spPr bwMode="auto">
            <a:xfrm>
              <a:off x="4734" y="3200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9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6" name="Rectangle 222"/>
            <p:cNvSpPr>
              <a:spLocks noChangeArrowheads="1"/>
            </p:cNvSpPr>
            <p:nvPr/>
          </p:nvSpPr>
          <p:spPr bwMode="auto">
            <a:xfrm>
              <a:off x="4842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10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7" name="Rectangle 223"/>
            <p:cNvSpPr>
              <a:spLocks noChangeArrowheads="1"/>
            </p:cNvSpPr>
            <p:nvPr/>
          </p:nvSpPr>
          <p:spPr bwMode="auto">
            <a:xfrm>
              <a:off x="4990" y="3200"/>
              <a:ext cx="11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11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8" name="Rectangle 224"/>
            <p:cNvSpPr>
              <a:spLocks noChangeArrowheads="1"/>
            </p:cNvSpPr>
            <p:nvPr/>
          </p:nvSpPr>
          <p:spPr bwMode="auto">
            <a:xfrm>
              <a:off x="5134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12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69" name="Rectangle 225"/>
            <p:cNvSpPr>
              <a:spLocks noChangeArrowheads="1"/>
            </p:cNvSpPr>
            <p:nvPr/>
          </p:nvSpPr>
          <p:spPr bwMode="auto">
            <a:xfrm>
              <a:off x="5275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13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70" name="Rectangle 226"/>
            <p:cNvSpPr>
              <a:spLocks noChangeArrowheads="1"/>
            </p:cNvSpPr>
            <p:nvPr/>
          </p:nvSpPr>
          <p:spPr bwMode="auto">
            <a:xfrm>
              <a:off x="5422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14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71" name="Rectangle 227"/>
            <p:cNvSpPr>
              <a:spLocks noChangeArrowheads="1"/>
            </p:cNvSpPr>
            <p:nvPr/>
          </p:nvSpPr>
          <p:spPr bwMode="auto">
            <a:xfrm>
              <a:off x="5565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15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72" name="Rectangle 228"/>
            <p:cNvSpPr>
              <a:spLocks noChangeArrowheads="1"/>
            </p:cNvSpPr>
            <p:nvPr/>
          </p:nvSpPr>
          <p:spPr bwMode="auto">
            <a:xfrm>
              <a:off x="5714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16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73" name="Rectangle 229"/>
            <p:cNvSpPr>
              <a:spLocks noChangeArrowheads="1"/>
            </p:cNvSpPr>
            <p:nvPr/>
          </p:nvSpPr>
          <p:spPr bwMode="auto">
            <a:xfrm>
              <a:off x="5855" y="3200"/>
              <a:ext cx="12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17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74" name="Rectangle 230"/>
            <p:cNvSpPr>
              <a:spLocks noChangeArrowheads="1"/>
            </p:cNvSpPr>
            <p:nvPr/>
          </p:nvSpPr>
          <p:spPr bwMode="auto">
            <a:xfrm>
              <a:off x="3343" y="2903"/>
              <a:ext cx="1174" cy="242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75" name="Rectangle 231"/>
            <p:cNvSpPr>
              <a:spLocks noChangeArrowheads="1"/>
            </p:cNvSpPr>
            <p:nvPr/>
          </p:nvSpPr>
          <p:spPr bwMode="auto">
            <a:xfrm>
              <a:off x="4610" y="2905"/>
              <a:ext cx="1421" cy="238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76" name="Line 232"/>
            <p:cNvSpPr>
              <a:spLocks noChangeShapeType="1"/>
            </p:cNvSpPr>
            <p:nvPr/>
          </p:nvSpPr>
          <p:spPr bwMode="auto">
            <a:xfrm>
              <a:off x="3338" y="3025"/>
              <a:ext cx="117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77" name="Line 233"/>
            <p:cNvSpPr>
              <a:spLocks noChangeShapeType="1"/>
            </p:cNvSpPr>
            <p:nvPr/>
          </p:nvSpPr>
          <p:spPr bwMode="auto">
            <a:xfrm>
              <a:off x="4609" y="3025"/>
              <a:ext cx="142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78" name="Line 234"/>
            <p:cNvSpPr>
              <a:spLocks noChangeShapeType="1"/>
            </p:cNvSpPr>
            <p:nvPr/>
          </p:nvSpPr>
          <p:spPr bwMode="auto">
            <a:xfrm flipH="1">
              <a:off x="3482" y="2847"/>
              <a:ext cx="20" cy="59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79" name="Line 235"/>
            <p:cNvSpPr>
              <a:spLocks noChangeShapeType="1"/>
            </p:cNvSpPr>
            <p:nvPr/>
          </p:nvSpPr>
          <p:spPr bwMode="auto">
            <a:xfrm>
              <a:off x="3625" y="2847"/>
              <a:ext cx="9" cy="59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0" name="Line 236"/>
            <p:cNvSpPr>
              <a:spLocks noChangeShapeType="1"/>
            </p:cNvSpPr>
            <p:nvPr/>
          </p:nvSpPr>
          <p:spPr bwMode="auto">
            <a:xfrm flipH="1">
              <a:off x="4912" y="2845"/>
              <a:ext cx="7" cy="59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1" name="Line 237"/>
            <p:cNvSpPr>
              <a:spLocks noChangeShapeType="1"/>
            </p:cNvSpPr>
            <p:nvPr/>
          </p:nvSpPr>
          <p:spPr bwMode="auto">
            <a:xfrm>
              <a:off x="5029" y="2851"/>
              <a:ext cx="37" cy="5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2" name="Line 238"/>
            <p:cNvSpPr>
              <a:spLocks noChangeShapeType="1"/>
            </p:cNvSpPr>
            <p:nvPr/>
          </p:nvSpPr>
          <p:spPr bwMode="auto">
            <a:xfrm flipH="1">
              <a:off x="5211" y="2853"/>
              <a:ext cx="2" cy="55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3" name="Line 239"/>
            <p:cNvSpPr>
              <a:spLocks noChangeShapeType="1"/>
            </p:cNvSpPr>
            <p:nvPr/>
          </p:nvSpPr>
          <p:spPr bwMode="auto">
            <a:xfrm>
              <a:off x="5327" y="2845"/>
              <a:ext cx="28" cy="5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4" name="Line 240"/>
            <p:cNvSpPr>
              <a:spLocks noChangeShapeType="1"/>
            </p:cNvSpPr>
            <p:nvPr/>
          </p:nvSpPr>
          <p:spPr bwMode="auto">
            <a:xfrm>
              <a:off x="3480" y="2904"/>
              <a:ext cx="0" cy="24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5" name="Line 241"/>
            <p:cNvSpPr>
              <a:spLocks noChangeShapeType="1"/>
            </p:cNvSpPr>
            <p:nvPr/>
          </p:nvSpPr>
          <p:spPr bwMode="auto">
            <a:xfrm>
              <a:off x="3630" y="2900"/>
              <a:ext cx="0" cy="12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6" name="Line 242"/>
            <p:cNvSpPr>
              <a:spLocks noChangeShapeType="1"/>
            </p:cNvSpPr>
            <p:nvPr/>
          </p:nvSpPr>
          <p:spPr bwMode="auto">
            <a:xfrm>
              <a:off x="4082" y="3094"/>
              <a:ext cx="43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7" name="Line 243"/>
            <p:cNvSpPr>
              <a:spLocks noChangeShapeType="1"/>
            </p:cNvSpPr>
            <p:nvPr/>
          </p:nvSpPr>
          <p:spPr bwMode="auto">
            <a:xfrm>
              <a:off x="4609" y="3094"/>
              <a:ext cx="56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88" name="Rectangle 244"/>
            <p:cNvSpPr>
              <a:spLocks noChangeArrowheads="1"/>
            </p:cNvSpPr>
            <p:nvPr/>
          </p:nvSpPr>
          <p:spPr bwMode="auto">
            <a:xfrm>
              <a:off x="3325" y="2930"/>
              <a:ext cx="17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Scr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89" name="Rectangle 245"/>
            <p:cNvSpPr>
              <a:spLocks noChangeArrowheads="1"/>
            </p:cNvSpPr>
            <p:nvPr/>
          </p:nvSpPr>
          <p:spPr bwMode="auto">
            <a:xfrm>
              <a:off x="3473" y="2930"/>
              <a:ext cx="17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Scr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90" name="Rectangle 246"/>
            <p:cNvSpPr>
              <a:spLocks noChangeArrowheads="1"/>
            </p:cNvSpPr>
            <p:nvPr/>
          </p:nvSpPr>
          <p:spPr bwMode="auto">
            <a:xfrm>
              <a:off x="3314" y="3045"/>
              <a:ext cx="19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Bas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91" name="Rectangle 247"/>
            <p:cNvSpPr>
              <a:spLocks noChangeArrowheads="1"/>
            </p:cNvSpPr>
            <p:nvPr/>
          </p:nvSpPr>
          <p:spPr bwMode="auto">
            <a:xfrm>
              <a:off x="3501" y="3045"/>
              <a:ext cx="74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>
                  <a:solidFill>
                    <a:srgbClr val="FFFFFF"/>
                  </a:solidFill>
                  <a:latin typeface="Arial" pitchFamily="34" charset="0"/>
                </a:rPr>
                <a:t>Female 1 Present</a:t>
              </a:r>
              <a:endParaRPr lang="en-US" sz="1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92" name="Rectangle 248"/>
            <p:cNvSpPr>
              <a:spLocks noChangeArrowheads="1"/>
            </p:cNvSpPr>
            <p:nvPr/>
          </p:nvSpPr>
          <p:spPr bwMode="auto">
            <a:xfrm>
              <a:off x="4907" y="2930"/>
              <a:ext cx="17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Scr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93" name="Rectangle 249"/>
            <p:cNvSpPr>
              <a:spLocks noChangeArrowheads="1"/>
            </p:cNvSpPr>
            <p:nvPr/>
          </p:nvSpPr>
          <p:spPr bwMode="auto">
            <a:xfrm>
              <a:off x="5277" y="3045"/>
              <a:ext cx="74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>
                  <a:solidFill>
                    <a:srgbClr val="FFFFFF"/>
                  </a:solidFill>
                  <a:latin typeface="Arial" pitchFamily="34" charset="0"/>
                </a:rPr>
                <a:t>Female 2 Present</a:t>
              </a:r>
              <a:endParaRPr lang="en-US" sz="1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94" name="Line 250"/>
            <p:cNvSpPr>
              <a:spLocks noChangeShapeType="1"/>
            </p:cNvSpPr>
            <p:nvPr/>
          </p:nvSpPr>
          <p:spPr bwMode="auto">
            <a:xfrm>
              <a:off x="5846" y="3094"/>
              <a:ext cx="17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95" name="Rectangle 251"/>
            <p:cNvSpPr>
              <a:spLocks noChangeArrowheads="1"/>
            </p:cNvSpPr>
            <p:nvPr/>
          </p:nvSpPr>
          <p:spPr bwMode="auto">
            <a:xfrm>
              <a:off x="5205" y="2932"/>
              <a:ext cx="17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Scr</a:t>
              </a: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8796" name="Line 252"/>
            <p:cNvSpPr>
              <a:spLocks noChangeShapeType="1"/>
            </p:cNvSpPr>
            <p:nvPr/>
          </p:nvSpPr>
          <p:spPr bwMode="auto">
            <a:xfrm>
              <a:off x="4912" y="2908"/>
              <a:ext cx="0" cy="11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97" name="Line 253"/>
            <p:cNvSpPr>
              <a:spLocks noChangeShapeType="1"/>
            </p:cNvSpPr>
            <p:nvPr/>
          </p:nvSpPr>
          <p:spPr bwMode="auto">
            <a:xfrm>
              <a:off x="5068" y="2906"/>
              <a:ext cx="0" cy="1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98" name="Line 254"/>
            <p:cNvSpPr>
              <a:spLocks noChangeShapeType="1"/>
            </p:cNvSpPr>
            <p:nvPr/>
          </p:nvSpPr>
          <p:spPr bwMode="auto">
            <a:xfrm>
              <a:off x="5213" y="2906"/>
              <a:ext cx="0" cy="23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799" name="Line 255"/>
            <p:cNvSpPr>
              <a:spLocks noChangeShapeType="1"/>
            </p:cNvSpPr>
            <p:nvPr/>
          </p:nvSpPr>
          <p:spPr bwMode="auto">
            <a:xfrm>
              <a:off x="5366" y="2906"/>
              <a:ext cx="0" cy="11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8800" name="Rectangle 256"/>
            <p:cNvSpPr>
              <a:spLocks noChangeArrowheads="1"/>
            </p:cNvSpPr>
            <p:nvPr/>
          </p:nvSpPr>
          <p:spPr bwMode="auto">
            <a:xfrm>
              <a:off x="3984" y="3792"/>
              <a:ext cx="165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1" i="1">
                  <a:solidFill>
                    <a:srgbClr val="FFFF00"/>
                  </a:solidFill>
                  <a:latin typeface="Times New Roman" pitchFamily="18" charset="0"/>
                </a:rPr>
                <a:t>Source: Fiorino and Phillips</a:t>
              </a:r>
            </a:p>
          </p:txBody>
        </p:sp>
        <p:sp>
          <p:nvSpPr>
            <p:cNvPr id="108801" name="Text Box 257"/>
            <p:cNvSpPr txBox="1">
              <a:spLocks noChangeArrowheads="1"/>
            </p:cNvSpPr>
            <p:nvPr/>
          </p:nvSpPr>
          <p:spPr bwMode="auto">
            <a:xfrm>
              <a:off x="4344" y="780"/>
              <a:ext cx="62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Times New Roman" pitchFamily="18" charset="0"/>
                </a:rPr>
                <a:t>SEX</a:t>
              </a:r>
            </a:p>
          </p:txBody>
        </p:sp>
      </p:grpSp>
      <p:sp>
        <p:nvSpPr>
          <p:cNvPr id="108802" name="Rectangle 258"/>
          <p:cNvSpPr>
            <a:spLocks noChangeArrowheads="1"/>
          </p:cNvSpPr>
          <p:nvPr/>
        </p:nvSpPr>
        <p:spPr bwMode="auto">
          <a:xfrm>
            <a:off x="1727201" y="228600"/>
            <a:ext cx="8805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 eaLnBrk="0" hangingPunct="0"/>
            <a:r>
              <a:rPr kumimoji="1" lang="en-US" sz="4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Natural Rewards Elevate Dopamine Levels</a:t>
            </a:r>
          </a:p>
        </p:txBody>
      </p:sp>
    </p:spTree>
    <p:extLst>
      <p:ext uri="{BB962C8B-B14F-4D97-AF65-F5344CB8AC3E}">
        <p14:creationId xmlns:p14="http://schemas.microsoft.com/office/powerpoint/2010/main" val="1082831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02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62138" y="838200"/>
            <a:ext cx="4239520" cy="2971800"/>
            <a:chOff x="240" y="528"/>
            <a:chExt cx="3004" cy="18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40" y="528"/>
              <a:ext cx="2928" cy="1872"/>
              <a:chOff x="240" y="528"/>
              <a:chExt cx="2928" cy="1872"/>
            </a:xfrm>
          </p:grpSpPr>
          <p:sp>
            <p:nvSpPr>
              <p:cNvPr id="109572" name="Rectangle 4"/>
              <p:cNvSpPr>
                <a:spLocks noChangeArrowheads="1"/>
              </p:cNvSpPr>
              <p:nvPr/>
            </p:nvSpPr>
            <p:spPr bwMode="auto">
              <a:xfrm>
                <a:off x="240" y="528"/>
                <a:ext cx="2928" cy="1872"/>
              </a:xfrm>
              <a:prstGeom prst="rect">
                <a:avLst/>
              </a:prstGeom>
              <a:gradFill rotWithShape="0">
                <a:gsLst>
                  <a:gs pos="0">
                    <a:srgbClr val="000066"/>
                  </a:gs>
                  <a:gs pos="50000">
                    <a:srgbClr val="0000FF"/>
                  </a:gs>
                  <a:gs pos="100000">
                    <a:srgbClr val="00006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3" name="Line 5"/>
              <p:cNvSpPr>
                <a:spLocks noChangeShapeType="1"/>
              </p:cNvSpPr>
              <p:nvPr/>
            </p:nvSpPr>
            <p:spPr bwMode="auto">
              <a:xfrm>
                <a:off x="867" y="718"/>
                <a:ext cx="1" cy="1318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4" name="Line 6"/>
              <p:cNvSpPr>
                <a:spLocks noChangeShapeType="1"/>
              </p:cNvSpPr>
              <p:nvPr/>
            </p:nvSpPr>
            <p:spPr bwMode="auto">
              <a:xfrm>
                <a:off x="830" y="1916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5" name="Line 7"/>
              <p:cNvSpPr>
                <a:spLocks noChangeShapeType="1"/>
              </p:cNvSpPr>
              <p:nvPr/>
            </p:nvSpPr>
            <p:spPr bwMode="auto">
              <a:xfrm>
                <a:off x="830" y="1796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6" name="Line 8"/>
              <p:cNvSpPr>
                <a:spLocks noChangeShapeType="1"/>
              </p:cNvSpPr>
              <p:nvPr/>
            </p:nvSpPr>
            <p:spPr bwMode="auto">
              <a:xfrm>
                <a:off x="830" y="1675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7" name="Line 9"/>
              <p:cNvSpPr>
                <a:spLocks noChangeShapeType="1"/>
              </p:cNvSpPr>
              <p:nvPr/>
            </p:nvSpPr>
            <p:spPr bwMode="auto">
              <a:xfrm>
                <a:off x="830" y="1556"/>
                <a:ext cx="37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8" name="Line 10"/>
              <p:cNvSpPr>
                <a:spLocks noChangeShapeType="1"/>
              </p:cNvSpPr>
              <p:nvPr/>
            </p:nvSpPr>
            <p:spPr bwMode="auto">
              <a:xfrm>
                <a:off x="830" y="1436"/>
                <a:ext cx="37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79" name="Line 11"/>
              <p:cNvSpPr>
                <a:spLocks noChangeShapeType="1"/>
              </p:cNvSpPr>
              <p:nvPr/>
            </p:nvSpPr>
            <p:spPr bwMode="auto">
              <a:xfrm>
                <a:off x="830" y="1319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80" name="Line 12"/>
              <p:cNvSpPr>
                <a:spLocks noChangeShapeType="1"/>
              </p:cNvSpPr>
              <p:nvPr/>
            </p:nvSpPr>
            <p:spPr bwMode="auto">
              <a:xfrm>
                <a:off x="830" y="1198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81" name="Line 13"/>
              <p:cNvSpPr>
                <a:spLocks noChangeShapeType="1"/>
              </p:cNvSpPr>
              <p:nvPr/>
            </p:nvSpPr>
            <p:spPr bwMode="auto">
              <a:xfrm>
                <a:off x="830" y="1078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82" name="Line 14"/>
              <p:cNvSpPr>
                <a:spLocks noChangeShapeType="1"/>
              </p:cNvSpPr>
              <p:nvPr/>
            </p:nvSpPr>
            <p:spPr bwMode="auto">
              <a:xfrm>
                <a:off x="830" y="958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83" name="Line 15"/>
              <p:cNvSpPr>
                <a:spLocks noChangeShapeType="1"/>
              </p:cNvSpPr>
              <p:nvPr/>
            </p:nvSpPr>
            <p:spPr bwMode="auto">
              <a:xfrm>
                <a:off x="830" y="838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84" name="Line 16"/>
              <p:cNvSpPr>
                <a:spLocks noChangeShapeType="1"/>
              </p:cNvSpPr>
              <p:nvPr/>
            </p:nvSpPr>
            <p:spPr bwMode="auto">
              <a:xfrm>
                <a:off x="830" y="718"/>
                <a:ext cx="3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585" name="Rectangle 17"/>
              <p:cNvSpPr>
                <a:spLocks noChangeArrowheads="1"/>
              </p:cNvSpPr>
              <p:nvPr/>
            </p:nvSpPr>
            <p:spPr bwMode="auto">
              <a:xfrm>
                <a:off x="706" y="1997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86" name="Rectangle 18"/>
              <p:cNvSpPr>
                <a:spLocks noChangeArrowheads="1"/>
              </p:cNvSpPr>
              <p:nvPr/>
            </p:nvSpPr>
            <p:spPr bwMode="auto">
              <a:xfrm>
                <a:off x="574" y="1877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87" name="Rectangle 19"/>
              <p:cNvSpPr>
                <a:spLocks noChangeArrowheads="1"/>
              </p:cNvSpPr>
              <p:nvPr/>
            </p:nvSpPr>
            <p:spPr bwMode="auto">
              <a:xfrm>
                <a:off x="574" y="1757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88" name="Rectangle 20"/>
              <p:cNvSpPr>
                <a:spLocks noChangeArrowheads="1"/>
              </p:cNvSpPr>
              <p:nvPr/>
            </p:nvSpPr>
            <p:spPr bwMode="auto">
              <a:xfrm>
                <a:off x="574" y="1637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300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89" name="Rectangle 21"/>
              <p:cNvSpPr>
                <a:spLocks noChangeArrowheads="1"/>
              </p:cNvSpPr>
              <p:nvPr/>
            </p:nvSpPr>
            <p:spPr bwMode="auto">
              <a:xfrm>
                <a:off x="574" y="1517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400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0" name="Rectangle 22"/>
              <p:cNvSpPr>
                <a:spLocks noChangeArrowheads="1"/>
              </p:cNvSpPr>
              <p:nvPr/>
            </p:nvSpPr>
            <p:spPr bwMode="auto">
              <a:xfrm>
                <a:off x="574" y="1397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500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1" name="Rectangle 23"/>
              <p:cNvSpPr>
                <a:spLocks noChangeArrowheads="1"/>
              </p:cNvSpPr>
              <p:nvPr/>
            </p:nvSpPr>
            <p:spPr bwMode="auto">
              <a:xfrm>
                <a:off x="574" y="1279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600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2" name="Rectangle 24"/>
              <p:cNvSpPr>
                <a:spLocks noChangeArrowheads="1"/>
              </p:cNvSpPr>
              <p:nvPr/>
            </p:nvSpPr>
            <p:spPr bwMode="auto">
              <a:xfrm>
                <a:off x="574" y="1159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700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3" name="Rectangle 25"/>
              <p:cNvSpPr>
                <a:spLocks noChangeArrowheads="1"/>
              </p:cNvSpPr>
              <p:nvPr/>
            </p:nvSpPr>
            <p:spPr bwMode="auto">
              <a:xfrm>
                <a:off x="574" y="1039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800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4" name="Rectangle 26"/>
              <p:cNvSpPr>
                <a:spLocks noChangeArrowheads="1"/>
              </p:cNvSpPr>
              <p:nvPr/>
            </p:nvSpPr>
            <p:spPr bwMode="auto">
              <a:xfrm>
                <a:off x="574" y="919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900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5" name="Rectangle 27"/>
              <p:cNvSpPr>
                <a:spLocks noChangeArrowheads="1"/>
              </p:cNvSpPr>
              <p:nvPr/>
            </p:nvSpPr>
            <p:spPr bwMode="auto">
              <a:xfrm>
                <a:off x="506" y="799"/>
                <a:ext cx="24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1000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6" name="Rectangle 28"/>
              <p:cNvSpPr>
                <a:spLocks noChangeArrowheads="1"/>
              </p:cNvSpPr>
              <p:nvPr/>
            </p:nvSpPr>
            <p:spPr bwMode="auto">
              <a:xfrm>
                <a:off x="506" y="679"/>
                <a:ext cx="23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1100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97" name="Line 29"/>
              <p:cNvSpPr>
                <a:spLocks noChangeShapeType="1"/>
              </p:cNvSpPr>
              <p:nvPr/>
            </p:nvSpPr>
            <p:spPr bwMode="auto">
              <a:xfrm>
                <a:off x="830" y="2036"/>
                <a:ext cx="37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30"/>
              <p:cNvGrpSpPr>
                <a:grpSpLocks/>
              </p:cNvGrpSpPr>
              <p:nvPr/>
            </p:nvGrpSpPr>
            <p:grpSpPr bwMode="auto">
              <a:xfrm>
                <a:off x="995" y="1982"/>
                <a:ext cx="2044" cy="229"/>
                <a:chOff x="2351" y="3293"/>
                <a:chExt cx="2004" cy="390"/>
              </a:xfrm>
            </p:grpSpPr>
            <p:sp>
              <p:nvSpPr>
                <p:cNvPr id="109599" name="Line 31"/>
                <p:cNvSpPr>
                  <a:spLocks noChangeShapeType="1"/>
                </p:cNvSpPr>
                <p:nvPr/>
              </p:nvSpPr>
              <p:spPr bwMode="auto">
                <a:xfrm>
                  <a:off x="2381" y="3383"/>
                  <a:ext cx="1887" cy="1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381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1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507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632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3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758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884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010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136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7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3261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8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387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0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513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0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3639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764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2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890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3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4016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4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4142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5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268" y="3383"/>
                  <a:ext cx="1" cy="3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6" name="Line 48"/>
                <p:cNvSpPr>
                  <a:spLocks noChangeShapeType="1"/>
                </p:cNvSpPr>
                <p:nvPr/>
              </p:nvSpPr>
              <p:spPr bwMode="auto">
                <a:xfrm>
                  <a:off x="2632" y="3293"/>
                  <a:ext cx="126" cy="6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fa-IR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617" name="Rectangle 49"/>
                <p:cNvSpPr>
                  <a:spLocks noChangeArrowheads="1"/>
                </p:cNvSpPr>
                <p:nvPr/>
              </p:nvSpPr>
              <p:spPr bwMode="auto">
                <a:xfrm>
                  <a:off x="2351" y="3485"/>
                  <a:ext cx="59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  <a:latin typeface="Arial" pitchFamily="34" charset="0"/>
                    </a:rPr>
                    <a:t>0</a:t>
                  </a:r>
                  <a:endParaRPr lang="en-US" sz="1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618" name="Rectangle 50"/>
                <p:cNvSpPr>
                  <a:spLocks noChangeArrowheads="1"/>
                </p:cNvSpPr>
                <p:nvPr/>
              </p:nvSpPr>
              <p:spPr bwMode="auto">
                <a:xfrm>
                  <a:off x="2732" y="3485"/>
                  <a:ext cx="59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  <a:latin typeface="Arial" pitchFamily="34" charset="0"/>
                    </a:rPr>
                    <a:t>1</a:t>
                  </a:r>
                  <a:endParaRPr lang="en-US" sz="1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619" name="Rectangle 51"/>
                <p:cNvSpPr>
                  <a:spLocks noChangeArrowheads="1"/>
                </p:cNvSpPr>
                <p:nvPr/>
              </p:nvSpPr>
              <p:spPr bwMode="auto">
                <a:xfrm>
                  <a:off x="3105" y="3485"/>
                  <a:ext cx="59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  <a:latin typeface="Arial" pitchFamily="34" charset="0"/>
                    </a:rPr>
                    <a:t>2</a:t>
                  </a:r>
                  <a:endParaRPr lang="en-US" sz="1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620" name="Rectangle 52"/>
                <p:cNvSpPr>
                  <a:spLocks noChangeArrowheads="1"/>
                </p:cNvSpPr>
                <p:nvPr/>
              </p:nvSpPr>
              <p:spPr bwMode="auto">
                <a:xfrm>
                  <a:off x="3482" y="3485"/>
                  <a:ext cx="59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  <a:latin typeface="Arial" pitchFamily="34" charset="0"/>
                    </a:rPr>
                    <a:t>3</a:t>
                  </a:r>
                  <a:endParaRPr lang="en-US" sz="1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621" name="Rectangle 53"/>
                <p:cNvSpPr>
                  <a:spLocks noChangeArrowheads="1"/>
                </p:cNvSpPr>
                <p:nvPr/>
              </p:nvSpPr>
              <p:spPr bwMode="auto">
                <a:xfrm>
                  <a:off x="3861" y="3485"/>
                  <a:ext cx="59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  <a:latin typeface="Arial" pitchFamily="34" charset="0"/>
                    </a:rPr>
                    <a:t>4</a:t>
                  </a:r>
                  <a:endParaRPr lang="en-US" sz="1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622" name="Rectangle 54"/>
                <p:cNvSpPr>
                  <a:spLocks noChangeArrowheads="1"/>
                </p:cNvSpPr>
                <p:nvPr/>
              </p:nvSpPr>
              <p:spPr bwMode="auto">
                <a:xfrm>
                  <a:off x="4159" y="3485"/>
                  <a:ext cx="196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  <a:latin typeface="Arial" pitchFamily="34" charset="0"/>
                    </a:rPr>
                    <a:t>5 hr</a:t>
                  </a:r>
                  <a:endParaRPr lang="en-US" sz="120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9623" name="Rectangle 55"/>
              <p:cNvSpPr>
                <a:spLocks noChangeArrowheads="1"/>
              </p:cNvSpPr>
              <p:nvPr/>
            </p:nvSpPr>
            <p:spPr bwMode="auto">
              <a:xfrm>
                <a:off x="1409" y="2237"/>
                <a:ext cx="1279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Time After Amphetamine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624" name="Rectangle 56"/>
              <p:cNvSpPr>
                <a:spLocks noChangeArrowheads="1"/>
              </p:cNvSpPr>
              <p:nvPr/>
            </p:nvSpPr>
            <p:spPr bwMode="auto">
              <a:xfrm rot="16200000">
                <a:off x="-95" y="1200"/>
                <a:ext cx="882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% of Basal Release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625" name="Line 57"/>
              <p:cNvSpPr>
                <a:spLocks noChangeShapeType="1"/>
              </p:cNvSpPr>
              <p:nvPr/>
            </p:nvSpPr>
            <p:spPr bwMode="auto">
              <a:xfrm flipV="1">
                <a:off x="1027" y="1415"/>
                <a:ext cx="128" cy="501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26" name="Line 58"/>
              <p:cNvSpPr>
                <a:spLocks noChangeShapeType="1"/>
              </p:cNvSpPr>
              <p:nvPr/>
            </p:nvSpPr>
            <p:spPr bwMode="auto">
              <a:xfrm flipV="1">
                <a:off x="1036" y="1908"/>
                <a:ext cx="129" cy="8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27" name="Line 59"/>
              <p:cNvSpPr>
                <a:spLocks noChangeShapeType="1"/>
              </p:cNvSpPr>
              <p:nvPr/>
            </p:nvSpPr>
            <p:spPr bwMode="auto">
              <a:xfrm>
                <a:off x="1036" y="1916"/>
                <a:ext cx="129" cy="1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28" name="Oval 60"/>
              <p:cNvSpPr>
                <a:spLocks noChangeArrowheads="1"/>
              </p:cNvSpPr>
              <p:nvPr/>
            </p:nvSpPr>
            <p:spPr bwMode="auto">
              <a:xfrm>
                <a:off x="992" y="1891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29" name="Rectangle 61"/>
              <p:cNvSpPr>
                <a:spLocks noChangeArrowheads="1"/>
              </p:cNvSpPr>
              <p:nvPr/>
            </p:nvSpPr>
            <p:spPr bwMode="auto">
              <a:xfrm>
                <a:off x="992" y="1891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0" name="Freeform 62"/>
              <p:cNvSpPr>
                <a:spLocks/>
              </p:cNvSpPr>
              <p:nvPr/>
            </p:nvSpPr>
            <p:spPr bwMode="auto">
              <a:xfrm>
                <a:off x="992" y="1891"/>
                <a:ext cx="87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1" name="Line 63"/>
              <p:cNvSpPr>
                <a:spLocks noChangeShapeType="1"/>
              </p:cNvSpPr>
              <p:nvPr/>
            </p:nvSpPr>
            <p:spPr bwMode="auto">
              <a:xfrm flipV="1">
                <a:off x="1155" y="838"/>
                <a:ext cx="128" cy="577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2" name="Line 64"/>
              <p:cNvSpPr>
                <a:spLocks noChangeShapeType="1"/>
              </p:cNvSpPr>
              <p:nvPr/>
            </p:nvSpPr>
            <p:spPr bwMode="auto">
              <a:xfrm>
                <a:off x="1283" y="838"/>
                <a:ext cx="129" cy="40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3" name="Line 65"/>
              <p:cNvSpPr>
                <a:spLocks noChangeShapeType="1"/>
              </p:cNvSpPr>
              <p:nvPr/>
            </p:nvSpPr>
            <p:spPr bwMode="auto">
              <a:xfrm>
                <a:off x="1412" y="1244"/>
                <a:ext cx="128" cy="252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4" name="Line 66"/>
              <p:cNvSpPr>
                <a:spLocks noChangeShapeType="1"/>
              </p:cNvSpPr>
              <p:nvPr/>
            </p:nvSpPr>
            <p:spPr bwMode="auto">
              <a:xfrm>
                <a:off x="1540" y="1496"/>
                <a:ext cx="129" cy="60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5" name="Line 67"/>
              <p:cNvSpPr>
                <a:spLocks noChangeShapeType="1"/>
              </p:cNvSpPr>
              <p:nvPr/>
            </p:nvSpPr>
            <p:spPr bwMode="auto">
              <a:xfrm>
                <a:off x="1669" y="1556"/>
                <a:ext cx="128" cy="38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6" name="Line 68"/>
              <p:cNvSpPr>
                <a:spLocks noChangeShapeType="1"/>
              </p:cNvSpPr>
              <p:nvPr/>
            </p:nvSpPr>
            <p:spPr bwMode="auto">
              <a:xfrm>
                <a:off x="1797" y="1594"/>
                <a:ext cx="128" cy="35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7" name="Line 69"/>
              <p:cNvSpPr>
                <a:spLocks noChangeShapeType="1"/>
              </p:cNvSpPr>
              <p:nvPr/>
            </p:nvSpPr>
            <p:spPr bwMode="auto">
              <a:xfrm>
                <a:off x="1925" y="1629"/>
                <a:ext cx="128" cy="3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8" name="Line 70"/>
              <p:cNvSpPr>
                <a:spLocks noChangeShapeType="1"/>
              </p:cNvSpPr>
              <p:nvPr/>
            </p:nvSpPr>
            <p:spPr bwMode="auto">
              <a:xfrm>
                <a:off x="2053" y="1665"/>
                <a:ext cx="129" cy="35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39" name="Line 71"/>
              <p:cNvSpPr>
                <a:spLocks noChangeShapeType="1"/>
              </p:cNvSpPr>
              <p:nvPr/>
            </p:nvSpPr>
            <p:spPr bwMode="auto">
              <a:xfrm>
                <a:off x="2182" y="1700"/>
                <a:ext cx="128" cy="54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0" name="Line 72"/>
              <p:cNvSpPr>
                <a:spLocks noChangeShapeType="1"/>
              </p:cNvSpPr>
              <p:nvPr/>
            </p:nvSpPr>
            <p:spPr bwMode="auto">
              <a:xfrm>
                <a:off x="2310" y="1754"/>
                <a:ext cx="128" cy="17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1" name="Line 73"/>
              <p:cNvSpPr>
                <a:spLocks noChangeShapeType="1"/>
              </p:cNvSpPr>
              <p:nvPr/>
            </p:nvSpPr>
            <p:spPr bwMode="auto">
              <a:xfrm>
                <a:off x="2438" y="1771"/>
                <a:ext cx="128" cy="14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2" name="Line 74"/>
              <p:cNvSpPr>
                <a:spLocks noChangeShapeType="1"/>
              </p:cNvSpPr>
              <p:nvPr/>
            </p:nvSpPr>
            <p:spPr bwMode="auto">
              <a:xfrm>
                <a:off x="2566" y="1785"/>
                <a:ext cx="129" cy="25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3" name="Line 75"/>
              <p:cNvSpPr>
                <a:spLocks noChangeShapeType="1"/>
              </p:cNvSpPr>
              <p:nvPr/>
            </p:nvSpPr>
            <p:spPr bwMode="auto">
              <a:xfrm>
                <a:off x="2695" y="1810"/>
                <a:ext cx="128" cy="18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4" name="Line 76"/>
              <p:cNvSpPr>
                <a:spLocks noChangeShapeType="1"/>
              </p:cNvSpPr>
              <p:nvPr/>
            </p:nvSpPr>
            <p:spPr bwMode="auto">
              <a:xfrm>
                <a:off x="2823" y="1828"/>
                <a:ext cx="130" cy="28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5" name="Line 77"/>
              <p:cNvSpPr>
                <a:spLocks noChangeShapeType="1"/>
              </p:cNvSpPr>
              <p:nvPr/>
            </p:nvSpPr>
            <p:spPr bwMode="auto">
              <a:xfrm>
                <a:off x="1155" y="1908"/>
                <a:ext cx="128" cy="8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6" name="Line 78"/>
              <p:cNvSpPr>
                <a:spLocks noChangeShapeType="1"/>
              </p:cNvSpPr>
              <p:nvPr/>
            </p:nvSpPr>
            <p:spPr bwMode="auto">
              <a:xfrm>
                <a:off x="1283" y="1916"/>
                <a:ext cx="129" cy="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7" name="Line 79"/>
              <p:cNvSpPr>
                <a:spLocks noChangeShapeType="1"/>
              </p:cNvSpPr>
              <p:nvPr/>
            </p:nvSpPr>
            <p:spPr bwMode="auto">
              <a:xfrm>
                <a:off x="1412" y="1920"/>
                <a:ext cx="128" cy="6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8" name="Line 80"/>
              <p:cNvSpPr>
                <a:spLocks noChangeShapeType="1"/>
              </p:cNvSpPr>
              <p:nvPr/>
            </p:nvSpPr>
            <p:spPr bwMode="auto">
              <a:xfrm>
                <a:off x="1540" y="1926"/>
                <a:ext cx="129" cy="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49" name="Line 81"/>
              <p:cNvSpPr>
                <a:spLocks noChangeShapeType="1"/>
              </p:cNvSpPr>
              <p:nvPr/>
            </p:nvSpPr>
            <p:spPr bwMode="auto">
              <a:xfrm flipV="1">
                <a:off x="1669" y="1916"/>
                <a:ext cx="128" cy="1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0" name="Line 82"/>
              <p:cNvSpPr>
                <a:spLocks noChangeShapeType="1"/>
              </p:cNvSpPr>
              <p:nvPr/>
            </p:nvSpPr>
            <p:spPr bwMode="auto">
              <a:xfrm flipV="1">
                <a:off x="1797" y="1905"/>
                <a:ext cx="128" cy="1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1" name="Line 83"/>
              <p:cNvSpPr>
                <a:spLocks noChangeShapeType="1"/>
              </p:cNvSpPr>
              <p:nvPr/>
            </p:nvSpPr>
            <p:spPr bwMode="auto">
              <a:xfrm flipV="1">
                <a:off x="1925" y="1895"/>
                <a:ext cx="128" cy="1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2" name="Line 84"/>
              <p:cNvSpPr>
                <a:spLocks noChangeShapeType="1"/>
              </p:cNvSpPr>
              <p:nvPr/>
            </p:nvSpPr>
            <p:spPr bwMode="auto">
              <a:xfrm flipV="1">
                <a:off x="2053" y="1887"/>
                <a:ext cx="129" cy="8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3" name="Line 85"/>
              <p:cNvSpPr>
                <a:spLocks noChangeShapeType="1"/>
              </p:cNvSpPr>
              <p:nvPr/>
            </p:nvSpPr>
            <p:spPr bwMode="auto">
              <a:xfrm>
                <a:off x="2182" y="1887"/>
                <a:ext cx="128" cy="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4" name="Line 86"/>
              <p:cNvSpPr>
                <a:spLocks noChangeShapeType="1"/>
              </p:cNvSpPr>
              <p:nvPr/>
            </p:nvSpPr>
            <p:spPr bwMode="auto">
              <a:xfrm>
                <a:off x="2310" y="1891"/>
                <a:ext cx="128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5" name="Line 87"/>
              <p:cNvSpPr>
                <a:spLocks noChangeShapeType="1"/>
              </p:cNvSpPr>
              <p:nvPr/>
            </p:nvSpPr>
            <p:spPr bwMode="auto">
              <a:xfrm>
                <a:off x="2438" y="1891"/>
                <a:ext cx="128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6" name="Line 88"/>
              <p:cNvSpPr>
                <a:spLocks noChangeShapeType="1"/>
              </p:cNvSpPr>
              <p:nvPr/>
            </p:nvSpPr>
            <p:spPr bwMode="auto">
              <a:xfrm>
                <a:off x="2566" y="1891"/>
                <a:ext cx="129" cy="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7" name="Line 89"/>
              <p:cNvSpPr>
                <a:spLocks noChangeShapeType="1"/>
              </p:cNvSpPr>
              <p:nvPr/>
            </p:nvSpPr>
            <p:spPr bwMode="auto">
              <a:xfrm>
                <a:off x="2695" y="1895"/>
                <a:ext cx="128" cy="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8" name="Line 90"/>
              <p:cNvSpPr>
                <a:spLocks noChangeShapeType="1"/>
              </p:cNvSpPr>
              <p:nvPr/>
            </p:nvSpPr>
            <p:spPr bwMode="auto">
              <a:xfrm>
                <a:off x="2823" y="1895"/>
                <a:ext cx="130" cy="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59" name="Line 91"/>
              <p:cNvSpPr>
                <a:spLocks noChangeShapeType="1"/>
              </p:cNvSpPr>
              <p:nvPr/>
            </p:nvSpPr>
            <p:spPr bwMode="auto">
              <a:xfrm>
                <a:off x="1155" y="1926"/>
                <a:ext cx="128" cy="5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0" name="Line 92"/>
              <p:cNvSpPr>
                <a:spLocks noChangeShapeType="1"/>
              </p:cNvSpPr>
              <p:nvPr/>
            </p:nvSpPr>
            <p:spPr bwMode="auto">
              <a:xfrm flipV="1">
                <a:off x="1412" y="1976"/>
                <a:ext cx="128" cy="1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1" name="Line 93"/>
              <p:cNvSpPr>
                <a:spLocks noChangeShapeType="1"/>
              </p:cNvSpPr>
              <p:nvPr/>
            </p:nvSpPr>
            <p:spPr bwMode="auto">
              <a:xfrm>
                <a:off x="1540" y="1976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2" name="Line 94"/>
              <p:cNvSpPr>
                <a:spLocks noChangeShapeType="1"/>
              </p:cNvSpPr>
              <p:nvPr/>
            </p:nvSpPr>
            <p:spPr bwMode="auto">
              <a:xfrm flipV="1">
                <a:off x="1669" y="1966"/>
                <a:ext cx="128" cy="1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3" name="Line 95"/>
              <p:cNvSpPr>
                <a:spLocks noChangeShapeType="1"/>
              </p:cNvSpPr>
              <p:nvPr/>
            </p:nvSpPr>
            <p:spPr bwMode="auto">
              <a:xfrm flipV="1">
                <a:off x="1797" y="1947"/>
                <a:ext cx="128" cy="1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4" name="Line 96"/>
              <p:cNvSpPr>
                <a:spLocks noChangeShapeType="1"/>
              </p:cNvSpPr>
              <p:nvPr/>
            </p:nvSpPr>
            <p:spPr bwMode="auto">
              <a:xfrm flipV="1">
                <a:off x="1925" y="1941"/>
                <a:ext cx="128" cy="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5" name="Line 97"/>
              <p:cNvSpPr>
                <a:spLocks noChangeShapeType="1"/>
              </p:cNvSpPr>
              <p:nvPr/>
            </p:nvSpPr>
            <p:spPr bwMode="auto">
              <a:xfrm flipV="1">
                <a:off x="2053" y="1923"/>
                <a:ext cx="129" cy="18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6" name="Line 98"/>
              <p:cNvSpPr>
                <a:spLocks noChangeShapeType="1"/>
              </p:cNvSpPr>
              <p:nvPr/>
            </p:nvSpPr>
            <p:spPr bwMode="auto">
              <a:xfrm flipV="1">
                <a:off x="2182" y="1920"/>
                <a:ext cx="128" cy="3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7" name="Line 99"/>
              <p:cNvSpPr>
                <a:spLocks noChangeShapeType="1"/>
              </p:cNvSpPr>
              <p:nvPr/>
            </p:nvSpPr>
            <p:spPr bwMode="auto">
              <a:xfrm>
                <a:off x="2310" y="1920"/>
                <a:ext cx="12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8" name="Line 100"/>
              <p:cNvSpPr>
                <a:spLocks noChangeShapeType="1"/>
              </p:cNvSpPr>
              <p:nvPr/>
            </p:nvSpPr>
            <p:spPr bwMode="auto">
              <a:xfrm>
                <a:off x="2438" y="1920"/>
                <a:ext cx="12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69" name="Line 101"/>
              <p:cNvSpPr>
                <a:spLocks noChangeShapeType="1"/>
              </p:cNvSpPr>
              <p:nvPr/>
            </p:nvSpPr>
            <p:spPr bwMode="auto">
              <a:xfrm>
                <a:off x="2566" y="1920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0" name="Line 102"/>
              <p:cNvSpPr>
                <a:spLocks noChangeShapeType="1"/>
              </p:cNvSpPr>
              <p:nvPr/>
            </p:nvSpPr>
            <p:spPr bwMode="auto">
              <a:xfrm>
                <a:off x="2695" y="1920"/>
                <a:ext cx="12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1" name="Line 103"/>
              <p:cNvSpPr>
                <a:spLocks noChangeShapeType="1"/>
              </p:cNvSpPr>
              <p:nvPr/>
            </p:nvSpPr>
            <p:spPr bwMode="auto">
              <a:xfrm>
                <a:off x="2823" y="1920"/>
                <a:ext cx="13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2" name="Oval 104"/>
              <p:cNvSpPr>
                <a:spLocks noChangeArrowheads="1"/>
              </p:cNvSpPr>
              <p:nvPr/>
            </p:nvSpPr>
            <p:spPr bwMode="auto">
              <a:xfrm>
                <a:off x="1112" y="1390"/>
                <a:ext cx="79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3" name="Oval 105"/>
              <p:cNvSpPr>
                <a:spLocks noChangeArrowheads="1"/>
              </p:cNvSpPr>
              <p:nvPr/>
            </p:nvSpPr>
            <p:spPr bwMode="auto">
              <a:xfrm>
                <a:off x="1240" y="813"/>
                <a:ext cx="79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4" name="Oval 106"/>
              <p:cNvSpPr>
                <a:spLocks noChangeArrowheads="1"/>
              </p:cNvSpPr>
              <p:nvPr/>
            </p:nvSpPr>
            <p:spPr bwMode="auto">
              <a:xfrm>
                <a:off x="1369" y="1219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5" name="Oval 107"/>
              <p:cNvSpPr>
                <a:spLocks noChangeArrowheads="1"/>
              </p:cNvSpPr>
              <p:nvPr/>
            </p:nvSpPr>
            <p:spPr bwMode="auto">
              <a:xfrm>
                <a:off x="1497" y="1471"/>
                <a:ext cx="80" cy="45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6" name="Oval 108"/>
              <p:cNvSpPr>
                <a:spLocks noChangeArrowheads="1"/>
              </p:cNvSpPr>
              <p:nvPr/>
            </p:nvSpPr>
            <p:spPr bwMode="auto">
              <a:xfrm>
                <a:off x="1626" y="1531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7" name="Oval 109"/>
              <p:cNvSpPr>
                <a:spLocks noChangeArrowheads="1"/>
              </p:cNvSpPr>
              <p:nvPr/>
            </p:nvSpPr>
            <p:spPr bwMode="auto">
              <a:xfrm>
                <a:off x="1754" y="1569"/>
                <a:ext cx="79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8" name="Oval 110"/>
              <p:cNvSpPr>
                <a:spLocks noChangeArrowheads="1"/>
              </p:cNvSpPr>
              <p:nvPr/>
            </p:nvSpPr>
            <p:spPr bwMode="auto">
              <a:xfrm>
                <a:off x="1882" y="1605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79" name="Oval 111"/>
              <p:cNvSpPr>
                <a:spLocks noChangeArrowheads="1"/>
              </p:cNvSpPr>
              <p:nvPr/>
            </p:nvSpPr>
            <p:spPr bwMode="auto">
              <a:xfrm>
                <a:off x="2010" y="1640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0" name="Oval 112"/>
              <p:cNvSpPr>
                <a:spLocks noChangeArrowheads="1"/>
              </p:cNvSpPr>
              <p:nvPr/>
            </p:nvSpPr>
            <p:spPr bwMode="auto">
              <a:xfrm>
                <a:off x="2139" y="1675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1" name="Oval 113"/>
              <p:cNvSpPr>
                <a:spLocks noChangeArrowheads="1"/>
              </p:cNvSpPr>
              <p:nvPr/>
            </p:nvSpPr>
            <p:spPr bwMode="auto">
              <a:xfrm>
                <a:off x="2267" y="1729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2" name="Oval 114"/>
              <p:cNvSpPr>
                <a:spLocks noChangeArrowheads="1"/>
              </p:cNvSpPr>
              <p:nvPr/>
            </p:nvSpPr>
            <p:spPr bwMode="auto">
              <a:xfrm>
                <a:off x="2396" y="1746"/>
                <a:ext cx="79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3" name="Oval 115"/>
              <p:cNvSpPr>
                <a:spLocks noChangeArrowheads="1"/>
              </p:cNvSpPr>
              <p:nvPr/>
            </p:nvSpPr>
            <p:spPr bwMode="auto">
              <a:xfrm>
                <a:off x="2524" y="1761"/>
                <a:ext cx="79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4" name="Oval 116"/>
              <p:cNvSpPr>
                <a:spLocks noChangeArrowheads="1"/>
              </p:cNvSpPr>
              <p:nvPr/>
            </p:nvSpPr>
            <p:spPr bwMode="auto">
              <a:xfrm>
                <a:off x="2652" y="1785"/>
                <a:ext cx="80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5" name="Oval 117"/>
              <p:cNvSpPr>
                <a:spLocks noChangeArrowheads="1"/>
              </p:cNvSpPr>
              <p:nvPr/>
            </p:nvSpPr>
            <p:spPr bwMode="auto">
              <a:xfrm>
                <a:off x="2782" y="1803"/>
                <a:ext cx="78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6" name="Oval 118"/>
              <p:cNvSpPr>
                <a:spLocks noChangeArrowheads="1"/>
              </p:cNvSpPr>
              <p:nvPr/>
            </p:nvSpPr>
            <p:spPr bwMode="auto">
              <a:xfrm>
                <a:off x="2910" y="1831"/>
                <a:ext cx="79" cy="4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7" name="Rectangle 119"/>
              <p:cNvSpPr>
                <a:spLocks noChangeArrowheads="1"/>
              </p:cNvSpPr>
              <p:nvPr/>
            </p:nvSpPr>
            <p:spPr bwMode="auto">
              <a:xfrm>
                <a:off x="1112" y="1884"/>
                <a:ext cx="79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8" name="Rectangle 120"/>
              <p:cNvSpPr>
                <a:spLocks noChangeArrowheads="1"/>
              </p:cNvSpPr>
              <p:nvPr/>
            </p:nvSpPr>
            <p:spPr bwMode="auto">
              <a:xfrm>
                <a:off x="1240" y="1891"/>
                <a:ext cx="79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89" name="Rectangle 121"/>
              <p:cNvSpPr>
                <a:spLocks noChangeArrowheads="1"/>
              </p:cNvSpPr>
              <p:nvPr/>
            </p:nvSpPr>
            <p:spPr bwMode="auto">
              <a:xfrm>
                <a:off x="1369" y="1895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0" name="Rectangle 122"/>
              <p:cNvSpPr>
                <a:spLocks noChangeArrowheads="1"/>
              </p:cNvSpPr>
              <p:nvPr/>
            </p:nvSpPr>
            <p:spPr bwMode="auto">
              <a:xfrm>
                <a:off x="1497" y="1902"/>
                <a:ext cx="80" cy="45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1" name="Rectangle 123"/>
              <p:cNvSpPr>
                <a:spLocks noChangeArrowheads="1"/>
              </p:cNvSpPr>
              <p:nvPr/>
            </p:nvSpPr>
            <p:spPr bwMode="auto">
              <a:xfrm>
                <a:off x="1626" y="1905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2" name="Rectangle 124"/>
              <p:cNvSpPr>
                <a:spLocks noChangeArrowheads="1"/>
              </p:cNvSpPr>
              <p:nvPr/>
            </p:nvSpPr>
            <p:spPr bwMode="auto">
              <a:xfrm>
                <a:off x="1754" y="1891"/>
                <a:ext cx="79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3" name="Rectangle 125"/>
              <p:cNvSpPr>
                <a:spLocks noChangeArrowheads="1"/>
              </p:cNvSpPr>
              <p:nvPr/>
            </p:nvSpPr>
            <p:spPr bwMode="auto">
              <a:xfrm>
                <a:off x="1882" y="1880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4" name="Rectangle 126"/>
              <p:cNvSpPr>
                <a:spLocks noChangeArrowheads="1"/>
              </p:cNvSpPr>
              <p:nvPr/>
            </p:nvSpPr>
            <p:spPr bwMode="auto">
              <a:xfrm>
                <a:off x="2010" y="1870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5" name="Rectangle 127"/>
              <p:cNvSpPr>
                <a:spLocks noChangeArrowheads="1"/>
              </p:cNvSpPr>
              <p:nvPr/>
            </p:nvSpPr>
            <p:spPr bwMode="auto">
              <a:xfrm>
                <a:off x="2139" y="1862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6" name="Rectangle 128"/>
              <p:cNvSpPr>
                <a:spLocks noChangeArrowheads="1"/>
              </p:cNvSpPr>
              <p:nvPr/>
            </p:nvSpPr>
            <p:spPr bwMode="auto">
              <a:xfrm>
                <a:off x="2267" y="1866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7" name="Rectangle 129"/>
              <p:cNvSpPr>
                <a:spLocks noChangeArrowheads="1"/>
              </p:cNvSpPr>
              <p:nvPr/>
            </p:nvSpPr>
            <p:spPr bwMode="auto">
              <a:xfrm>
                <a:off x="2396" y="1866"/>
                <a:ext cx="79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8" name="Rectangle 130"/>
              <p:cNvSpPr>
                <a:spLocks noChangeArrowheads="1"/>
              </p:cNvSpPr>
              <p:nvPr/>
            </p:nvSpPr>
            <p:spPr bwMode="auto">
              <a:xfrm>
                <a:off x="2524" y="1866"/>
                <a:ext cx="79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699" name="Rectangle 131"/>
              <p:cNvSpPr>
                <a:spLocks noChangeArrowheads="1"/>
              </p:cNvSpPr>
              <p:nvPr/>
            </p:nvSpPr>
            <p:spPr bwMode="auto">
              <a:xfrm>
                <a:off x="2652" y="1870"/>
                <a:ext cx="80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0" name="Rectangle 132"/>
              <p:cNvSpPr>
                <a:spLocks noChangeArrowheads="1"/>
              </p:cNvSpPr>
              <p:nvPr/>
            </p:nvSpPr>
            <p:spPr bwMode="auto">
              <a:xfrm>
                <a:off x="2782" y="1870"/>
                <a:ext cx="78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1" name="Rectangle 133"/>
              <p:cNvSpPr>
                <a:spLocks noChangeArrowheads="1"/>
              </p:cNvSpPr>
              <p:nvPr/>
            </p:nvSpPr>
            <p:spPr bwMode="auto">
              <a:xfrm>
                <a:off x="2910" y="1870"/>
                <a:ext cx="79" cy="46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2" name="Freeform 134"/>
              <p:cNvSpPr>
                <a:spLocks/>
              </p:cNvSpPr>
              <p:nvPr/>
            </p:nvSpPr>
            <p:spPr bwMode="auto">
              <a:xfrm>
                <a:off x="1112" y="1902"/>
                <a:ext cx="86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3" name="Freeform 135"/>
              <p:cNvSpPr>
                <a:spLocks/>
              </p:cNvSpPr>
              <p:nvPr/>
            </p:nvSpPr>
            <p:spPr bwMode="auto">
              <a:xfrm>
                <a:off x="1240" y="1958"/>
                <a:ext cx="86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4" name="Freeform 136"/>
              <p:cNvSpPr>
                <a:spLocks/>
              </p:cNvSpPr>
              <p:nvPr/>
            </p:nvSpPr>
            <p:spPr bwMode="auto">
              <a:xfrm>
                <a:off x="1369" y="1962"/>
                <a:ext cx="85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5" name="Freeform 137"/>
              <p:cNvSpPr>
                <a:spLocks/>
              </p:cNvSpPr>
              <p:nvPr/>
            </p:nvSpPr>
            <p:spPr bwMode="auto">
              <a:xfrm>
                <a:off x="1497" y="1951"/>
                <a:ext cx="86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6" name="Freeform 138"/>
              <p:cNvSpPr>
                <a:spLocks/>
              </p:cNvSpPr>
              <p:nvPr/>
            </p:nvSpPr>
            <p:spPr bwMode="auto">
              <a:xfrm>
                <a:off x="1626" y="1951"/>
                <a:ext cx="85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7" name="Freeform 139"/>
              <p:cNvSpPr>
                <a:spLocks/>
              </p:cNvSpPr>
              <p:nvPr/>
            </p:nvSpPr>
            <p:spPr bwMode="auto">
              <a:xfrm>
                <a:off x="1754" y="1941"/>
                <a:ext cx="85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3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3" h="84">
                    <a:moveTo>
                      <a:pt x="42" y="0"/>
                    </a:moveTo>
                    <a:lnTo>
                      <a:pt x="83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8" name="Freeform 140"/>
              <p:cNvSpPr>
                <a:spLocks/>
              </p:cNvSpPr>
              <p:nvPr/>
            </p:nvSpPr>
            <p:spPr bwMode="auto">
              <a:xfrm>
                <a:off x="1882" y="1923"/>
                <a:ext cx="86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09" name="Freeform 141"/>
              <p:cNvSpPr>
                <a:spLocks/>
              </p:cNvSpPr>
              <p:nvPr/>
            </p:nvSpPr>
            <p:spPr bwMode="auto">
              <a:xfrm>
                <a:off x="2010" y="1916"/>
                <a:ext cx="86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0" name="Freeform 142"/>
              <p:cNvSpPr>
                <a:spLocks/>
              </p:cNvSpPr>
              <p:nvPr/>
            </p:nvSpPr>
            <p:spPr bwMode="auto">
              <a:xfrm>
                <a:off x="2139" y="1898"/>
                <a:ext cx="86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1" name="Freeform 143"/>
              <p:cNvSpPr>
                <a:spLocks/>
              </p:cNvSpPr>
              <p:nvPr/>
            </p:nvSpPr>
            <p:spPr bwMode="auto">
              <a:xfrm>
                <a:off x="2267" y="1895"/>
                <a:ext cx="86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2" name="Freeform 144"/>
              <p:cNvSpPr>
                <a:spLocks/>
              </p:cNvSpPr>
              <p:nvPr/>
            </p:nvSpPr>
            <p:spPr bwMode="auto">
              <a:xfrm>
                <a:off x="2396" y="1895"/>
                <a:ext cx="85" cy="4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83" y="84"/>
                  </a:cxn>
                  <a:cxn ang="0">
                    <a:pos x="0" y="84"/>
                  </a:cxn>
                  <a:cxn ang="0">
                    <a:pos x="41" y="0"/>
                  </a:cxn>
                </a:cxnLst>
                <a:rect l="0" t="0" r="r" b="b"/>
                <a:pathLst>
                  <a:path w="83" h="84">
                    <a:moveTo>
                      <a:pt x="41" y="0"/>
                    </a:moveTo>
                    <a:lnTo>
                      <a:pt x="83" y="84"/>
                    </a:lnTo>
                    <a:lnTo>
                      <a:pt x="0" y="8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3" name="Freeform 145"/>
              <p:cNvSpPr>
                <a:spLocks/>
              </p:cNvSpPr>
              <p:nvPr/>
            </p:nvSpPr>
            <p:spPr bwMode="auto">
              <a:xfrm>
                <a:off x="2524" y="1895"/>
                <a:ext cx="85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4" name="Freeform 146"/>
              <p:cNvSpPr>
                <a:spLocks/>
              </p:cNvSpPr>
              <p:nvPr/>
            </p:nvSpPr>
            <p:spPr bwMode="auto">
              <a:xfrm>
                <a:off x="2652" y="1895"/>
                <a:ext cx="87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5" name="Freeform 147"/>
              <p:cNvSpPr>
                <a:spLocks/>
              </p:cNvSpPr>
              <p:nvPr/>
            </p:nvSpPr>
            <p:spPr bwMode="auto">
              <a:xfrm>
                <a:off x="2782" y="1895"/>
                <a:ext cx="84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6" name="Freeform 148"/>
              <p:cNvSpPr>
                <a:spLocks/>
              </p:cNvSpPr>
              <p:nvPr/>
            </p:nvSpPr>
            <p:spPr bwMode="auto">
              <a:xfrm>
                <a:off x="2910" y="1895"/>
                <a:ext cx="86" cy="4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7" name="Line 149"/>
              <p:cNvSpPr>
                <a:spLocks noChangeShapeType="1"/>
              </p:cNvSpPr>
              <p:nvPr/>
            </p:nvSpPr>
            <p:spPr bwMode="auto">
              <a:xfrm>
                <a:off x="2256" y="1126"/>
                <a:ext cx="195" cy="0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8" name="Oval 150"/>
              <p:cNvSpPr>
                <a:spLocks noChangeArrowheads="1"/>
              </p:cNvSpPr>
              <p:nvPr/>
            </p:nvSpPr>
            <p:spPr bwMode="auto">
              <a:xfrm>
                <a:off x="2316" y="1104"/>
                <a:ext cx="68" cy="39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19" name="Rectangle 151"/>
              <p:cNvSpPr>
                <a:spLocks noChangeArrowheads="1"/>
              </p:cNvSpPr>
              <p:nvPr/>
            </p:nvSpPr>
            <p:spPr bwMode="auto">
              <a:xfrm>
                <a:off x="2481" y="1087"/>
                <a:ext cx="15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DA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20" name="Line 152"/>
              <p:cNvSpPr>
                <a:spLocks noChangeShapeType="1"/>
              </p:cNvSpPr>
              <p:nvPr/>
            </p:nvSpPr>
            <p:spPr bwMode="auto">
              <a:xfrm>
                <a:off x="2256" y="1221"/>
                <a:ext cx="195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21" name="Rectangle 153"/>
              <p:cNvSpPr>
                <a:spLocks noChangeArrowheads="1"/>
              </p:cNvSpPr>
              <p:nvPr/>
            </p:nvSpPr>
            <p:spPr bwMode="auto">
              <a:xfrm>
                <a:off x="2316" y="1200"/>
                <a:ext cx="68" cy="39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22" name="Rectangle 154"/>
              <p:cNvSpPr>
                <a:spLocks noChangeArrowheads="1"/>
              </p:cNvSpPr>
              <p:nvPr/>
            </p:nvSpPr>
            <p:spPr bwMode="auto">
              <a:xfrm>
                <a:off x="2481" y="1182"/>
                <a:ext cx="38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DOPAC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23" name="Line 155"/>
              <p:cNvSpPr>
                <a:spLocks noChangeShapeType="1"/>
              </p:cNvSpPr>
              <p:nvPr/>
            </p:nvSpPr>
            <p:spPr bwMode="auto">
              <a:xfrm>
                <a:off x="2256" y="1316"/>
                <a:ext cx="195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24" name="Freeform 156"/>
              <p:cNvSpPr>
                <a:spLocks/>
              </p:cNvSpPr>
              <p:nvPr/>
            </p:nvSpPr>
            <p:spPr bwMode="auto">
              <a:xfrm>
                <a:off x="2316" y="1295"/>
                <a:ext cx="74" cy="4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72" y="72"/>
                  </a:cxn>
                  <a:cxn ang="0">
                    <a:pos x="0" y="72"/>
                  </a:cxn>
                  <a:cxn ang="0">
                    <a:pos x="36" y="0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lnTo>
                      <a:pt x="72" y="72"/>
                    </a:lnTo>
                    <a:lnTo>
                      <a:pt x="0" y="7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25" name="Rectangle 157"/>
              <p:cNvSpPr>
                <a:spLocks noChangeArrowheads="1"/>
              </p:cNvSpPr>
              <p:nvPr/>
            </p:nvSpPr>
            <p:spPr bwMode="auto">
              <a:xfrm>
                <a:off x="2481" y="1277"/>
                <a:ext cx="22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HVA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26" name="Rectangle 158"/>
              <p:cNvSpPr>
                <a:spLocks noChangeArrowheads="1"/>
              </p:cNvSpPr>
              <p:nvPr/>
            </p:nvSpPr>
            <p:spPr bwMode="auto">
              <a:xfrm>
                <a:off x="1036" y="653"/>
                <a:ext cx="61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Accumbens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9727" name="Text Box 159"/>
            <p:cNvSpPr txBox="1">
              <a:spLocks noChangeArrowheads="1"/>
            </p:cNvSpPr>
            <p:nvPr/>
          </p:nvSpPr>
          <p:spPr bwMode="auto">
            <a:xfrm>
              <a:off x="1701" y="566"/>
              <a:ext cx="154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Times New Roman" pitchFamily="18" charset="0"/>
                </a:rPr>
                <a:t>AMPHETAMINE</a:t>
              </a:r>
            </a:p>
          </p:txBody>
        </p:sp>
      </p:grpSp>
      <p:grpSp>
        <p:nvGrpSpPr>
          <p:cNvPr id="5" name="Group 160"/>
          <p:cNvGrpSpPr>
            <a:grpSpLocks/>
          </p:cNvGrpSpPr>
          <p:nvPr/>
        </p:nvGrpSpPr>
        <p:grpSpPr bwMode="auto">
          <a:xfrm>
            <a:off x="6129338" y="838200"/>
            <a:ext cx="4132262" cy="2971800"/>
            <a:chOff x="3264" y="528"/>
            <a:chExt cx="2928" cy="1872"/>
          </a:xfrm>
        </p:grpSpPr>
        <p:grpSp>
          <p:nvGrpSpPr>
            <p:cNvPr id="6" name="Group 161"/>
            <p:cNvGrpSpPr>
              <a:grpSpLocks/>
            </p:cNvGrpSpPr>
            <p:nvPr/>
          </p:nvGrpSpPr>
          <p:grpSpPr bwMode="auto">
            <a:xfrm>
              <a:off x="3264" y="528"/>
              <a:ext cx="2928" cy="1872"/>
              <a:chOff x="3264" y="528"/>
              <a:chExt cx="2928" cy="1872"/>
            </a:xfrm>
          </p:grpSpPr>
          <p:sp>
            <p:nvSpPr>
              <p:cNvPr id="109730" name="Rectangle 162"/>
              <p:cNvSpPr>
                <a:spLocks noChangeArrowheads="1"/>
              </p:cNvSpPr>
              <p:nvPr/>
            </p:nvSpPr>
            <p:spPr bwMode="auto">
              <a:xfrm>
                <a:off x="3264" y="528"/>
                <a:ext cx="2928" cy="1872"/>
              </a:xfrm>
              <a:prstGeom prst="rect">
                <a:avLst/>
              </a:prstGeom>
              <a:gradFill rotWithShape="0">
                <a:gsLst>
                  <a:gs pos="0">
                    <a:srgbClr val="000066"/>
                  </a:gs>
                  <a:gs pos="50000">
                    <a:srgbClr val="0000FF"/>
                  </a:gs>
                  <a:gs pos="100000">
                    <a:srgbClr val="00006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31" name="Line 163"/>
              <p:cNvSpPr>
                <a:spLocks noChangeShapeType="1"/>
              </p:cNvSpPr>
              <p:nvPr/>
            </p:nvSpPr>
            <p:spPr bwMode="auto">
              <a:xfrm>
                <a:off x="3760" y="808"/>
                <a:ext cx="1" cy="130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32" name="Line 164"/>
              <p:cNvSpPr>
                <a:spLocks noChangeShapeType="1"/>
              </p:cNvSpPr>
              <p:nvPr/>
            </p:nvSpPr>
            <p:spPr bwMode="auto">
              <a:xfrm>
                <a:off x="3733" y="1459"/>
                <a:ext cx="2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33" name="Line 165"/>
              <p:cNvSpPr>
                <a:spLocks noChangeShapeType="1"/>
              </p:cNvSpPr>
              <p:nvPr/>
            </p:nvSpPr>
            <p:spPr bwMode="auto">
              <a:xfrm>
                <a:off x="3733" y="1135"/>
                <a:ext cx="27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34" name="Line 166"/>
              <p:cNvSpPr>
                <a:spLocks noChangeShapeType="1"/>
              </p:cNvSpPr>
              <p:nvPr/>
            </p:nvSpPr>
            <p:spPr bwMode="auto">
              <a:xfrm>
                <a:off x="3733" y="808"/>
                <a:ext cx="2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35" name="Rectangle 167"/>
              <p:cNvSpPr>
                <a:spLocks noChangeArrowheads="1"/>
              </p:cNvSpPr>
              <p:nvPr/>
            </p:nvSpPr>
            <p:spPr bwMode="auto">
              <a:xfrm>
                <a:off x="3644" y="2070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36" name="Rectangle 168"/>
              <p:cNvSpPr>
                <a:spLocks noChangeArrowheads="1"/>
              </p:cNvSpPr>
              <p:nvPr/>
            </p:nvSpPr>
            <p:spPr bwMode="auto">
              <a:xfrm>
                <a:off x="3545" y="1747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37" name="Rectangle 169"/>
              <p:cNvSpPr>
                <a:spLocks noChangeArrowheads="1"/>
              </p:cNvSpPr>
              <p:nvPr/>
            </p:nvSpPr>
            <p:spPr bwMode="auto">
              <a:xfrm>
                <a:off x="3545" y="1420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38" name="Rectangle 170"/>
              <p:cNvSpPr>
                <a:spLocks noChangeArrowheads="1"/>
              </p:cNvSpPr>
              <p:nvPr/>
            </p:nvSpPr>
            <p:spPr bwMode="auto">
              <a:xfrm>
                <a:off x="3545" y="1096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300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39" name="Rectangle 171"/>
              <p:cNvSpPr>
                <a:spLocks noChangeArrowheads="1"/>
              </p:cNvSpPr>
              <p:nvPr/>
            </p:nvSpPr>
            <p:spPr bwMode="auto">
              <a:xfrm>
                <a:off x="3545" y="770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400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40" name="Line 172"/>
              <p:cNvSpPr>
                <a:spLocks noChangeShapeType="1"/>
              </p:cNvSpPr>
              <p:nvPr/>
            </p:nvSpPr>
            <p:spPr bwMode="auto">
              <a:xfrm>
                <a:off x="3739" y="2110"/>
                <a:ext cx="28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1" name="Line 173"/>
              <p:cNvSpPr>
                <a:spLocks noChangeShapeType="1"/>
              </p:cNvSpPr>
              <p:nvPr/>
            </p:nvSpPr>
            <p:spPr bwMode="auto">
              <a:xfrm>
                <a:off x="3877" y="2110"/>
                <a:ext cx="1928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2" name="Line 174"/>
              <p:cNvSpPr>
                <a:spLocks noChangeShapeType="1"/>
              </p:cNvSpPr>
              <p:nvPr/>
            </p:nvSpPr>
            <p:spPr bwMode="auto">
              <a:xfrm flipV="1">
                <a:off x="3877" y="2110"/>
                <a:ext cx="0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3" name="Line 175"/>
              <p:cNvSpPr>
                <a:spLocks noChangeShapeType="1"/>
              </p:cNvSpPr>
              <p:nvPr/>
            </p:nvSpPr>
            <p:spPr bwMode="auto">
              <a:xfrm flipV="1">
                <a:off x="4006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4" name="Line 176"/>
              <p:cNvSpPr>
                <a:spLocks noChangeShapeType="1"/>
              </p:cNvSpPr>
              <p:nvPr/>
            </p:nvSpPr>
            <p:spPr bwMode="auto">
              <a:xfrm flipV="1">
                <a:off x="4133" y="2110"/>
                <a:ext cx="0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5" name="Line 177"/>
              <p:cNvSpPr>
                <a:spLocks noChangeShapeType="1"/>
              </p:cNvSpPr>
              <p:nvPr/>
            </p:nvSpPr>
            <p:spPr bwMode="auto">
              <a:xfrm flipV="1">
                <a:off x="4262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6" name="Line 178"/>
              <p:cNvSpPr>
                <a:spLocks noChangeShapeType="1"/>
              </p:cNvSpPr>
              <p:nvPr/>
            </p:nvSpPr>
            <p:spPr bwMode="auto">
              <a:xfrm flipV="1">
                <a:off x="4392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7" name="Line 179"/>
              <p:cNvSpPr>
                <a:spLocks noChangeShapeType="1"/>
              </p:cNvSpPr>
              <p:nvPr/>
            </p:nvSpPr>
            <p:spPr bwMode="auto">
              <a:xfrm flipV="1">
                <a:off x="4517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8" name="Line 180"/>
              <p:cNvSpPr>
                <a:spLocks noChangeShapeType="1"/>
              </p:cNvSpPr>
              <p:nvPr/>
            </p:nvSpPr>
            <p:spPr bwMode="auto">
              <a:xfrm flipV="1">
                <a:off x="4648" y="2110"/>
                <a:ext cx="0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49" name="Line 181"/>
              <p:cNvSpPr>
                <a:spLocks noChangeShapeType="1"/>
              </p:cNvSpPr>
              <p:nvPr/>
            </p:nvSpPr>
            <p:spPr bwMode="auto">
              <a:xfrm flipV="1">
                <a:off x="4778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0" name="Line 182"/>
              <p:cNvSpPr>
                <a:spLocks noChangeShapeType="1"/>
              </p:cNvSpPr>
              <p:nvPr/>
            </p:nvSpPr>
            <p:spPr bwMode="auto">
              <a:xfrm flipV="1">
                <a:off x="4903" y="2110"/>
                <a:ext cx="0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1" name="Line 183"/>
              <p:cNvSpPr>
                <a:spLocks noChangeShapeType="1"/>
              </p:cNvSpPr>
              <p:nvPr/>
            </p:nvSpPr>
            <p:spPr bwMode="auto">
              <a:xfrm flipV="1">
                <a:off x="5033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2" name="Line 184"/>
              <p:cNvSpPr>
                <a:spLocks noChangeShapeType="1"/>
              </p:cNvSpPr>
              <p:nvPr/>
            </p:nvSpPr>
            <p:spPr bwMode="auto">
              <a:xfrm flipV="1">
                <a:off x="5163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3" name="Line 185"/>
              <p:cNvSpPr>
                <a:spLocks noChangeShapeType="1"/>
              </p:cNvSpPr>
              <p:nvPr/>
            </p:nvSpPr>
            <p:spPr bwMode="auto">
              <a:xfrm flipV="1">
                <a:off x="5289" y="2110"/>
                <a:ext cx="0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4" name="Line 186"/>
              <p:cNvSpPr>
                <a:spLocks noChangeShapeType="1"/>
              </p:cNvSpPr>
              <p:nvPr/>
            </p:nvSpPr>
            <p:spPr bwMode="auto">
              <a:xfrm flipV="1">
                <a:off x="5419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5" name="Line 187"/>
              <p:cNvSpPr>
                <a:spLocks noChangeShapeType="1"/>
              </p:cNvSpPr>
              <p:nvPr/>
            </p:nvSpPr>
            <p:spPr bwMode="auto">
              <a:xfrm flipV="1">
                <a:off x="5549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6" name="Line 188"/>
              <p:cNvSpPr>
                <a:spLocks noChangeShapeType="1"/>
              </p:cNvSpPr>
              <p:nvPr/>
            </p:nvSpPr>
            <p:spPr bwMode="auto">
              <a:xfrm flipV="1">
                <a:off x="5674" y="2110"/>
                <a:ext cx="1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7" name="Line 189"/>
              <p:cNvSpPr>
                <a:spLocks noChangeShapeType="1"/>
              </p:cNvSpPr>
              <p:nvPr/>
            </p:nvSpPr>
            <p:spPr bwMode="auto">
              <a:xfrm flipV="1">
                <a:off x="5805" y="2110"/>
                <a:ext cx="0" cy="2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58" name="Rectangle 190"/>
              <p:cNvSpPr>
                <a:spLocks noChangeArrowheads="1"/>
              </p:cNvSpPr>
              <p:nvPr/>
            </p:nvSpPr>
            <p:spPr bwMode="auto">
              <a:xfrm>
                <a:off x="3855" y="2157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59" name="Rectangle 191"/>
              <p:cNvSpPr>
                <a:spLocks noChangeArrowheads="1"/>
              </p:cNvSpPr>
              <p:nvPr/>
            </p:nvSpPr>
            <p:spPr bwMode="auto">
              <a:xfrm>
                <a:off x="4238" y="2157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0" name="Rectangle 192"/>
              <p:cNvSpPr>
                <a:spLocks noChangeArrowheads="1"/>
              </p:cNvSpPr>
              <p:nvPr/>
            </p:nvSpPr>
            <p:spPr bwMode="auto">
              <a:xfrm>
                <a:off x="4626" y="2157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1" name="Rectangle 193"/>
              <p:cNvSpPr>
                <a:spLocks noChangeArrowheads="1"/>
              </p:cNvSpPr>
              <p:nvPr/>
            </p:nvSpPr>
            <p:spPr bwMode="auto">
              <a:xfrm>
                <a:off x="5011" y="2157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3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2" name="Rectangle 194"/>
              <p:cNvSpPr>
                <a:spLocks noChangeArrowheads="1"/>
              </p:cNvSpPr>
              <p:nvPr/>
            </p:nvSpPr>
            <p:spPr bwMode="auto">
              <a:xfrm>
                <a:off x="5397" y="2157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4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3" name="Rectangle 195"/>
              <p:cNvSpPr>
                <a:spLocks noChangeArrowheads="1"/>
              </p:cNvSpPr>
              <p:nvPr/>
            </p:nvSpPr>
            <p:spPr bwMode="auto">
              <a:xfrm>
                <a:off x="5724" y="2157"/>
                <a:ext cx="20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5 hr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4" name="Rectangle 196"/>
              <p:cNvSpPr>
                <a:spLocks noChangeArrowheads="1"/>
              </p:cNvSpPr>
              <p:nvPr/>
            </p:nvSpPr>
            <p:spPr bwMode="auto">
              <a:xfrm>
                <a:off x="4454" y="2251"/>
                <a:ext cx="98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Time After Cocaine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5" name="Rectangle 197"/>
              <p:cNvSpPr>
                <a:spLocks noChangeArrowheads="1"/>
              </p:cNvSpPr>
              <p:nvPr/>
            </p:nvSpPr>
            <p:spPr bwMode="auto">
              <a:xfrm rot="16200000">
                <a:off x="3000" y="1291"/>
                <a:ext cx="882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% of Basal Release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66" name="Line 198"/>
              <p:cNvSpPr>
                <a:spLocks noChangeShapeType="1"/>
              </p:cNvSpPr>
              <p:nvPr/>
            </p:nvSpPr>
            <p:spPr bwMode="auto">
              <a:xfrm>
                <a:off x="3849" y="1785"/>
                <a:ext cx="27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67" name="Line 199"/>
              <p:cNvSpPr>
                <a:spLocks noChangeShapeType="1"/>
              </p:cNvSpPr>
              <p:nvPr/>
            </p:nvSpPr>
            <p:spPr bwMode="auto">
              <a:xfrm flipV="1">
                <a:off x="3876" y="1402"/>
                <a:ext cx="130" cy="383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68" name="Line 200"/>
              <p:cNvSpPr>
                <a:spLocks noChangeShapeType="1"/>
              </p:cNvSpPr>
              <p:nvPr/>
            </p:nvSpPr>
            <p:spPr bwMode="auto">
              <a:xfrm>
                <a:off x="3876" y="1785"/>
                <a:ext cx="130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69" name="Line 201"/>
              <p:cNvSpPr>
                <a:spLocks noChangeShapeType="1"/>
              </p:cNvSpPr>
              <p:nvPr/>
            </p:nvSpPr>
            <p:spPr bwMode="auto">
              <a:xfrm flipV="1">
                <a:off x="3876" y="1720"/>
                <a:ext cx="130" cy="6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0" name="Oval 202"/>
              <p:cNvSpPr>
                <a:spLocks noChangeArrowheads="1"/>
              </p:cNvSpPr>
              <p:nvPr/>
            </p:nvSpPr>
            <p:spPr bwMode="auto">
              <a:xfrm>
                <a:off x="3845" y="1760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1" name="Rectangle 203"/>
              <p:cNvSpPr>
                <a:spLocks noChangeArrowheads="1"/>
              </p:cNvSpPr>
              <p:nvPr/>
            </p:nvSpPr>
            <p:spPr bwMode="auto">
              <a:xfrm>
                <a:off x="3845" y="1760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2" name="Freeform 204"/>
              <p:cNvSpPr>
                <a:spLocks/>
              </p:cNvSpPr>
              <p:nvPr/>
            </p:nvSpPr>
            <p:spPr bwMode="auto">
              <a:xfrm>
                <a:off x="3845" y="1760"/>
                <a:ext cx="62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3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3" h="84">
                    <a:moveTo>
                      <a:pt x="42" y="0"/>
                    </a:moveTo>
                    <a:lnTo>
                      <a:pt x="83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3" name="Line 205"/>
              <p:cNvSpPr>
                <a:spLocks noChangeShapeType="1"/>
              </p:cNvSpPr>
              <p:nvPr/>
            </p:nvSpPr>
            <p:spPr bwMode="auto">
              <a:xfrm flipV="1">
                <a:off x="4006" y="1282"/>
                <a:ext cx="125" cy="120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4" name="Line 206"/>
              <p:cNvSpPr>
                <a:spLocks noChangeShapeType="1"/>
              </p:cNvSpPr>
              <p:nvPr/>
            </p:nvSpPr>
            <p:spPr bwMode="auto">
              <a:xfrm flipV="1">
                <a:off x="4131" y="1184"/>
                <a:ext cx="131" cy="98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5" name="Line 207"/>
              <p:cNvSpPr>
                <a:spLocks noChangeShapeType="1"/>
              </p:cNvSpPr>
              <p:nvPr/>
            </p:nvSpPr>
            <p:spPr bwMode="auto">
              <a:xfrm flipV="1">
                <a:off x="4262" y="1037"/>
                <a:ext cx="130" cy="147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6" name="Line 208"/>
              <p:cNvSpPr>
                <a:spLocks noChangeShapeType="1"/>
              </p:cNvSpPr>
              <p:nvPr/>
            </p:nvSpPr>
            <p:spPr bwMode="auto">
              <a:xfrm>
                <a:off x="4392" y="1037"/>
                <a:ext cx="125" cy="32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7" name="Line 209"/>
              <p:cNvSpPr>
                <a:spLocks noChangeShapeType="1"/>
              </p:cNvSpPr>
              <p:nvPr/>
            </p:nvSpPr>
            <p:spPr bwMode="auto">
              <a:xfrm>
                <a:off x="4517" y="1069"/>
                <a:ext cx="130" cy="51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8" name="Line 210"/>
              <p:cNvSpPr>
                <a:spLocks noChangeShapeType="1"/>
              </p:cNvSpPr>
              <p:nvPr/>
            </p:nvSpPr>
            <p:spPr bwMode="auto">
              <a:xfrm>
                <a:off x="4647" y="1120"/>
                <a:ext cx="130" cy="79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79" name="Line 211"/>
              <p:cNvSpPr>
                <a:spLocks noChangeShapeType="1"/>
              </p:cNvSpPr>
              <p:nvPr/>
            </p:nvSpPr>
            <p:spPr bwMode="auto">
              <a:xfrm>
                <a:off x="4777" y="1199"/>
                <a:ext cx="125" cy="65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0" name="Line 212"/>
              <p:cNvSpPr>
                <a:spLocks noChangeShapeType="1"/>
              </p:cNvSpPr>
              <p:nvPr/>
            </p:nvSpPr>
            <p:spPr bwMode="auto">
              <a:xfrm>
                <a:off x="4902" y="1264"/>
                <a:ext cx="130" cy="24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1" name="Line 213"/>
              <p:cNvSpPr>
                <a:spLocks noChangeShapeType="1"/>
              </p:cNvSpPr>
              <p:nvPr/>
            </p:nvSpPr>
            <p:spPr bwMode="auto">
              <a:xfrm>
                <a:off x="5032" y="1510"/>
                <a:ext cx="131" cy="22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2" name="Line 214"/>
              <p:cNvSpPr>
                <a:spLocks noChangeShapeType="1"/>
              </p:cNvSpPr>
              <p:nvPr/>
            </p:nvSpPr>
            <p:spPr bwMode="auto">
              <a:xfrm>
                <a:off x="5163" y="1532"/>
                <a:ext cx="125" cy="43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3" name="Line 215"/>
              <p:cNvSpPr>
                <a:spLocks noChangeShapeType="1"/>
              </p:cNvSpPr>
              <p:nvPr/>
            </p:nvSpPr>
            <p:spPr bwMode="auto">
              <a:xfrm>
                <a:off x="5288" y="1575"/>
                <a:ext cx="130" cy="33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4" name="Line 216"/>
              <p:cNvSpPr>
                <a:spLocks noChangeShapeType="1"/>
              </p:cNvSpPr>
              <p:nvPr/>
            </p:nvSpPr>
            <p:spPr bwMode="auto">
              <a:xfrm>
                <a:off x="5418" y="1608"/>
                <a:ext cx="130" cy="47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5" name="Line 217"/>
              <p:cNvSpPr>
                <a:spLocks noChangeShapeType="1"/>
              </p:cNvSpPr>
              <p:nvPr/>
            </p:nvSpPr>
            <p:spPr bwMode="auto">
              <a:xfrm>
                <a:off x="5548" y="1655"/>
                <a:ext cx="126" cy="32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6" name="Line 218"/>
              <p:cNvSpPr>
                <a:spLocks noChangeShapeType="1"/>
              </p:cNvSpPr>
              <p:nvPr/>
            </p:nvSpPr>
            <p:spPr bwMode="auto">
              <a:xfrm>
                <a:off x="5674" y="1687"/>
                <a:ext cx="130" cy="8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7" name="Line 219"/>
              <p:cNvSpPr>
                <a:spLocks noChangeShapeType="1"/>
              </p:cNvSpPr>
              <p:nvPr/>
            </p:nvSpPr>
            <p:spPr bwMode="auto">
              <a:xfrm>
                <a:off x="4006" y="1792"/>
                <a:ext cx="125" cy="4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8" name="Line 220"/>
              <p:cNvSpPr>
                <a:spLocks noChangeShapeType="1"/>
              </p:cNvSpPr>
              <p:nvPr/>
            </p:nvSpPr>
            <p:spPr bwMode="auto">
              <a:xfrm>
                <a:off x="4131" y="1836"/>
                <a:ext cx="131" cy="1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89" name="Line 221"/>
              <p:cNvSpPr>
                <a:spLocks noChangeShapeType="1"/>
              </p:cNvSpPr>
              <p:nvPr/>
            </p:nvSpPr>
            <p:spPr bwMode="auto">
              <a:xfrm flipV="1">
                <a:off x="4262" y="1818"/>
                <a:ext cx="130" cy="32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0" name="Line 222"/>
              <p:cNvSpPr>
                <a:spLocks noChangeShapeType="1"/>
              </p:cNvSpPr>
              <p:nvPr/>
            </p:nvSpPr>
            <p:spPr bwMode="auto">
              <a:xfrm>
                <a:off x="4392" y="1818"/>
                <a:ext cx="125" cy="39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1" name="Line 223"/>
              <p:cNvSpPr>
                <a:spLocks noChangeShapeType="1"/>
              </p:cNvSpPr>
              <p:nvPr/>
            </p:nvSpPr>
            <p:spPr bwMode="auto">
              <a:xfrm>
                <a:off x="4517" y="1857"/>
                <a:ext cx="130" cy="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2" name="Line 224"/>
              <p:cNvSpPr>
                <a:spLocks noChangeShapeType="1"/>
              </p:cNvSpPr>
              <p:nvPr/>
            </p:nvSpPr>
            <p:spPr bwMode="auto">
              <a:xfrm>
                <a:off x="4647" y="1861"/>
                <a:ext cx="130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3" name="Line 225"/>
              <p:cNvSpPr>
                <a:spLocks noChangeShapeType="1"/>
              </p:cNvSpPr>
              <p:nvPr/>
            </p:nvSpPr>
            <p:spPr bwMode="auto">
              <a:xfrm>
                <a:off x="4777" y="1868"/>
                <a:ext cx="125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4" name="Line 226"/>
              <p:cNvSpPr>
                <a:spLocks noChangeShapeType="1"/>
              </p:cNvSpPr>
              <p:nvPr/>
            </p:nvSpPr>
            <p:spPr bwMode="auto">
              <a:xfrm flipV="1">
                <a:off x="4902" y="1850"/>
                <a:ext cx="130" cy="18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5" name="Line 227"/>
              <p:cNvSpPr>
                <a:spLocks noChangeShapeType="1"/>
              </p:cNvSpPr>
              <p:nvPr/>
            </p:nvSpPr>
            <p:spPr bwMode="auto">
              <a:xfrm flipV="1">
                <a:off x="5032" y="1843"/>
                <a:ext cx="131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6" name="Line 228"/>
              <p:cNvSpPr>
                <a:spLocks noChangeShapeType="1"/>
              </p:cNvSpPr>
              <p:nvPr/>
            </p:nvSpPr>
            <p:spPr bwMode="auto">
              <a:xfrm flipV="1">
                <a:off x="5163" y="1836"/>
                <a:ext cx="125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7" name="Line 229"/>
              <p:cNvSpPr>
                <a:spLocks noChangeShapeType="1"/>
              </p:cNvSpPr>
              <p:nvPr/>
            </p:nvSpPr>
            <p:spPr bwMode="auto">
              <a:xfrm flipV="1">
                <a:off x="5288" y="1832"/>
                <a:ext cx="130" cy="4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8" name="Line 230"/>
              <p:cNvSpPr>
                <a:spLocks noChangeShapeType="1"/>
              </p:cNvSpPr>
              <p:nvPr/>
            </p:nvSpPr>
            <p:spPr bwMode="auto">
              <a:xfrm flipV="1">
                <a:off x="5418" y="1825"/>
                <a:ext cx="130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799" name="Line 231"/>
              <p:cNvSpPr>
                <a:spLocks noChangeShapeType="1"/>
              </p:cNvSpPr>
              <p:nvPr/>
            </p:nvSpPr>
            <p:spPr bwMode="auto">
              <a:xfrm flipV="1">
                <a:off x="5548" y="1810"/>
                <a:ext cx="126" cy="15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0" name="Line 232"/>
              <p:cNvSpPr>
                <a:spLocks noChangeShapeType="1"/>
              </p:cNvSpPr>
              <p:nvPr/>
            </p:nvSpPr>
            <p:spPr bwMode="auto">
              <a:xfrm flipV="1">
                <a:off x="5674" y="1803"/>
                <a:ext cx="130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1" name="Line 233"/>
              <p:cNvSpPr>
                <a:spLocks noChangeShapeType="1"/>
              </p:cNvSpPr>
              <p:nvPr/>
            </p:nvSpPr>
            <p:spPr bwMode="auto">
              <a:xfrm>
                <a:off x="4006" y="1720"/>
                <a:ext cx="125" cy="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2" name="Line 234"/>
              <p:cNvSpPr>
                <a:spLocks noChangeShapeType="1"/>
              </p:cNvSpPr>
              <p:nvPr/>
            </p:nvSpPr>
            <p:spPr bwMode="auto">
              <a:xfrm flipV="1">
                <a:off x="4131" y="1705"/>
                <a:ext cx="131" cy="2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3" name="Line 235"/>
              <p:cNvSpPr>
                <a:spLocks noChangeShapeType="1"/>
              </p:cNvSpPr>
              <p:nvPr/>
            </p:nvSpPr>
            <p:spPr bwMode="auto">
              <a:xfrm flipV="1">
                <a:off x="4262" y="1669"/>
                <a:ext cx="130" cy="3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4" name="Line 236"/>
              <p:cNvSpPr>
                <a:spLocks noChangeShapeType="1"/>
              </p:cNvSpPr>
              <p:nvPr/>
            </p:nvSpPr>
            <p:spPr bwMode="auto">
              <a:xfrm flipV="1">
                <a:off x="4392" y="1644"/>
                <a:ext cx="125" cy="2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5" name="Line 237"/>
              <p:cNvSpPr>
                <a:spLocks noChangeShapeType="1"/>
              </p:cNvSpPr>
              <p:nvPr/>
            </p:nvSpPr>
            <p:spPr bwMode="auto">
              <a:xfrm flipV="1">
                <a:off x="4517" y="1608"/>
                <a:ext cx="130" cy="3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6" name="Line 238"/>
              <p:cNvSpPr>
                <a:spLocks noChangeShapeType="1"/>
              </p:cNvSpPr>
              <p:nvPr/>
            </p:nvSpPr>
            <p:spPr bwMode="auto">
              <a:xfrm flipV="1">
                <a:off x="4647" y="1557"/>
                <a:ext cx="130" cy="5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7" name="Line 239"/>
              <p:cNvSpPr>
                <a:spLocks noChangeShapeType="1"/>
              </p:cNvSpPr>
              <p:nvPr/>
            </p:nvSpPr>
            <p:spPr bwMode="auto">
              <a:xfrm>
                <a:off x="4777" y="1557"/>
                <a:ext cx="125" cy="33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8" name="Line 240"/>
              <p:cNvSpPr>
                <a:spLocks noChangeShapeType="1"/>
              </p:cNvSpPr>
              <p:nvPr/>
            </p:nvSpPr>
            <p:spPr bwMode="auto">
              <a:xfrm>
                <a:off x="4902" y="1590"/>
                <a:ext cx="130" cy="58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09" name="Line 241"/>
              <p:cNvSpPr>
                <a:spLocks noChangeShapeType="1"/>
              </p:cNvSpPr>
              <p:nvPr/>
            </p:nvSpPr>
            <p:spPr bwMode="auto">
              <a:xfrm>
                <a:off x="5032" y="1648"/>
                <a:ext cx="131" cy="2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0" name="Line 242"/>
              <p:cNvSpPr>
                <a:spLocks noChangeShapeType="1"/>
              </p:cNvSpPr>
              <p:nvPr/>
            </p:nvSpPr>
            <p:spPr bwMode="auto">
              <a:xfrm>
                <a:off x="5163" y="1669"/>
                <a:ext cx="125" cy="4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1" name="Line 243"/>
              <p:cNvSpPr>
                <a:spLocks noChangeShapeType="1"/>
              </p:cNvSpPr>
              <p:nvPr/>
            </p:nvSpPr>
            <p:spPr bwMode="auto">
              <a:xfrm>
                <a:off x="5288" y="1713"/>
                <a:ext cx="130" cy="5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2" name="Line 244"/>
              <p:cNvSpPr>
                <a:spLocks noChangeShapeType="1"/>
              </p:cNvSpPr>
              <p:nvPr/>
            </p:nvSpPr>
            <p:spPr bwMode="auto">
              <a:xfrm flipV="1">
                <a:off x="5418" y="1760"/>
                <a:ext cx="130" cy="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3" name="Line 245"/>
              <p:cNvSpPr>
                <a:spLocks noChangeShapeType="1"/>
              </p:cNvSpPr>
              <p:nvPr/>
            </p:nvSpPr>
            <p:spPr bwMode="auto">
              <a:xfrm flipV="1">
                <a:off x="5548" y="1753"/>
                <a:ext cx="126" cy="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4" name="Line 246"/>
              <p:cNvSpPr>
                <a:spLocks noChangeShapeType="1"/>
              </p:cNvSpPr>
              <p:nvPr/>
            </p:nvSpPr>
            <p:spPr bwMode="auto">
              <a:xfrm>
                <a:off x="5674" y="1753"/>
                <a:ext cx="13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5" name="Oval 247"/>
              <p:cNvSpPr>
                <a:spLocks noChangeArrowheads="1"/>
              </p:cNvSpPr>
              <p:nvPr/>
            </p:nvSpPr>
            <p:spPr bwMode="auto">
              <a:xfrm>
                <a:off x="3974" y="1376"/>
                <a:ext cx="59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6" name="Oval 248"/>
              <p:cNvSpPr>
                <a:spLocks noChangeArrowheads="1"/>
              </p:cNvSpPr>
              <p:nvPr/>
            </p:nvSpPr>
            <p:spPr bwMode="auto">
              <a:xfrm>
                <a:off x="4100" y="1257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7" name="Oval 249"/>
              <p:cNvSpPr>
                <a:spLocks noChangeArrowheads="1"/>
              </p:cNvSpPr>
              <p:nvPr/>
            </p:nvSpPr>
            <p:spPr bwMode="auto">
              <a:xfrm>
                <a:off x="4230" y="1159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8" name="Oval 250"/>
              <p:cNvSpPr>
                <a:spLocks noChangeArrowheads="1"/>
              </p:cNvSpPr>
              <p:nvPr/>
            </p:nvSpPr>
            <p:spPr bwMode="auto">
              <a:xfrm>
                <a:off x="4360" y="1011"/>
                <a:ext cx="59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19" name="Oval 251"/>
              <p:cNvSpPr>
                <a:spLocks noChangeArrowheads="1"/>
              </p:cNvSpPr>
              <p:nvPr/>
            </p:nvSpPr>
            <p:spPr bwMode="auto">
              <a:xfrm>
                <a:off x="4486" y="1044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0" name="Oval 252"/>
              <p:cNvSpPr>
                <a:spLocks noChangeArrowheads="1"/>
              </p:cNvSpPr>
              <p:nvPr/>
            </p:nvSpPr>
            <p:spPr bwMode="auto">
              <a:xfrm>
                <a:off x="4616" y="1095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1" name="Oval 253"/>
              <p:cNvSpPr>
                <a:spLocks noChangeArrowheads="1"/>
              </p:cNvSpPr>
              <p:nvPr/>
            </p:nvSpPr>
            <p:spPr bwMode="auto">
              <a:xfrm>
                <a:off x="4746" y="1174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2" name="Oval 254"/>
              <p:cNvSpPr>
                <a:spLocks noChangeArrowheads="1"/>
              </p:cNvSpPr>
              <p:nvPr/>
            </p:nvSpPr>
            <p:spPr bwMode="auto">
              <a:xfrm>
                <a:off x="4871" y="1239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3" name="Oval 255"/>
              <p:cNvSpPr>
                <a:spLocks noChangeArrowheads="1"/>
              </p:cNvSpPr>
              <p:nvPr/>
            </p:nvSpPr>
            <p:spPr bwMode="auto">
              <a:xfrm>
                <a:off x="5001" y="1485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4" name="Oval 256"/>
              <p:cNvSpPr>
                <a:spLocks noChangeArrowheads="1"/>
              </p:cNvSpPr>
              <p:nvPr/>
            </p:nvSpPr>
            <p:spPr bwMode="auto">
              <a:xfrm>
                <a:off x="5131" y="1506"/>
                <a:ext cx="59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5" name="Oval 257"/>
              <p:cNvSpPr>
                <a:spLocks noChangeArrowheads="1"/>
              </p:cNvSpPr>
              <p:nvPr/>
            </p:nvSpPr>
            <p:spPr bwMode="auto">
              <a:xfrm>
                <a:off x="5257" y="1550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6" name="Oval 258"/>
              <p:cNvSpPr>
                <a:spLocks noChangeArrowheads="1"/>
              </p:cNvSpPr>
              <p:nvPr/>
            </p:nvSpPr>
            <p:spPr bwMode="auto">
              <a:xfrm>
                <a:off x="5387" y="1582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7" name="Oval 259"/>
              <p:cNvSpPr>
                <a:spLocks noChangeArrowheads="1"/>
              </p:cNvSpPr>
              <p:nvPr/>
            </p:nvSpPr>
            <p:spPr bwMode="auto">
              <a:xfrm>
                <a:off x="5517" y="1629"/>
                <a:ext cx="58" cy="48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8" name="Oval 260"/>
              <p:cNvSpPr>
                <a:spLocks noChangeArrowheads="1"/>
              </p:cNvSpPr>
              <p:nvPr/>
            </p:nvSpPr>
            <p:spPr bwMode="auto">
              <a:xfrm>
                <a:off x="5643" y="1662"/>
                <a:ext cx="58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29" name="Oval 261"/>
              <p:cNvSpPr>
                <a:spLocks noChangeArrowheads="1"/>
              </p:cNvSpPr>
              <p:nvPr/>
            </p:nvSpPr>
            <p:spPr bwMode="auto">
              <a:xfrm>
                <a:off x="5773" y="1669"/>
                <a:ext cx="57" cy="4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0" name="Rectangle 262"/>
              <p:cNvSpPr>
                <a:spLocks noChangeArrowheads="1"/>
              </p:cNvSpPr>
              <p:nvPr/>
            </p:nvSpPr>
            <p:spPr bwMode="auto">
              <a:xfrm>
                <a:off x="3974" y="1767"/>
                <a:ext cx="59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1" name="Rectangle 263"/>
              <p:cNvSpPr>
                <a:spLocks noChangeArrowheads="1"/>
              </p:cNvSpPr>
              <p:nvPr/>
            </p:nvSpPr>
            <p:spPr bwMode="auto">
              <a:xfrm>
                <a:off x="4100" y="1810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2" name="Rectangle 264"/>
              <p:cNvSpPr>
                <a:spLocks noChangeArrowheads="1"/>
              </p:cNvSpPr>
              <p:nvPr/>
            </p:nvSpPr>
            <p:spPr bwMode="auto">
              <a:xfrm>
                <a:off x="4230" y="1825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3" name="Rectangle 265"/>
              <p:cNvSpPr>
                <a:spLocks noChangeArrowheads="1"/>
              </p:cNvSpPr>
              <p:nvPr/>
            </p:nvSpPr>
            <p:spPr bwMode="auto">
              <a:xfrm>
                <a:off x="4360" y="1792"/>
                <a:ext cx="59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4" name="Rectangle 266"/>
              <p:cNvSpPr>
                <a:spLocks noChangeArrowheads="1"/>
              </p:cNvSpPr>
              <p:nvPr/>
            </p:nvSpPr>
            <p:spPr bwMode="auto">
              <a:xfrm>
                <a:off x="4486" y="1832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5" name="Rectangle 267"/>
              <p:cNvSpPr>
                <a:spLocks noChangeArrowheads="1"/>
              </p:cNvSpPr>
              <p:nvPr/>
            </p:nvSpPr>
            <p:spPr bwMode="auto">
              <a:xfrm>
                <a:off x="4616" y="1836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6" name="Rectangle 268"/>
              <p:cNvSpPr>
                <a:spLocks noChangeArrowheads="1"/>
              </p:cNvSpPr>
              <p:nvPr/>
            </p:nvSpPr>
            <p:spPr bwMode="auto">
              <a:xfrm>
                <a:off x="4746" y="1843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7" name="Rectangle 269"/>
              <p:cNvSpPr>
                <a:spLocks noChangeArrowheads="1"/>
              </p:cNvSpPr>
              <p:nvPr/>
            </p:nvSpPr>
            <p:spPr bwMode="auto">
              <a:xfrm>
                <a:off x="4871" y="1843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8" name="Rectangle 270"/>
              <p:cNvSpPr>
                <a:spLocks noChangeArrowheads="1"/>
              </p:cNvSpPr>
              <p:nvPr/>
            </p:nvSpPr>
            <p:spPr bwMode="auto">
              <a:xfrm>
                <a:off x="5001" y="1825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39" name="Rectangle 271"/>
              <p:cNvSpPr>
                <a:spLocks noChangeArrowheads="1"/>
              </p:cNvSpPr>
              <p:nvPr/>
            </p:nvSpPr>
            <p:spPr bwMode="auto">
              <a:xfrm>
                <a:off x="5131" y="1818"/>
                <a:ext cx="59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0" name="Rectangle 272"/>
              <p:cNvSpPr>
                <a:spLocks noChangeArrowheads="1"/>
              </p:cNvSpPr>
              <p:nvPr/>
            </p:nvSpPr>
            <p:spPr bwMode="auto">
              <a:xfrm>
                <a:off x="5257" y="1810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1" name="Rectangle 273"/>
              <p:cNvSpPr>
                <a:spLocks noChangeArrowheads="1"/>
              </p:cNvSpPr>
              <p:nvPr/>
            </p:nvSpPr>
            <p:spPr bwMode="auto">
              <a:xfrm>
                <a:off x="5387" y="1807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2" name="Rectangle 274"/>
              <p:cNvSpPr>
                <a:spLocks noChangeArrowheads="1"/>
              </p:cNvSpPr>
              <p:nvPr/>
            </p:nvSpPr>
            <p:spPr bwMode="auto">
              <a:xfrm>
                <a:off x="5517" y="1800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3" name="Rectangle 275"/>
              <p:cNvSpPr>
                <a:spLocks noChangeArrowheads="1"/>
              </p:cNvSpPr>
              <p:nvPr/>
            </p:nvSpPr>
            <p:spPr bwMode="auto">
              <a:xfrm>
                <a:off x="5643" y="1785"/>
                <a:ext cx="58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4" name="Rectangle 276"/>
              <p:cNvSpPr>
                <a:spLocks noChangeArrowheads="1"/>
              </p:cNvSpPr>
              <p:nvPr/>
            </p:nvSpPr>
            <p:spPr bwMode="auto">
              <a:xfrm>
                <a:off x="5773" y="1778"/>
                <a:ext cx="57" cy="4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5" name="Freeform 277"/>
              <p:cNvSpPr>
                <a:spLocks/>
              </p:cNvSpPr>
              <p:nvPr/>
            </p:nvSpPr>
            <p:spPr bwMode="auto">
              <a:xfrm>
                <a:off x="3974" y="1695"/>
                <a:ext cx="63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6" name="Freeform 278"/>
              <p:cNvSpPr>
                <a:spLocks/>
              </p:cNvSpPr>
              <p:nvPr/>
            </p:nvSpPr>
            <p:spPr bwMode="auto">
              <a:xfrm>
                <a:off x="4100" y="1702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7" name="Freeform 279"/>
              <p:cNvSpPr>
                <a:spLocks/>
              </p:cNvSpPr>
              <p:nvPr/>
            </p:nvSpPr>
            <p:spPr bwMode="auto">
              <a:xfrm>
                <a:off x="4230" y="1680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8" name="Freeform 280"/>
              <p:cNvSpPr>
                <a:spLocks/>
              </p:cNvSpPr>
              <p:nvPr/>
            </p:nvSpPr>
            <p:spPr bwMode="auto">
              <a:xfrm>
                <a:off x="4360" y="1644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49" name="Freeform 281"/>
              <p:cNvSpPr>
                <a:spLocks/>
              </p:cNvSpPr>
              <p:nvPr/>
            </p:nvSpPr>
            <p:spPr bwMode="auto">
              <a:xfrm>
                <a:off x="4486" y="1619"/>
                <a:ext cx="63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0" name="Freeform 282"/>
              <p:cNvSpPr>
                <a:spLocks/>
              </p:cNvSpPr>
              <p:nvPr/>
            </p:nvSpPr>
            <p:spPr bwMode="auto">
              <a:xfrm>
                <a:off x="4616" y="1582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1" name="Freeform 283"/>
              <p:cNvSpPr>
                <a:spLocks/>
              </p:cNvSpPr>
              <p:nvPr/>
            </p:nvSpPr>
            <p:spPr bwMode="auto">
              <a:xfrm>
                <a:off x="4746" y="1532"/>
                <a:ext cx="63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2" name="Freeform 284"/>
              <p:cNvSpPr>
                <a:spLocks/>
              </p:cNvSpPr>
              <p:nvPr/>
            </p:nvSpPr>
            <p:spPr bwMode="auto">
              <a:xfrm>
                <a:off x="4871" y="1564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3" name="Freeform 285"/>
              <p:cNvSpPr>
                <a:spLocks/>
              </p:cNvSpPr>
              <p:nvPr/>
            </p:nvSpPr>
            <p:spPr bwMode="auto">
              <a:xfrm>
                <a:off x="5001" y="1622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4" name="Freeform 286"/>
              <p:cNvSpPr>
                <a:spLocks/>
              </p:cNvSpPr>
              <p:nvPr/>
            </p:nvSpPr>
            <p:spPr bwMode="auto">
              <a:xfrm>
                <a:off x="5131" y="1644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5" name="Freeform 287"/>
              <p:cNvSpPr>
                <a:spLocks/>
              </p:cNvSpPr>
              <p:nvPr/>
            </p:nvSpPr>
            <p:spPr bwMode="auto">
              <a:xfrm>
                <a:off x="5257" y="1687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6" name="Freeform 288"/>
              <p:cNvSpPr>
                <a:spLocks/>
              </p:cNvSpPr>
              <p:nvPr/>
            </p:nvSpPr>
            <p:spPr bwMode="auto">
              <a:xfrm>
                <a:off x="5387" y="1742"/>
                <a:ext cx="63" cy="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7" name="Freeform 289"/>
              <p:cNvSpPr>
                <a:spLocks/>
              </p:cNvSpPr>
              <p:nvPr/>
            </p:nvSpPr>
            <p:spPr bwMode="auto">
              <a:xfrm>
                <a:off x="5517" y="1734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8" name="Freeform 290"/>
              <p:cNvSpPr>
                <a:spLocks/>
              </p:cNvSpPr>
              <p:nvPr/>
            </p:nvSpPr>
            <p:spPr bwMode="auto">
              <a:xfrm>
                <a:off x="5643" y="1727"/>
                <a:ext cx="63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59" name="Freeform 291"/>
              <p:cNvSpPr>
                <a:spLocks/>
              </p:cNvSpPr>
              <p:nvPr/>
            </p:nvSpPr>
            <p:spPr bwMode="auto">
              <a:xfrm>
                <a:off x="5773" y="1727"/>
                <a:ext cx="62" cy="5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3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3" h="84">
                    <a:moveTo>
                      <a:pt x="42" y="0"/>
                    </a:moveTo>
                    <a:lnTo>
                      <a:pt x="83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0" name="Line 292"/>
              <p:cNvSpPr>
                <a:spLocks noChangeShapeType="1"/>
              </p:cNvSpPr>
              <p:nvPr/>
            </p:nvSpPr>
            <p:spPr bwMode="auto">
              <a:xfrm>
                <a:off x="5232" y="1074"/>
                <a:ext cx="143" cy="0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1" name="Oval 293"/>
              <p:cNvSpPr>
                <a:spLocks noChangeArrowheads="1"/>
              </p:cNvSpPr>
              <p:nvPr/>
            </p:nvSpPr>
            <p:spPr bwMode="auto">
              <a:xfrm>
                <a:off x="5276" y="1052"/>
                <a:ext cx="50" cy="40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2" name="Rectangle 294"/>
              <p:cNvSpPr>
                <a:spLocks noChangeArrowheads="1"/>
              </p:cNvSpPr>
              <p:nvPr/>
            </p:nvSpPr>
            <p:spPr bwMode="auto">
              <a:xfrm>
                <a:off x="5397" y="1034"/>
                <a:ext cx="15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DA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63" name="Line 295"/>
              <p:cNvSpPr>
                <a:spLocks noChangeShapeType="1"/>
              </p:cNvSpPr>
              <p:nvPr/>
            </p:nvSpPr>
            <p:spPr bwMode="auto">
              <a:xfrm>
                <a:off x="5232" y="1171"/>
                <a:ext cx="143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4" name="Rectangle 296"/>
              <p:cNvSpPr>
                <a:spLocks noChangeArrowheads="1"/>
              </p:cNvSpPr>
              <p:nvPr/>
            </p:nvSpPr>
            <p:spPr bwMode="auto">
              <a:xfrm>
                <a:off x="5276" y="1150"/>
                <a:ext cx="50" cy="40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5" name="Rectangle 297"/>
              <p:cNvSpPr>
                <a:spLocks noChangeArrowheads="1"/>
              </p:cNvSpPr>
              <p:nvPr/>
            </p:nvSpPr>
            <p:spPr bwMode="auto">
              <a:xfrm>
                <a:off x="5399" y="1130"/>
                <a:ext cx="38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DOPAC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66" name="Line 298"/>
              <p:cNvSpPr>
                <a:spLocks noChangeShapeType="1"/>
              </p:cNvSpPr>
              <p:nvPr/>
            </p:nvSpPr>
            <p:spPr bwMode="auto">
              <a:xfrm>
                <a:off x="5232" y="1269"/>
                <a:ext cx="143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7" name="Freeform 299"/>
              <p:cNvSpPr>
                <a:spLocks/>
              </p:cNvSpPr>
              <p:nvPr/>
            </p:nvSpPr>
            <p:spPr bwMode="auto">
              <a:xfrm>
                <a:off x="5276" y="1247"/>
                <a:ext cx="54" cy="4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72" y="72"/>
                  </a:cxn>
                  <a:cxn ang="0">
                    <a:pos x="0" y="72"/>
                  </a:cxn>
                  <a:cxn ang="0">
                    <a:pos x="36" y="0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lnTo>
                      <a:pt x="72" y="72"/>
                    </a:lnTo>
                    <a:lnTo>
                      <a:pt x="0" y="7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68" name="Rectangle 300"/>
              <p:cNvSpPr>
                <a:spLocks noChangeArrowheads="1"/>
              </p:cNvSpPr>
              <p:nvPr/>
            </p:nvSpPr>
            <p:spPr bwMode="auto">
              <a:xfrm>
                <a:off x="5399" y="1229"/>
                <a:ext cx="22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HVA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69" name="Rectangle 301"/>
              <p:cNvSpPr>
                <a:spLocks noChangeArrowheads="1"/>
              </p:cNvSpPr>
              <p:nvPr/>
            </p:nvSpPr>
            <p:spPr bwMode="auto">
              <a:xfrm>
                <a:off x="3890" y="714"/>
                <a:ext cx="61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Accumbens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70" name="Line 302"/>
              <p:cNvSpPr>
                <a:spLocks noChangeShapeType="1"/>
              </p:cNvSpPr>
              <p:nvPr/>
            </p:nvSpPr>
            <p:spPr bwMode="auto">
              <a:xfrm>
                <a:off x="3728" y="1777"/>
                <a:ext cx="26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871" name="Text Box 303"/>
            <p:cNvSpPr txBox="1">
              <a:spLocks noChangeArrowheads="1"/>
            </p:cNvSpPr>
            <p:nvPr/>
          </p:nvSpPr>
          <p:spPr bwMode="auto">
            <a:xfrm>
              <a:off x="4944" y="552"/>
              <a:ext cx="99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Times New Roman" pitchFamily="18" charset="0"/>
                </a:rPr>
                <a:t>COCAINE</a:t>
              </a:r>
            </a:p>
          </p:txBody>
        </p:sp>
      </p:grpSp>
      <p:grpSp>
        <p:nvGrpSpPr>
          <p:cNvPr id="7" name="Group 304"/>
          <p:cNvGrpSpPr>
            <a:grpSpLocks/>
          </p:cNvGrpSpPr>
          <p:nvPr/>
        </p:nvGrpSpPr>
        <p:grpSpPr bwMode="auto">
          <a:xfrm>
            <a:off x="6129338" y="3905250"/>
            <a:ext cx="4132262" cy="2590800"/>
            <a:chOff x="3264" y="2460"/>
            <a:chExt cx="2928" cy="1632"/>
          </a:xfrm>
        </p:grpSpPr>
        <p:grpSp>
          <p:nvGrpSpPr>
            <p:cNvPr id="8" name="Group 305"/>
            <p:cNvGrpSpPr>
              <a:grpSpLocks/>
            </p:cNvGrpSpPr>
            <p:nvPr/>
          </p:nvGrpSpPr>
          <p:grpSpPr bwMode="auto">
            <a:xfrm>
              <a:off x="3264" y="2460"/>
              <a:ext cx="2928" cy="1632"/>
              <a:chOff x="3264" y="2460"/>
              <a:chExt cx="2928" cy="1632"/>
            </a:xfrm>
          </p:grpSpPr>
          <p:sp>
            <p:nvSpPr>
              <p:cNvPr id="109874" name="Rectangle 306"/>
              <p:cNvSpPr>
                <a:spLocks noChangeArrowheads="1"/>
              </p:cNvSpPr>
              <p:nvPr/>
            </p:nvSpPr>
            <p:spPr bwMode="auto">
              <a:xfrm>
                <a:off x="3264" y="2460"/>
                <a:ext cx="2928" cy="1632"/>
              </a:xfrm>
              <a:prstGeom prst="rect">
                <a:avLst/>
              </a:prstGeom>
              <a:gradFill rotWithShape="0">
                <a:gsLst>
                  <a:gs pos="0">
                    <a:srgbClr val="000066"/>
                  </a:gs>
                  <a:gs pos="50000">
                    <a:srgbClr val="0000FF"/>
                  </a:gs>
                  <a:gs pos="100000">
                    <a:srgbClr val="00006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75" name="Line 307"/>
              <p:cNvSpPr>
                <a:spLocks noChangeShapeType="1"/>
              </p:cNvSpPr>
              <p:nvPr/>
            </p:nvSpPr>
            <p:spPr bwMode="auto">
              <a:xfrm>
                <a:off x="3771" y="2646"/>
                <a:ext cx="1" cy="91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76" name="Line 308"/>
              <p:cNvSpPr>
                <a:spLocks noChangeShapeType="1"/>
              </p:cNvSpPr>
              <p:nvPr/>
            </p:nvSpPr>
            <p:spPr bwMode="auto">
              <a:xfrm>
                <a:off x="3748" y="3814"/>
                <a:ext cx="23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77" name="Line 309"/>
              <p:cNvSpPr>
                <a:spLocks noChangeShapeType="1"/>
              </p:cNvSpPr>
              <p:nvPr/>
            </p:nvSpPr>
            <p:spPr bwMode="auto">
              <a:xfrm rot="-2677329" flipH="1" flipV="1">
                <a:off x="3720" y="3570"/>
                <a:ext cx="82" cy="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78" name="Line 310"/>
              <p:cNvSpPr>
                <a:spLocks noChangeShapeType="1"/>
              </p:cNvSpPr>
              <p:nvPr/>
            </p:nvSpPr>
            <p:spPr bwMode="auto">
              <a:xfrm>
                <a:off x="3748" y="3401"/>
                <a:ext cx="23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79" name="Line 311"/>
              <p:cNvSpPr>
                <a:spLocks noChangeShapeType="1"/>
              </p:cNvSpPr>
              <p:nvPr/>
            </p:nvSpPr>
            <p:spPr bwMode="auto">
              <a:xfrm>
                <a:off x="3748" y="3149"/>
                <a:ext cx="23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80" name="Line 312"/>
              <p:cNvSpPr>
                <a:spLocks noChangeShapeType="1"/>
              </p:cNvSpPr>
              <p:nvPr/>
            </p:nvSpPr>
            <p:spPr bwMode="auto">
              <a:xfrm>
                <a:off x="3748" y="2898"/>
                <a:ext cx="23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81" name="Line 313"/>
              <p:cNvSpPr>
                <a:spLocks noChangeShapeType="1"/>
              </p:cNvSpPr>
              <p:nvPr/>
            </p:nvSpPr>
            <p:spPr bwMode="auto">
              <a:xfrm>
                <a:off x="3748" y="2646"/>
                <a:ext cx="23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82" name="Rectangle 314"/>
              <p:cNvSpPr>
                <a:spLocks noChangeArrowheads="1"/>
              </p:cNvSpPr>
              <p:nvPr/>
            </p:nvSpPr>
            <p:spPr bwMode="auto">
              <a:xfrm>
                <a:off x="3672" y="3778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83" name="Rectangle 315"/>
              <p:cNvSpPr>
                <a:spLocks noChangeArrowheads="1"/>
              </p:cNvSpPr>
              <p:nvPr/>
            </p:nvSpPr>
            <p:spPr bwMode="auto">
              <a:xfrm>
                <a:off x="3587" y="3364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84" name="Rectangle 316"/>
              <p:cNvSpPr>
                <a:spLocks noChangeArrowheads="1"/>
              </p:cNvSpPr>
              <p:nvPr/>
            </p:nvSpPr>
            <p:spPr bwMode="auto">
              <a:xfrm>
                <a:off x="3587" y="3111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150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85" name="Rectangle 317"/>
              <p:cNvSpPr>
                <a:spLocks noChangeArrowheads="1"/>
              </p:cNvSpPr>
              <p:nvPr/>
            </p:nvSpPr>
            <p:spPr bwMode="auto">
              <a:xfrm>
                <a:off x="3587" y="2862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200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86" name="Rectangle 318"/>
              <p:cNvSpPr>
                <a:spLocks noChangeArrowheads="1"/>
              </p:cNvSpPr>
              <p:nvPr/>
            </p:nvSpPr>
            <p:spPr bwMode="auto">
              <a:xfrm>
                <a:off x="3587" y="2612"/>
                <a:ext cx="18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250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87" name="Line 319"/>
              <p:cNvSpPr>
                <a:spLocks noChangeShapeType="1"/>
              </p:cNvSpPr>
              <p:nvPr/>
            </p:nvSpPr>
            <p:spPr bwMode="auto">
              <a:xfrm>
                <a:off x="3871" y="3792"/>
                <a:ext cx="2009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88" name="Line 320"/>
              <p:cNvSpPr>
                <a:spLocks noChangeShapeType="1"/>
              </p:cNvSpPr>
              <p:nvPr/>
            </p:nvSpPr>
            <p:spPr bwMode="auto">
              <a:xfrm flipV="1">
                <a:off x="3871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89" name="Line 321"/>
              <p:cNvSpPr>
                <a:spLocks noChangeShapeType="1"/>
              </p:cNvSpPr>
              <p:nvPr/>
            </p:nvSpPr>
            <p:spPr bwMode="auto">
              <a:xfrm flipV="1">
                <a:off x="4005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0" name="Line 322"/>
              <p:cNvSpPr>
                <a:spLocks noChangeShapeType="1"/>
              </p:cNvSpPr>
              <p:nvPr/>
            </p:nvSpPr>
            <p:spPr bwMode="auto">
              <a:xfrm flipV="1">
                <a:off x="4139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1" name="Line 323"/>
              <p:cNvSpPr>
                <a:spLocks noChangeShapeType="1"/>
              </p:cNvSpPr>
              <p:nvPr/>
            </p:nvSpPr>
            <p:spPr bwMode="auto">
              <a:xfrm flipV="1">
                <a:off x="4273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2" name="Line 324"/>
              <p:cNvSpPr>
                <a:spLocks noChangeShapeType="1"/>
              </p:cNvSpPr>
              <p:nvPr/>
            </p:nvSpPr>
            <p:spPr bwMode="auto">
              <a:xfrm flipV="1">
                <a:off x="4407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3" name="Line 325"/>
              <p:cNvSpPr>
                <a:spLocks noChangeShapeType="1"/>
              </p:cNvSpPr>
              <p:nvPr/>
            </p:nvSpPr>
            <p:spPr bwMode="auto">
              <a:xfrm flipV="1">
                <a:off x="4541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4" name="Line 326"/>
              <p:cNvSpPr>
                <a:spLocks noChangeShapeType="1"/>
              </p:cNvSpPr>
              <p:nvPr/>
            </p:nvSpPr>
            <p:spPr bwMode="auto">
              <a:xfrm flipV="1">
                <a:off x="4676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5" name="Line 327"/>
              <p:cNvSpPr>
                <a:spLocks noChangeShapeType="1"/>
              </p:cNvSpPr>
              <p:nvPr/>
            </p:nvSpPr>
            <p:spPr bwMode="auto">
              <a:xfrm flipV="1">
                <a:off x="4810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6" name="Line 328"/>
              <p:cNvSpPr>
                <a:spLocks noChangeShapeType="1"/>
              </p:cNvSpPr>
              <p:nvPr/>
            </p:nvSpPr>
            <p:spPr bwMode="auto">
              <a:xfrm flipV="1">
                <a:off x="4941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7" name="Line 329"/>
              <p:cNvSpPr>
                <a:spLocks noChangeShapeType="1"/>
              </p:cNvSpPr>
              <p:nvPr/>
            </p:nvSpPr>
            <p:spPr bwMode="auto">
              <a:xfrm flipV="1">
                <a:off x="5075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8" name="Line 330"/>
              <p:cNvSpPr>
                <a:spLocks noChangeShapeType="1"/>
              </p:cNvSpPr>
              <p:nvPr/>
            </p:nvSpPr>
            <p:spPr bwMode="auto">
              <a:xfrm flipV="1">
                <a:off x="5209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899" name="Line 331"/>
              <p:cNvSpPr>
                <a:spLocks noChangeShapeType="1"/>
              </p:cNvSpPr>
              <p:nvPr/>
            </p:nvSpPr>
            <p:spPr bwMode="auto">
              <a:xfrm flipV="1">
                <a:off x="5343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00" name="Line 332"/>
              <p:cNvSpPr>
                <a:spLocks noChangeShapeType="1"/>
              </p:cNvSpPr>
              <p:nvPr/>
            </p:nvSpPr>
            <p:spPr bwMode="auto">
              <a:xfrm flipV="1">
                <a:off x="5477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01" name="Line 333"/>
              <p:cNvSpPr>
                <a:spLocks noChangeShapeType="1"/>
              </p:cNvSpPr>
              <p:nvPr/>
            </p:nvSpPr>
            <p:spPr bwMode="auto">
              <a:xfrm flipV="1">
                <a:off x="5611" y="3792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02" name="Line 334"/>
              <p:cNvSpPr>
                <a:spLocks noChangeShapeType="1"/>
              </p:cNvSpPr>
              <p:nvPr/>
            </p:nvSpPr>
            <p:spPr bwMode="auto">
              <a:xfrm flipV="1">
                <a:off x="5746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03" name="Line 335"/>
              <p:cNvSpPr>
                <a:spLocks noChangeShapeType="1"/>
              </p:cNvSpPr>
              <p:nvPr/>
            </p:nvSpPr>
            <p:spPr bwMode="auto">
              <a:xfrm flipV="1">
                <a:off x="5880" y="3792"/>
                <a:ext cx="0" cy="2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04" name="Rectangle 336"/>
              <p:cNvSpPr>
                <a:spLocks noChangeArrowheads="1"/>
              </p:cNvSpPr>
              <p:nvPr/>
            </p:nvSpPr>
            <p:spPr bwMode="auto">
              <a:xfrm>
                <a:off x="3852" y="3848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05" name="Rectangle 337"/>
              <p:cNvSpPr>
                <a:spLocks noChangeArrowheads="1"/>
              </p:cNvSpPr>
              <p:nvPr/>
            </p:nvSpPr>
            <p:spPr bwMode="auto">
              <a:xfrm>
                <a:off x="4253" y="3848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06" name="Rectangle 338"/>
              <p:cNvSpPr>
                <a:spLocks noChangeArrowheads="1"/>
              </p:cNvSpPr>
              <p:nvPr/>
            </p:nvSpPr>
            <p:spPr bwMode="auto">
              <a:xfrm>
                <a:off x="4657" y="3848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07" name="Rectangle 339"/>
              <p:cNvSpPr>
                <a:spLocks noChangeArrowheads="1"/>
              </p:cNvSpPr>
              <p:nvPr/>
            </p:nvSpPr>
            <p:spPr bwMode="auto">
              <a:xfrm>
                <a:off x="5054" y="3848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3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08" name="Rectangle 340"/>
              <p:cNvSpPr>
                <a:spLocks noChangeArrowheads="1"/>
              </p:cNvSpPr>
              <p:nvPr/>
            </p:nvSpPr>
            <p:spPr bwMode="auto">
              <a:xfrm>
                <a:off x="5459" y="3848"/>
                <a:ext cx="6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4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09" name="Rectangle 341"/>
              <p:cNvSpPr>
                <a:spLocks noChangeArrowheads="1"/>
              </p:cNvSpPr>
              <p:nvPr/>
            </p:nvSpPr>
            <p:spPr bwMode="auto">
              <a:xfrm>
                <a:off x="5822" y="3848"/>
                <a:ext cx="169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5hr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10" name="Rectangle 342"/>
              <p:cNvSpPr>
                <a:spLocks noChangeArrowheads="1"/>
              </p:cNvSpPr>
              <p:nvPr/>
            </p:nvSpPr>
            <p:spPr bwMode="auto">
              <a:xfrm>
                <a:off x="4496" y="3936"/>
                <a:ext cx="105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Time After Morphine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11" name="Rectangle 343"/>
              <p:cNvSpPr>
                <a:spLocks noChangeArrowheads="1"/>
              </p:cNvSpPr>
              <p:nvPr/>
            </p:nvSpPr>
            <p:spPr bwMode="auto">
              <a:xfrm rot="16200000">
                <a:off x="3066" y="3083"/>
                <a:ext cx="882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% of Basal Release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12" name="Line 344"/>
              <p:cNvSpPr>
                <a:spLocks noChangeShapeType="1"/>
              </p:cNvSpPr>
              <p:nvPr/>
            </p:nvSpPr>
            <p:spPr bwMode="auto">
              <a:xfrm rot="-2677329" flipH="1" flipV="1">
                <a:off x="3733" y="3605"/>
                <a:ext cx="81" cy="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3" name="Line 345"/>
              <p:cNvSpPr>
                <a:spLocks noChangeShapeType="1"/>
              </p:cNvSpPr>
              <p:nvPr/>
            </p:nvSpPr>
            <p:spPr bwMode="auto">
              <a:xfrm flipV="1">
                <a:off x="3770" y="3614"/>
                <a:ext cx="0" cy="20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4" name="Line 346"/>
              <p:cNvSpPr>
                <a:spLocks noChangeShapeType="1"/>
              </p:cNvSpPr>
              <p:nvPr/>
            </p:nvSpPr>
            <p:spPr bwMode="auto">
              <a:xfrm flipV="1">
                <a:off x="3871" y="3275"/>
                <a:ext cx="134" cy="12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5" name="Line 347"/>
              <p:cNvSpPr>
                <a:spLocks noChangeShapeType="1"/>
              </p:cNvSpPr>
              <p:nvPr/>
            </p:nvSpPr>
            <p:spPr bwMode="auto">
              <a:xfrm flipV="1">
                <a:off x="3871" y="3225"/>
                <a:ext cx="134" cy="176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6" name="Line 348"/>
              <p:cNvSpPr>
                <a:spLocks noChangeShapeType="1"/>
              </p:cNvSpPr>
              <p:nvPr/>
            </p:nvSpPr>
            <p:spPr bwMode="auto">
              <a:xfrm flipV="1">
                <a:off x="3871" y="3169"/>
                <a:ext cx="134" cy="23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7" name="Line 349"/>
              <p:cNvSpPr>
                <a:spLocks noChangeShapeType="1"/>
              </p:cNvSpPr>
              <p:nvPr/>
            </p:nvSpPr>
            <p:spPr bwMode="auto">
              <a:xfrm flipV="1">
                <a:off x="3871" y="3169"/>
                <a:ext cx="134" cy="232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8" name="Oval 350"/>
              <p:cNvSpPr>
                <a:spLocks noChangeArrowheads="1"/>
              </p:cNvSpPr>
              <p:nvPr/>
            </p:nvSpPr>
            <p:spPr bwMode="auto">
              <a:xfrm>
                <a:off x="3844" y="3378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19" name="Rectangle 351"/>
              <p:cNvSpPr>
                <a:spLocks noChangeArrowheads="1"/>
              </p:cNvSpPr>
              <p:nvPr/>
            </p:nvSpPr>
            <p:spPr bwMode="auto">
              <a:xfrm>
                <a:off x="3844" y="3378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0" name="Freeform 352"/>
              <p:cNvSpPr>
                <a:spLocks/>
              </p:cNvSpPr>
              <p:nvPr/>
            </p:nvSpPr>
            <p:spPr bwMode="auto">
              <a:xfrm>
                <a:off x="3844" y="3378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1" name="Freeform 353"/>
              <p:cNvSpPr>
                <a:spLocks/>
              </p:cNvSpPr>
              <p:nvPr/>
            </p:nvSpPr>
            <p:spPr bwMode="auto">
              <a:xfrm>
                <a:off x="3844" y="3378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2" name="Line 354"/>
              <p:cNvSpPr>
                <a:spLocks noChangeShapeType="1"/>
              </p:cNvSpPr>
              <p:nvPr/>
            </p:nvSpPr>
            <p:spPr bwMode="auto">
              <a:xfrm flipV="1">
                <a:off x="4005" y="3199"/>
                <a:ext cx="134" cy="7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3" name="Line 355"/>
              <p:cNvSpPr>
                <a:spLocks noChangeShapeType="1"/>
              </p:cNvSpPr>
              <p:nvPr/>
            </p:nvSpPr>
            <p:spPr bwMode="auto">
              <a:xfrm>
                <a:off x="4139" y="3199"/>
                <a:ext cx="134" cy="3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4" name="Line 356"/>
              <p:cNvSpPr>
                <a:spLocks noChangeShapeType="1"/>
              </p:cNvSpPr>
              <p:nvPr/>
            </p:nvSpPr>
            <p:spPr bwMode="auto">
              <a:xfrm>
                <a:off x="4273" y="3235"/>
                <a:ext cx="134" cy="33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5" name="Line 357"/>
              <p:cNvSpPr>
                <a:spLocks noChangeShapeType="1"/>
              </p:cNvSpPr>
              <p:nvPr/>
            </p:nvSpPr>
            <p:spPr bwMode="auto">
              <a:xfrm>
                <a:off x="4407" y="3268"/>
                <a:ext cx="134" cy="43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6" name="Line 358"/>
              <p:cNvSpPr>
                <a:spLocks noChangeShapeType="1"/>
              </p:cNvSpPr>
              <p:nvPr/>
            </p:nvSpPr>
            <p:spPr bwMode="auto">
              <a:xfrm>
                <a:off x="4541" y="3311"/>
                <a:ext cx="135" cy="40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7" name="Line 359"/>
              <p:cNvSpPr>
                <a:spLocks noChangeShapeType="1"/>
              </p:cNvSpPr>
              <p:nvPr/>
            </p:nvSpPr>
            <p:spPr bwMode="auto">
              <a:xfrm>
                <a:off x="4676" y="3351"/>
                <a:ext cx="134" cy="34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8" name="Line 360"/>
              <p:cNvSpPr>
                <a:spLocks noChangeShapeType="1"/>
              </p:cNvSpPr>
              <p:nvPr/>
            </p:nvSpPr>
            <p:spPr bwMode="auto">
              <a:xfrm>
                <a:off x="4810" y="3385"/>
                <a:ext cx="131" cy="16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29" name="Line 361"/>
              <p:cNvSpPr>
                <a:spLocks noChangeShapeType="1"/>
              </p:cNvSpPr>
              <p:nvPr/>
            </p:nvSpPr>
            <p:spPr bwMode="auto">
              <a:xfrm>
                <a:off x="4941" y="3401"/>
                <a:ext cx="134" cy="10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0" name="Line 362"/>
              <p:cNvSpPr>
                <a:spLocks noChangeShapeType="1"/>
              </p:cNvSpPr>
              <p:nvPr/>
            </p:nvSpPr>
            <p:spPr bwMode="auto">
              <a:xfrm flipV="1">
                <a:off x="4005" y="3119"/>
                <a:ext cx="134" cy="106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1" name="Line 363"/>
              <p:cNvSpPr>
                <a:spLocks noChangeShapeType="1"/>
              </p:cNvSpPr>
              <p:nvPr/>
            </p:nvSpPr>
            <p:spPr bwMode="auto">
              <a:xfrm flipV="1">
                <a:off x="4139" y="3073"/>
                <a:ext cx="134" cy="46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2" name="Line 364"/>
              <p:cNvSpPr>
                <a:spLocks noChangeShapeType="1"/>
              </p:cNvSpPr>
              <p:nvPr/>
            </p:nvSpPr>
            <p:spPr bwMode="auto">
              <a:xfrm>
                <a:off x="4273" y="3073"/>
                <a:ext cx="134" cy="76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3" name="Line 365"/>
              <p:cNvSpPr>
                <a:spLocks noChangeShapeType="1"/>
              </p:cNvSpPr>
              <p:nvPr/>
            </p:nvSpPr>
            <p:spPr bwMode="auto">
              <a:xfrm>
                <a:off x="4407" y="3149"/>
                <a:ext cx="134" cy="5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4" name="Line 366"/>
              <p:cNvSpPr>
                <a:spLocks noChangeShapeType="1"/>
              </p:cNvSpPr>
              <p:nvPr/>
            </p:nvSpPr>
            <p:spPr bwMode="auto">
              <a:xfrm>
                <a:off x="4541" y="3199"/>
                <a:ext cx="135" cy="5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5" name="Line 367"/>
              <p:cNvSpPr>
                <a:spLocks noChangeShapeType="1"/>
              </p:cNvSpPr>
              <p:nvPr/>
            </p:nvSpPr>
            <p:spPr bwMode="auto">
              <a:xfrm>
                <a:off x="4676" y="3249"/>
                <a:ext cx="134" cy="92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6" name="Line 368"/>
              <p:cNvSpPr>
                <a:spLocks noChangeShapeType="1"/>
              </p:cNvSpPr>
              <p:nvPr/>
            </p:nvSpPr>
            <p:spPr bwMode="auto">
              <a:xfrm>
                <a:off x="4810" y="3341"/>
                <a:ext cx="131" cy="1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7" name="Line 369"/>
              <p:cNvSpPr>
                <a:spLocks noChangeShapeType="1"/>
              </p:cNvSpPr>
              <p:nvPr/>
            </p:nvSpPr>
            <p:spPr bwMode="auto">
              <a:xfrm>
                <a:off x="4941" y="3351"/>
                <a:ext cx="134" cy="13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8" name="Line 370"/>
              <p:cNvSpPr>
                <a:spLocks noChangeShapeType="1"/>
              </p:cNvSpPr>
              <p:nvPr/>
            </p:nvSpPr>
            <p:spPr bwMode="auto">
              <a:xfrm>
                <a:off x="5075" y="3364"/>
                <a:ext cx="134" cy="7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39" name="Line 371"/>
              <p:cNvSpPr>
                <a:spLocks noChangeShapeType="1"/>
              </p:cNvSpPr>
              <p:nvPr/>
            </p:nvSpPr>
            <p:spPr bwMode="auto">
              <a:xfrm>
                <a:off x="5209" y="3371"/>
                <a:ext cx="134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0" name="Line 372"/>
              <p:cNvSpPr>
                <a:spLocks noChangeShapeType="1"/>
              </p:cNvSpPr>
              <p:nvPr/>
            </p:nvSpPr>
            <p:spPr bwMode="auto">
              <a:xfrm>
                <a:off x="5343" y="3371"/>
                <a:ext cx="134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1" name="Line 373"/>
              <p:cNvSpPr>
                <a:spLocks noChangeShapeType="1"/>
              </p:cNvSpPr>
              <p:nvPr/>
            </p:nvSpPr>
            <p:spPr bwMode="auto">
              <a:xfrm flipV="1">
                <a:off x="4005" y="3100"/>
                <a:ext cx="134" cy="6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2" name="Line 374"/>
              <p:cNvSpPr>
                <a:spLocks noChangeShapeType="1"/>
              </p:cNvSpPr>
              <p:nvPr/>
            </p:nvSpPr>
            <p:spPr bwMode="auto">
              <a:xfrm flipV="1">
                <a:off x="4139" y="3007"/>
                <a:ext cx="134" cy="93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3" name="Line 375"/>
              <p:cNvSpPr>
                <a:spLocks noChangeShapeType="1"/>
              </p:cNvSpPr>
              <p:nvPr/>
            </p:nvSpPr>
            <p:spPr bwMode="auto">
              <a:xfrm flipV="1">
                <a:off x="4273" y="2987"/>
                <a:ext cx="134" cy="2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4" name="Line 376"/>
              <p:cNvSpPr>
                <a:spLocks noChangeShapeType="1"/>
              </p:cNvSpPr>
              <p:nvPr/>
            </p:nvSpPr>
            <p:spPr bwMode="auto">
              <a:xfrm>
                <a:off x="4407" y="2987"/>
                <a:ext cx="134" cy="73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5" name="Line 377"/>
              <p:cNvSpPr>
                <a:spLocks noChangeShapeType="1"/>
              </p:cNvSpPr>
              <p:nvPr/>
            </p:nvSpPr>
            <p:spPr bwMode="auto">
              <a:xfrm>
                <a:off x="4541" y="3060"/>
                <a:ext cx="135" cy="8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6" name="Line 378"/>
              <p:cNvSpPr>
                <a:spLocks noChangeShapeType="1"/>
              </p:cNvSpPr>
              <p:nvPr/>
            </p:nvSpPr>
            <p:spPr bwMode="auto">
              <a:xfrm>
                <a:off x="4676" y="3149"/>
                <a:ext cx="134" cy="5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7" name="Line 379"/>
              <p:cNvSpPr>
                <a:spLocks noChangeShapeType="1"/>
              </p:cNvSpPr>
              <p:nvPr/>
            </p:nvSpPr>
            <p:spPr bwMode="auto">
              <a:xfrm>
                <a:off x="4810" y="3199"/>
                <a:ext cx="131" cy="5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8" name="Line 380"/>
              <p:cNvSpPr>
                <a:spLocks noChangeShapeType="1"/>
              </p:cNvSpPr>
              <p:nvPr/>
            </p:nvSpPr>
            <p:spPr bwMode="auto">
              <a:xfrm>
                <a:off x="4941" y="3258"/>
                <a:ext cx="134" cy="1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49" name="Line 381"/>
              <p:cNvSpPr>
                <a:spLocks noChangeShapeType="1"/>
              </p:cNvSpPr>
              <p:nvPr/>
            </p:nvSpPr>
            <p:spPr bwMode="auto">
              <a:xfrm>
                <a:off x="5075" y="3275"/>
                <a:ext cx="134" cy="2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0" name="Line 382"/>
              <p:cNvSpPr>
                <a:spLocks noChangeShapeType="1"/>
              </p:cNvSpPr>
              <p:nvPr/>
            </p:nvSpPr>
            <p:spPr bwMode="auto">
              <a:xfrm>
                <a:off x="5209" y="3301"/>
                <a:ext cx="134" cy="5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1" name="Line 383"/>
              <p:cNvSpPr>
                <a:spLocks noChangeShapeType="1"/>
              </p:cNvSpPr>
              <p:nvPr/>
            </p:nvSpPr>
            <p:spPr bwMode="auto">
              <a:xfrm>
                <a:off x="5343" y="3351"/>
                <a:ext cx="134" cy="2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2" name="Line 384"/>
              <p:cNvSpPr>
                <a:spLocks noChangeShapeType="1"/>
              </p:cNvSpPr>
              <p:nvPr/>
            </p:nvSpPr>
            <p:spPr bwMode="auto">
              <a:xfrm>
                <a:off x="5477" y="3371"/>
                <a:ext cx="134" cy="3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3" name="Line 385"/>
              <p:cNvSpPr>
                <a:spLocks noChangeShapeType="1"/>
              </p:cNvSpPr>
              <p:nvPr/>
            </p:nvSpPr>
            <p:spPr bwMode="auto">
              <a:xfrm>
                <a:off x="5611" y="3374"/>
                <a:ext cx="135" cy="1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4" name="Line 386"/>
              <p:cNvSpPr>
                <a:spLocks noChangeShapeType="1"/>
              </p:cNvSpPr>
              <p:nvPr/>
            </p:nvSpPr>
            <p:spPr bwMode="auto">
              <a:xfrm>
                <a:off x="5746" y="3391"/>
                <a:ext cx="134" cy="1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5" name="Line 387"/>
              <p:cNvSpPr>
                <a:spLocks noChangeShapeType="1"/>
              </p:cNvSpPr>
              <p:nvPr/>
            </p:nvSpPr>
            <p:spPr bwMode="auto">
              <a:xfrm flipV="1">
                <a:off x="4005" y="3123"/>
                <a:ext cx="134" cy="4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6" name="Line 388"/>
              <p:cNvSpPr>
                <a:spLocks noChangeShapeType="1"/>
              </p:cNvSpPr>
              <p:nvPr/>
            </p:nvSpPr>
            <p:spPr bwMode="auto">
              <a:xfrm flipV="1">
                <a:off x="4139" y="3017"/>
                <a:ext cx="134" cy="10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7" name="Line 389"/>
              <p:cNvSpPr>
                <a:spLocks noChangeShapeType="1"/>
              </p:cNvSpPr>
              <p:nvPr/>
            </p:nvSpPr>
            <p:spPr bwMode="auto">
              <a:xfrm flipV="1">
                <a:off x="4273" y="2944"/>
                <a:ext cx="134" cy="73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8" name="Line 390"/>
              <p:cNvSpPr>
                <a:spLocks noChangeShapeType="1"/>
              </p:cNvSpPr>
              <p:nvPr/>
            </p:nvSpPr>
            <p:spPr bwMode="auto">
              <a:xfrm flipV="1">
                <a:off x="4407" y="2924"/>
                <a:ext cx="134" cy="20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59" name="Line 391"/>
              <p:cNvSpPr>
                <a:spLocks noChangeShapeType="1"/>
              </p:cNvSpPr>
              <p:nvPr/>
            </p:nvSpPr>
            <p:spPr bwMode="auto">
              <a:xfrm>
                <a:off x="4541" y="2924"/>
                <a:ext cx="135" cy="10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0" name="Line 392"/>
              <p:cNvSpPr>
                <a:spLocks noChangeShapeType="1"/>
              </p:cNvSpPr>
              <p:nvPr/>
            </p:nvSpPr>
            <p:spPr bwMode="auto">
              <a:xfrm>
                <a:off x="4676" y="2934"/>
                <a:ext cx="134" cy="3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1" name="Line 393"/>
              <p:cNvSpPr>
                <a:spLocks noChangeShapeType="1"/>
              </p:cNvSpPr>
              <p:nvPr/>
            </p:nvSpPr>
            <p:spPr bwMode="auto">
              <a:xfrm>
                <a:off x="4810" y="2937"/>
                <a:ext cx="131" cy="7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2" name="Line 394"/>
              <p:cNvSpPr>
                <a:spLocks noChangeShapeType="1"/>
              </p:cNvSpPr>
              <p:nvPr/>
            </p:nvSpPr>
            <p:spPr bwMode="auto">
              <a:xfrm>
                <a:off x="4941" y="2944"/>
                <a:ext cx="134" cy="40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3" name="Line 395"/>
              <p:cNvSpPr>
                <a:spLocks noChangeShapeType="1"/>
              </p:cNvSpPr>
              <p:nvPr/>
            </p:nvSpPr>
            <p:spPr bwMode="auto">
              <a:xfrm>
                <a:off x="5075" y="2984"/>
                <a:ext cx="134" cy="6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4" name="Line 396"/>
              <p:cNvSpPr>
                <a:spLocks noChangeShapeType="1"/>
              </p:cNvSpPr>
              <p:nvPr/>
            </p:nvSpPr>
            <p:spPr bwMode="auto">
              <a:xfrm>
                <a:off x="5209" y="3050"/>
                <a:ext cx="134" cy="73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5" name="Line 397"/>
              <p:cNvSpPr>
                <a:spLocks noChangeShapeType="1"/>
              </p:cNvSpPr>
              <p:nvPr/>
            </p:nvSpPr>
            <p:spPr bwMode="auto">
              <a:xfrm>
                <a:off x="5343" y="3123"/>
                <a:ext cx="134" cy="116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6" name="Line 398"/>
              <p:cNvSpPr>
                <a:spLocks noChangeShapeType="1"/>
              </p:cNvSpPr>
              <p:nvPr/>
            </p:nvSpPr>
            <p:spPr bwMode="auto">
              <a:xfrm>
                <a:off x="5477" y="3239"/>
                <a:ext cx="134" cy="53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7" name="Line 399"/>
              <p:cNvSpPr>
                <a:spLocks noChangeShapeType="1"/>
              </p:cNvSpPr>
              <p:nvPr/>
            </p:nvSpPr>
            <p:spPr bwMode="auto">
              <a:xfrm>
                <a:off x="5611" y="3322"/>
                <a:ext cx="135" cy="9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8" name="Line 400"/>
              <p:cNvSpPr>
                <a:spLocks noChangeShapeType="1"/>
              </p:cNvSpPr>
              <p:nvPr/>
            </p:nvSpPr>
            <p:spPr bwMode="auto">
              <a:xfrm>
                <a:off x="5746" y="3301"/>
                <a:ext cx="134" cy="50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69" name="Oval 401"/>
              <p:cNvSpPr>
                <a:spLocks noChangeArrowheads="1"/>
              </p:cNvSpPr>
              <p:nvPr/>
            </p:nvSpPr>
            <p:spPr bwMode="auto">
              <a:xfrm>
                <a:off x="3978" y="3252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0" name="Oval 402"/>
              <p:cNvSpPr>
                <a:spLocks noChangeArrowheads="1"/>
              </p:cNvSpPr>
              <p:nvPr/>
            </p:nvSpPr>
            <p:spPr bwMode="auto">
              <a:xfrm>
                <a:off x="4112" y="3176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1" name="Oval 403"/>
              <p:cNvSpPr>
                <a:spLocks noChangeArrowheads="1"/>
              </p:cNvSpPr>
              <p:nvPr/>
            </p:nvSpPr>
            <p:spPr bwMode="auto">
              <a:xfrm>
                <a:off x="4246" y="3212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2" name="Oval 404"/>
              <p:cNvSpPr>
                <a:spLocks noChangeArrowheads="1"/>
              </p:cNvSpPr>
              <p:nvPr/>
            </p:nvSpPr>
            <p:spPr bwMode="auto">
              <a:xfrm>
                <a:off x="4380" y="3245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3" name="Oval 405"/>
              <p:cNvSpPr>
                <a:spLocks noChangeArrowheads="1"/>
              </p:cNvSpPr>
              <p:nvPr/>
            </p:nvSpPr>
            <p:spPr bwMode="auto">
              <a:xfrm>
                <a:off x="4515" y="3288"/>
                <a:ext cx="49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4" name="Oval 406"/>
              <p:cNvSpPr>
                <a:spLocks noChangeArrowheads="1"/>
              </p:cNvSpPr>
              <p:nvPr/>
            </p:nvSpPr>
            <p:spPr bwMode="auto">
              <a:xfrm>
                <a:off x="4649" y="3328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5" name="Oval 407"/>
              <p:cNvSpPr>
                <a:spLocks noChangeArrowheads="1"/>
              </p:cNvSpPr>
              <p:nvPr/>
            </p:nvSpPr>
            <p:spPr bwMode="auto">
              <a:xfrm>
                <a:off x="4783" y="3361"/>
                <a:ext cx="50" cy="44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6" name="Oval 408"/>
              <p:cNvSpPr>
                <a:spLocks noChangeArrowheads="1"/>
              </p:cNvSpPr>
              <p:nvPr/>
            </p:nvSpPr>
            <p:spPr bwMode="auto">
              <a:xfrm>
                <a:off x="4914" y="3378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7" name="Oval 409"/>
              <p:cNvSpPr>
                <a:spLocks noChangeArrowheads="1"/>
              </p:cNvSpPr>
              <p:nvPr/>
            </p:nvSpPr>
            <p:spPr bwMode="auto">
              <a:xfrm>
                <a:off x="5048" y="3388"/>
                <a:ext cx="50" cy="4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8" name="Rectangle 410"/>
              <p:cNvSpPr>
                <a:spLocks noChangeArrowheads="1"/>
              </p:cNvSpPr>
              <p:nvPr/>
            </p:nvSpPr>
            <p:spPr bwMode="auto">
              <a:xfrm>
                <a:off x="3978" y="3202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79" name="Rectangle 411"/>
              <p:cNvSpPr>
                <a:spLocks noChangeArrowheads="1"/>
              </p:cNvSpPr>
              <p:nvPr/>
            </p:nvSpPr>
            <p:spPr bwMode="auto">
              <a:xfrm>
                <a:off x="4112" y="3096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0" name="Rectangle 412"/>
              <p:cNvSpPr>
                <a:spLocks noChangeArrowheads="1"/>
              </p:cNvSpPr>
              <p:nvPr/>
            </p:nvSpPr>
            <p:spPr bwMode="auto">
              <a:xfrm>
                <a:off x="4246" y="3050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1" name="Rectangle 413"/>
              <p:cNvSpPr>
                <a:spLocks noChangeArrowheads="1"/>
              </p:cNvSpPr>
              <p:nvPr/>
            </p:nvSpPr>
            <p:spPr bwMode="auto">
              <a:xfrm>
                <a:off x="4380" y="3126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2" name="Rectangle 414"/>
              <p:cNvSpPr>
                <a:spLocks noChangeArrowheads="1"/>
              </p:cNvSpPr>
              <p:nvPr/>
            </p:nvSpPr>
            <p:spPr bwMode="auto">
              <a:xfrm>
                <a:off x="4515" y="3176"/>
                <a:ext cx="49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3" name="Rectangle 415"/>
              <p:cNvSpPr>
                <a:spLocks noChangeArrowheads="1"/>
              </p:cNvSpPr>
              <p:nvPr/>
            </p:nvSpPr>
            <p:spPr bwMode="auto">
              <a:xfrm>
                <a:off x="4649" y="3225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4" name="Rectangle 416"/>
              <p:cNvSpPr>
                <a:spLocks noChangeArrowheads="1"/>
              </p:cNvSpPr>
              <p:nvPr/>
            </p:nvSpPr>
            <p:spPr bwMode="auto">
              <a:xfrm>
                <a:off x="4783" y="3318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5" name="Rectangle 417"/>
              <p:cNvSpPr>
                <a:spLocks noChangeArrowheads="1"/>
              </p:cNvSpPr>
              <p:nvPr/>
            </p:nvSpPr>
            <p:spPr bwMode="auto">
              <a:xfrm>
                <a:off x="4914" y="3328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6" name="Rectangle 418"/>
              <p:cNvSpPr>
                <a:spLocks noChangeArrowheads="1"/>
              </p:cNvSpPr>
              <p:nvPr/>
            </p:nvSpPr>
            <p:spPr bwMode="auto">
              <a:xfrm>
                <a:off x="5048" y="3341"/>
                <a:ext cx="50" cy="44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7" name="Rectangle 419"/>
              <p:cNvSpPr>
                <a:spLocks noChangeArrowheads="1"/>
              </p:cNvSpPr>
              <p:nvPr/>
            </p:nvSpPr>
            <p:spPr bwMode="auto">
              <a:xfrm>
                <a:off x="5182" y="3348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8" name="Rectangle 420"/>
              <p:cNvSpPr>
                <a:spLocks noChangeArrowheads="1"/>
              </p:cNvSpPr>
              <p:nvPr/>
            </p:nvSpPr>
            <p:spPr bwMode="auto">
              <a:xfrm>
                <a:off x="5316" y="3348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89" name="Rectangle 421"/>
              <p:cNvSpPr>
                <a:spLocks noChangeArrowheads="1"/>
              </p:cNvSpPr>
              <p:nvPr/>
            </p:nvSpPr>
            <p:spPr bwMode="auto">
              <a:xfrm>
                <a:off x="5450" y="3348"/>
                <a:ext cx="50" cy="43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0" name="Freeform 422"/>
              <p:cNvSpPr>
                <a:spLocks/>
              </p:cNvSpPr>
              <p:nvPr/>
            </p:nvSpPr>
            <p:spPr bwMode="auto">
              <a:xfrm>
                <a:off x="3978" y="3146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1" name="Freeform 423"/>
              <p:cNvSpPr>
                <a:spLocks/>
              </p:cNvSpPr>
              <p:nvPr/>
            </p:nvSpPr>
            <p:spPr bwMode="auto">
              <a:xfrm>
                <a:off x="4112" y="3076"/>
                <a:ext cx="54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2" name="Freeform 424"/>
              <p:cNvSpPr>
                <a:spLocks/>
              </p:cNvSpPr>
              <p:nvPr/>
            </p:nvSpPr>
            <p:spPr bwMode="auto">
              <a:xfrm>
                <a:off x="4246" y="2984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3" name="Freeform 425"/>
              <p:cNvSpPr>
                <a:spLocks/>
              </p:cNvSpPr>
              <p:nvPr/>
            </p:nvSpPr>
            <p:spPr bwMode="auto">
              <a:xfrm>
                <a:off x="4380" y="2964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4" name="Freeform 426"/>
              <p:cNvSpPr>
                <a:spLocks/>
              </p:cNvSpPr>
              <p:nvPr/>
            </p:nvSpPr>
            <p:spPr bwMode="auto">
              <a:xfrm>
                <a:off x="4515" y="3037"/>
                <a:ext cx="53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5" name="Freeform 427"/>
              <p:cNvSpPr>
                <a:spLocks/>
              </p:cNvSpPr>
              <p:nvPr/>
            </p:nvSpPr>
            <p:spPr bwMode="auto">
              <a:xfrm>
                <a:off x="4649" y="3126"/>
                <a:ext cx="53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6" name="Freeform 428"/>
              <p:cNvSpPr>
                <a:spLocks/>
              </p:cNvSpPr>
              <p:nvPr/>
            </p:nvSpPr>
            <p:spPr bwMode="auto">
              <a:xfrm>
                <a:off x="4783" y="3176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7" name="Freeform 429"/>
              <p:cNvSpPr>
                <a:spLocks/>
              </p:cNvSpPr>
              <p:nvPr/>
            </p:nvSpPr>
            <p:spPr bwMode="auto">
              <a:xfrm>
                <a:off x="4914" y="3235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8" name="Freeform 430"/>
              <p:cNvSpPr>
                <a:spLocks/>
              </p:cNvSpPr>
              <p:nvPr/>
            </p:nvSpPr>
            <p:spPr bwMode="auto">
              <a:xfrm>
                <a:off x="5048" y="3252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09999" name="Freeform 431"/>
              <p:cNvSpPr>
                <a:spLocks/>
              </p:cNvSpPr>
              <p:nvPr/>
            </p:nvSpPr>
            <p:spPr bwMode="auto">
              <a:xfrm>
                <a:off x="5182" y="3278"/>
                <a:ext cx="54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0" name="Freeform 432"/>
              <p:cNvSpPr>
                <a:spLocks/>
              </p:cNvSpPr>
              <p:nvPr/>
            </p:nvSpPr>
            <p:spPr bwMode="auto">
              <a:xfrm>
                <a:off x="5316" y="3328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1" name="Freeform 433"/>
              <p:cNvSpPr>
                <a:spLocks/>
              </p:cNvSpPr>
              <p:nvPr/>
            </p:nvSpPr>
            <p:spPr bwMode="auto">
              <a:xfrm>
                <a:off x="5450" y="3348"/>
                <a:ext cx="54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5"/>
                  </a:cxn>
                  <a:cxn ang="0">
                    <a:pos x="0" y="85"/>
                  </a:cxn>
                  <a:cxn ang="0">
                    <a:pos x="42" y="0"/>
                  </a:cxn>
                </a:cxnLst>
                <a:rect l="0" t="0" r="r" b="b"/>
                <a:pathLst>
                  <a:path w="84" h="85">
                    <a:moveTo>
                      <a:pt x="42" y="0"/>
                    </a:moveTo>
                    <a:lnTo>
                      <a:pt x="84" y="85"/>
                    </a:lnTo>
                    <a:lnTo>
                      <a:pt x="0" y="8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2" name="Freeform 434"/>
              <p:cNvSpPr>
                <a:spLocks/>
              </p:cNvSpPr>
              <p:nvPr/>
            </p:nvSpPr>
            <p:spPr bwMode="auto">
              <a:xfrm>
                <a:off x="5585" y="3351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5"/>
                  </a:cxn>
                  <a:cxn ang="0">
                    <a:pos x="0" y="85"/>
                  </a:cxn>
                  <a:cxn ang="0">
                    <a:pos x="42" y="0"/>
                  </a:cxn>
                </a:cxnLst>
                <a:rect l="0" t="0" r="r" b="b"/>
                <a:pathLst>
                  <a:path w="84" h="85">
                    <a:moveTo>
                      <a:pt x="42" y="0"/>
                    </a:moveTo>
                    <a:lnTo>
                      <a:pt x="84" y="85"/>
                    </a:lnTo>
                    <a:lnTo>
                      <a:pt x="0" y="8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3" name="Freeform 435"/>
              <p:cNvSpPr>
                <a:spLocks/>
              </p:cNvSpPr>
              <p:nvPr/>
            </p:nvSpPr>
            <p:spPr bwMode="auto">
              <a:xfrm>
                <a:off x="5719" y="3368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5"/>
                  </a:cxn>
                  <a:cxn ang="0">
                    <a:pos x="0" y="85"/>
                  </a:cxn>
                  <a:cxn ang="0">
                    <a:pos x="42" y="0"/>
                  </a:cxn>
                </a:cxnLst>
                <a:rect l="0" t="0" r="r" b="b"/>
                <a:pathLst>
                  <a:path w="84" h="85">
                    <a:moveTo>
                      <a:pt x="42" y="0"/>
                    </a:moveTo>
                    <a:lnTo>
                      <a:pt x="84" y="85"/>
                    </a:lnTo>
                    <a:lnTo>
                      <a:pt x="0" y="8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4" name="Freeform 436"/>
              <p:cNvSpPr>
                <a:spLocks/>
              </p:cNvSpPr>
              <p:nvPr/>
            </p:nvSpPr>
            <p:spPr bwMode="auto">
              <a:xfrm>
                <a:off x="5853" y="3378"/>
                <a:ext cx="54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84"/>
                  </a:cxn>
                  <a:cxn ang="0">
                    <a:pos x="0" y="84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84"/>
                    </a:lnTo>
                    <a:lnTo>
                      <a:pt x="0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5" name="Freeform 437"/>
              <p:cNvSpPr>
                <a:spLocks/>
              </p:cNvSpPr>
              <p:nvPr/>
            </p:nvSpPr>
            <p:spPr bwMode="auto">
              <a:xfrm>
                <a:off x="3978" y="3146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6" name="Freeform 438"/>
              <p:cNvSpPr>
                <a:spLocks/>
              </p:cNvSpPr>
              <p:nvPr/>
            </p:nvSpPr>
            <p:spPr bwMode="auto">
              <a:xfrm>
                <a:off x="4112" y="3100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7" name="Freeform 439"/>
              <p:cNvSpPr>
                <a:spLocks/>
              </p:cNvSpPr>
              <p:nvPr/>
            </p:nvSpPr>
            <p:spPr bwMode="auto">
              <a:xfrm>
                <a:off x="4246" y="2994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8" name="Freeform 440"/>
              <p:cNvSpPr>
                <a:spLocks/>
              </p:cNvSpPr>
              <p:nvPr/>
            </p:nvSpPr>
            <p:spPr bwMode="auto">
              <a:xfrm>
                <a:off x="4380" y="2921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09" name="Freeform 441"/>
              <p:cNvSpPr>
                <a:spLocks/>
              </p:cNvSpPr>
              <p:nvPr/>
            </p:nvSpPr>
            <p:spPr bwMode="auto">
              <a:xfrm>
                <a:off x="4515" y="2901"/>
                <a:ext cx="53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0" name="Freeform 442"/>
              <p:cNvSpPr>
                <a:spLocks/>
              </p:cNvSpPr>
              <p:nvPr/>
            </p:nvSpPr>
            <p:spPr bwMode="auto">
              <a:xfrm>
                <a:off x="4649" y="2911"/>
                <a:ext cx="53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1" name="Freeform 443"/>
              <p:cNvSpPr>
                <a:spLocks/>
              </p:cNvSpPr>
              <p:nvPr/>
            </p:nvSpPr>
            <p:spPr bwMode="auto">
              <a:xfrm>
                <a:off x="4783" y="2914"/>
                <a:ext cx="54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2" name="Freeform 444"/>
              <p:cNvSpPr>
                <a:spLocks/>
              </p:cNvSpPr>
              <p:nvPr/>
            </p:nvSpPr>
            <p:spPr bwMode="auto">
              <a:xfrm>
                <a:off x="4914" y="2921"/>
                <a:ext cx="53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3" name="Freeform 445"/>
              <p:cNvSpPr>
                <a:spLocks/>
              </p:cNvSpPr>
              <p:nvPr/>
            </p:nvSpPr>
            <p:spPr bwMode="auto">
              <a:xfrm>
                <a:off x="5048" y="2961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4" name="Freeform 446"/>
              <p:cNvSpPr>
                <a:spLocks/>
              </p:cNvSpPr>
              <p:nvPr/>
            </p:nvSpPr>
            <p:spPr bwMode="auto">
              <a:xfrm>
                <a:off x="5182" y="3027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5" name="Freeform 447"/>
              <p:cNvSpPr>
                <a:spLocks/>
              </p:cNvSpPr>
              <p:nvPr/>
            </p:nvSpPr>
            <p:spPr bwMode="auto">
              <a:xfrm>
                <a:off x="5316" y="3100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6" name="Freeform 448"/>
              <p:cNvSpPr>
                <a:spLocks/>
              </p:cNvSpPr>
              <p:nvPr/>
            </p:nvSpPr>
            <p:spPr bwMode="auto">
              <a:xfrm>
                <a:off x="5450" y="3215"/>
                <a:ext cx="54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7" name="Freeform 449"/>
              <p:cNvSpPr>
                <a:spLocks/>
              </p:cNvSpPr>
              <p:nvPr/>
            </p:nvSpPr>
            <p:spPr bwMode="auto">
              <a:xfrm>
                <a:off x="5585" y="3268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8" name="Freeform 450"/>
              <p:cNvSpPr>
                <a:spLocks/>
              </p:cNvSpPr>
              <p:nvPr/>
            </p:nvSpPr>
            <p:spPr bwMode="auto">
              <a:xfrm>
                <a:off x="5719" y="3278"/>
                <a:ext cx="53" cy="4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19" name="Freeform 451"/>
              <p:cNvSpPr>
                <a:spLocks/>
              </p:cNvSpPr>
              <p:nvPr/>
            </p:nvSpPr>
            <p:spPr bwMode="auto">
              <a:xfrm>
                <a:off x="5853" y="3328"/>
                <a:ext cx="54" cy="4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84" y="42"/>
                  </a:cxn>
                  <a:cxn ang="0">
                    <a:pos x="42" y="84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84" y="42"/>
                    </a:lnTo>
                    <a:lnTo>
                      <a:pt x="42" y="84"/>
                    </a:lnTo>
                    <a:lnTo>
                      <a:pt x="0" y="4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0" name="Rectangle 452"/>
              <p:cNvSpPr>
                <a:spLocks noChangeArrowheads="1"/>
              </p:cNvSpPr>
              <p:nvPr/>
            </p:nvSpPr>
            <p:spPr bwMode="auto">
              <a:xfrm>
                <a:off x="3888" y="2592"/>
                <a:ext cx="61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Accumbens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21" name="Line 453"/>
              <p:cNvSpPr>
                <a:spLocks noChangeShapeType="1"/>
              </p:cNvSpPr>
              <p:nvPr/>
            </p:nvSpPr>
            <p:spPr bwMode="auto">
              <a:xfrm>
                <a:off x="5529" y="2867"/>
                <a:ext cx="122" cy="1"/>
              </a:xfrm>
              <a:prstGeom prst="line">
                <a:avLst/>
              </a:prstGeom>
              <a:noFill/>
              <a:ln w="2857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2" name="Oval 454"/>
              <p:cNvSpPr>
                <a:spLocks noChangeArrowheads="1"/>
              </p:cNvSpPr>
              <p:nvPr/>
            </p:nvSpPr>
            <p:spPr bwMode="auto">
              <a:xfrm>
                <a:off x="5567" y="2847"/>
                <a:ext cx="42" cy="37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FF9966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3" name="Rectangle 455"/>
              <p:cNvSpPr>
                <a:spLocks noChangeArrowheads="1"/>
              </p:cNvSpPr>
              <p:nvPr/>
            </p:nvSpPr>
            <p:spPr bwMode="auto">
              <a:xfrm>
                <a:off x="5696" y="2830"/>
                <a:ext cx="15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0.5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24" name="Line 456"/>
              <p:cNvSpPr>
                <a:spLocks noChangeShapeType="1"/>
              </p:cNvSpPr>
              <p:nvPr/>
            </p:nvSpPr>
            <p:spPr bwMode="auto">
              <a:xfrm>
                <a:off x="5529" y="2957"/>
                <a:ext cx="122" cy="1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5" name="Rectangle 457"/>
              <p:cNvSpPr>
                <a:spLocks noChangeArrowheads="1"/>
              </p:cNvSpPr>
              <p:nvPr/>
            </p:nvSpPr>
            <p:spPr bwMode="auto">
              <a:xfrm>
                <a:off x="5567" y="2937"/>
                <a:ext cx="42" cy="37"/>
              </a:xfrm>
              <a:prstGeom prst="rect">
                <a:avLst/>
              </a:prstGeom>
              <a:solidFill>
                <a:srgbClr val="66CCFF"/>
              </a:solidFill>
              <a:ln w="9525">
                <a:solidFill>
                  <a:srgbClr val="66CC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6" name="Rectangle 458"/>
              <p:cNvSpPr>
                <a:spLocks noChangeArrowheads="1"/>
              </p:cNvSpPr>
              <p:nvPr/>
            </p:nvSpPr>
            <p:spPr bwMode="auto">
              <a:xfrm>
                <a:off x="5696" y="2920"/>
                <a:ext cx="15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1.0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27" name="Line 459"/>
              <p:cNvSpPr>
                <a:spLocks noChangeShapeType="1"/>
              </p:cNvSpPr>
              <p:nvPr/>
            </p:nvSpPr>
            <p:spPr bwMode="auto">
              <a:xfrm>
                <a:off x="5529" y="3046"/>
                <a:ext cx="122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8" name="Freeform 460"/>
              <p:cNvSpPr>
                <a:spLocks/>
              </p:cNvSpPr>
              <p:nvPr/>
            </p:nvSpPr>
            <p:spPr bwMode="auto">
              <a:xfrm>
                <a:off x="5567" y="3027"/>
                <a:ext cx="46" cy="3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72" y="72"/>
                  </a:cxn>
                  <a:cxn ang="0">
                    <a:pos x="0" y="72"/>
                  </a:cxn>
                  <a:cxn ang="0">
                    <a:pos x="36" y="0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lnTo>
                      <a:pt x="72" y="72"/>
                    </a:lnTo>
                    <a:lnTo>
                      <a:pt x="0" y="7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29" name="Rectangle 461"/>
              <p:cNvSpPr>
                <a:spLocks noChangeArrowheads="1"/>
              </p:cNvSpPr>
              <p:nvPr/>
            </p:nvSpPr>
            <p:spPr bwMode="auto">
              <a:xfrm>
                <a:off x="5696" y="3009"/>
                <a:ext cx="15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2.5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30" name="Line 462"/>
              <p:cNvSpPr>
                <a:spLocks noChangeShapeType="1"/>
              </p:cNvSpPr>
              <p:nvPr/>
            </p:nvSpPr>
            <p:spPr bwMode="auto">
              <a:xfrm>
                <a:off x="5529" y="3136"/>
                <a:ext cx="122" cy="0"/>
              </a:xfrm>
              <a:prstGeom prst="line">
                <a:avLst/>
              </a:prstGeom>
              <a:noFill/>
              <a:ln w="28575">
                <a:solidFill>
                  <a:srgbClr val="FFFF99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31" name="Freeform 463"/>
              <p:cNvSpPr>
                <a:spLocks/>
              </p:cNvSpPr>
              <p:nvPr/>
            </p:nvSpPr>
            <p:spPr bwMode="auto">
              <a:xfrm>
                <a:off x="5567" y="3116"/>
                <a:ext cx="46" cy="40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72" y="36"/>
                  </a:cxn>
                  <a:cxn ang="0">
                    <a:pos x="36" y="72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99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32" name="Rectangle 464"/>
              <p:cNvSpPr>
                <a:spLocks noChangeArrowheads="1"/>
              </p:cNvSpPr>
              <p:nvPr/>
            </p:nvSpPr>
            <p:spPr bwMode="auto">
              <a:xfrm>
                <a:off x="5696" y="3101"/>
                <a:ext cx="120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33" name="Text Box 465"/>
              <p:cNvSpPr txBox="1">
                <a:spLocks noChangeArrowheads="1"/>
              </p:cNvSpPr>
              <p:nvPr/>
            </p:nvSpPr>
            <p:spPr bwMode="auto">
              <a:xfrm>
                <a:off x="5304" y="2694"/>
                <a:ext cx="78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b="1">
                    <a:solidFill>
                      <a:srgbClr val="FFFFFF"/>
                    </a:solidFill>
                    <a:latin typeface="Arial" pitchFamily="34" charset="0"/>
                  </a:rPr>
                  <a:t>Dose (mg/kg)</a:t>
                </a:r>
              </a:p>
            </p:txBody>
          </p:sp>
        </p:grpSp>
        <p:sp>
          <p:nvSpPr>
            <p:cNvPr id="110034" name="Text Box 466"/>
            <p:cNvSpPr txBox="1">
              <a:spLocks noChangeArrowheads="1"/>
            </p:cNvSpPr>
            <p:nvPr/>
          </p:nvSpPr>
          <p:spPr bwMode="auto">
            <a:xfrm>
              <a:off x="4992" y="2486"/>
              <a:ext cx="11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Times New Roman" pitchFamily="18" charset="0"/>
                </a:rPr>
                <a:t>MORPHINE</a:t>
              </a:r>
            </a:p>
          </p:txBody>
        </p:sp>
      </p:grpSp>
      <p:grpSp>
        <p:nvGrpSpPr>
          <p:cNvPr id="9" name="Group 467"/>
          <p:cNvGrpSpPr>
            <a:grpSpLocks/>
          </p:cNvGrpSpPr>
          <p:nvPr/>
        </p:nvGrpSpPr>
        <p:grpSpPr bwMode="auto">
          <a:xfrm>
            <a:off x="1862138" y="3886200"/>
            <a:ext cx="4132262" cy="2590800"/>
            <a:chOff x="240" y="2460"/>
            <a:chExt cx="2928" cy="1632"/>
          </a:xfrm>
        </p:grpSpPr>
        <p:sp>
          <p:nvSpPr>
            <p:cNvPr id="110036" name="Rectangle 468"/>
            <p:cNvSpPr>
              <a:spLocks noChangeArrowheads="1"/>
            </p:cNvSpPr>
            <p:nvPr/>
          </p:nvSpPr>
          <p:spPr bwMode="auto">
            <a:xfrm>
              <a:off x="240" y="2460"/>
              <a:ext cx="2928" cy="1632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50000">
                  <a:srgbClr val="0000FF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37" name="Line 469"/>
            <p:cNvSpPr>
              <a:spLocks noChangeShapeType="1"/>
            </p:cNvSpPr>
            <p:nvPr/>
          </p:nvSpPr>
          <p:spPr bwMode="auto">
            <a:xfrm>
              <a:off x="805" y="2569"/>
              <a:ext cx="1" cy="95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38" name="Line 470"/>
            <p:cNvSpPr>
              <a:spLocks noChangeShapeType="1"/>
            </p:cNvSpPr>
            <p:nvPr/>
          </p:nvSpPr>
          <p:spPr bwMode="auto">
            <a:xfrm>
              <a:off x="781" y="3082"/>
              <a:ext cx="2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39" name="Line 471"/>
            <p:cNvSpPr>
              <a:spLocks noChangeShapeType="1"/>
            </p:cNvSpPr>
            <p:nvPr/>
          </p:nvSpPr>
          <p:spPr bwMode="auto">
            <a:xfrm>
              <a:off x="781" y="2827"/>
              <a:ext cx="24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40" name="Rectangle 472"/>
            <p:cNvSpPr>
              <a:spLocks noChangeArrowheads="1"/>
            </p:cNvSpPr>
            <p:nvPr/>
          </p:nvSpPr>
          <p:spPr bwMode="auto">
            <a:xfrm>
              <a:off x="702" y="3711"/>
              <a:ext cx="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0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41" name="Rectangle 473"/>
            <p:cNvSpPr>
              <a:spLocks noChangeArrowheads="1"/>
            </p:cNvSpPr>
            <p:nvPr/>
          </p:nvSpPr>
          <p:spPr bwMode="auto">
            <a:xfrm>
              <a:off x="615" y="3303"/>
              <a:ext cx="18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100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42" name="Rectangle 474"/>
            <p:cNvSpPr>
              <a:spLocks noChangeArrowheads="1"/>
            </p:cNvSpPr>
            <p:nvPr/>
          </p:nvSpPr>
          <p:spPr bwMode="auto">
            <a:xfrm>
              <a:off x="615" y="3044"/>
              <a:ext cx="18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150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43" name="Rectangle 475"/>
            <p:cNvSpPr>
              <a:spLocks noChangeArrowheads="1"/>
            </p:cNvSpPr>
            <p:nvPr/>
          </p:nvSpPr>
          <p:spPr bwMode="auto">
            <a:xfrm>
              <a:off x="615" y="2789"/>
              <a:ext cx="18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200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44" name="Rectangle 476"/>
            <p:cNvSpPr>
              <a:spLocks noChangeArrowheads="1"/>
            </p:cNvSpPr>
            <p:nvPr/>
          </p:nvSpPr>
          <p:spPr bwMode="auto">
            <a:xfrm>
              <a:off x="615" y="2531"/>
              <a:ext cx="18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250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45" name="Line 477"/>
            <p:cNvSpPr>
              <a:spLocks noChangeShapeType="1"/>
            </p:cNvSpPr>
            <p:nvPr/>
          </p:nvSpPr>
          <p:spPr bwMode="auto">
            <a:xfrm>
              <a:off x="786" y="3750"/>
              <a:ext cx="2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grpSp>
          <p:nvGrpSpPr>
            <p:cNvPr id="10" name="Group 478"/>
            <p:cNvGrpSpPr>
              <a:grpSpLocks/>
            </p:cNvGrpSpPr>
            <p:nvPr/>
          </p:nvGrpSpPr>
          <p:grpSpPr bwMode="auto">
            <a:xfrm>
              <a:off x="889" y="3748"/>
              <a:ext cx="1428" cy="175"/>
              <a:chOff x="2062" y="3229"/>
              <a:chExt cx="2176" cy="306"/>
            </a:xfrm>
          </p:grpSpPr>
          <p:sp>
            <p:nvSpPr>
              <p:cNvPr id="110047" name="Line 479"/>
              <p:cNvSpPr>
                <a:spLocks noChangeShapeType="1"/>
              </p:cNvSpPr>
              <p:nvPr/>
            </p:nvSpPr>
            <p:spPr bwMode="auto">
              <a:xfrm>
                <a:off x="2089" y="3229"/>
                <a:ext cx="1952" cy="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48" name="Line 480"/>
              <p:cNvSpPr>
                <a:spLocks noChangeShapeType="1"/>
              </p:cNvSpPr>
              <p:nvPr/>
            </p:nvSpPr>
            <p:spPr bwMode="auto">
              <a:xfrm flipV="1">
                <a:off x="2089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49" name="Line 481"/>
              <p:cNvSpPr>
                <a:spLocks noChangeShapeType="1"/>
              </p:cNvSpPr>
              <p:nvPr/>
            </p:nvSpPr>
            <p:spPr bwMode="auto">
              <a:xfrm flipV="1">
                <a:off x="2305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0" name="Line 482"/>
              <p:cNvSpPr>
                <a:spLocks noChangeShapeType="1"/>
              </p:cNvSpPr>
              <p:nvPr/>
            </p:nvSpPr>
            <p:spPr bwMode="auto">
              <a:xfrm flipV="1">
                <a:off x="2521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1" name="Line 483"/>
              <p:cNvSpPr>
                <a:spLocks noChangeShapeType="1"/>
              </p:cNvSpPr>
              <p:nvPr/>
            </p:nvSpPr>
            <p:spPr bwMode="auto">
              <a:xfrm flipV="1">
                <a:off x="2738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2" name="Line 484"/>
              <p:cNvSpPr>
                <a:spLocks noChangeShapeType="1"/>
              </p:cNvSpPr>
              <p:nvPr/>
            </p:nvSpPr>
            <p:spPr bwMode="auto">
              <a:xfrm flipV="1">
                <a:off x="2954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3" name="Line 485"/>
              <p:cNvSpPr>
                <a:spLocks noChangeShapeType="1"/>
              </p:cNvSpPr>
              <p:nvPr/>
            </p:nvSpPr>
            <p:spPr bwMode="auto">
              <a:xfrm flipV="1">
                <a:off x="3176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4" name="Line 486"/>
              <p:cNvSpPr>
                <a:spLocks noChangeShapeType="1"/>
              </p:cNvSpPr>
              <p:nvPr/>
            </p:nvSpPr>
            <p:spPr bwMode="auto">
              <a:xfrm flipV="1">
                <a:off x="3392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5" name="Line 487"/>
              <p:cNvSpPr>
                <a:spLocks noChangeShapeType="1"/>
              </p:cNvSpPr>
              <p:nvPr/>
            </p:nvSpPr>
            <p:spPr bwMode="auto">
              <a:xfrm flipV="1">
                <a:off x="3609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6" name="Line 488"/>
              <p:cNvSpPr>
                <a:spLocks noChangeShapeType="1"/>
              </p:cNvSpPr>
              <p:nvPr/>
            </p:nvSpPr>
            <p:spPr bwMode="auto">
              <a:xfrm flipV="1">
                <a:off x="3825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7" name="Line 489"/>
              <p:cNvSpPr>
                <a:spLocks noChangeShapeType="1"/>
              </p:cNvSpPr>
              <p:nvPr/>
            </p:nvSpPr>
            <p:spPr bwMode="auto">
              <a:xfrm flipV="1">
                <a:off x="4041" y="3229"/>
                <a:ext cx="1" cy="36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fa-IR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110058" name="Rectangle 490"/>
              <p:cNvSpPr>
                <a:spLocks noChangeArrowheads="1"/>
              </p:cNvSpPr>
              <p:nvPr/>
            </p:nvSpPr>
            <p:spPr bwMode="auto">
              <a:xfrm>
                <a:off x="2062" y="3332"/>
                <a:ext cx="9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59" name="Rectangle 491"/>
              <p:cNvSpPr>
                <a:spLocks noChangeArrowheads="1"/>
              </p:cNvSpPr>
              <p:nvPr/>
            </p:nvSpPr>
            <p:spPr bwMode="auto">
              <a:xfrm>
                <a:off x="2707" y="3332"/>
                <a:ext cx="9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60" name="Rectangle 492"/>
              <p:cNvSpPr>
                <a:spLocks noChangeArrowheads="1"/>
              </p:cNvSpPr>
              <p:nvPr/>
            </p:nvSpPr>
            <p:spPr bwMode="auto">
              <a:xfrm>
                <a:off x="3362" y="3332"/>
                <a:ext cx="9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2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61" name="Rectangle 493"/>
              <p:cNvSpPr>
                <a:spLocks noChangeArrowheads="1"/>
              </p:cNvSpPr>
              <p:nvPr/>
            </p:nvSpPr>
            <p:spPr bwMode="auto">
              <a:xfrm>
                <a:off x="3933" y="3332"/>
                <a:ext cx="305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  <a:latin typeface="Arial" pitchFamily="34" charset="0"/>
                  </a:rPr>
                  <a:t>3 hr</a:t>
                </a:r>
                <a:endParaRPr lang="en-US" sz="12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10062" name="Rectangle 494"/>
            <p:cNvSpPr>
              <a:spLocks noChangeArrowheads="1"/>
            </p:cNvSpPr>
            <p:nvPr/>
          </p:nvSpPr>
          <p:spPr bwMode="auto">
            <a:xfrm>
              <a:off x="1185" y="3929"/>
              <a:ext cx="99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Time After Nicotine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63" name="Rectangle 495"/>
            <p:cNvSpPr>
              <a:spLocks noChangeArrowheads="1"/>
            </p:cNvSpPr>
            <p:nvPr/>
          </p:nvSpPr>
          <p:spPr bwMode="auto">
            <a:xfrm rot="16200000">
              <a:off x="93" y="3027"/>
              <a:ext cx="882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% of Basal Release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064" name="Line 496"/>
            <p:cNvSpPr>
              <a:spLocks noChangeShapeType="1"/>
            </p:cNvSpPr>
            <p:nvPr/>
          </p:nvSpPr>
          <p:spPr bwMode="auto">
            <a:xfrm>
              <a:off x="883" y="3341"/>
              <a:ext cx="2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65" name="Line 497"/>
            <p:cNvSpPr>
              <a:spLocks noChangeShapeType="1"/>
            </p:cNvSpPr>
            <p:nvPr/>
          </p:nvSpPr>
          <p:spPr bwMode="auto">
            <a:xfrm flipV="1">
              <a:off x="907" y="2724"/>
              <a:ext cx="142" cy="61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66" name="Line 498"/>
            <p:cNvSpPr>
              <a:spLocks noChangeShapeType="1"/>
            </p:cNvSpPr>
            <p:nvPr/>
          </p:nvSpPr>
          <p:spPr bwMode="auto">
            <a:xfrm flipV="1">
              <a:off x="907" y="3237"/>
              <a:ext cx="142" cy="104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67" name="Oval 499"/>
            <p:cNvSpPr>
              <a:spLocks noChangeArrowheads="1"/>
            </p:cNvSpPr>
            <p:nvPr/>
          </p:nvSpPr>
          <p:spPr bwMode="auto">
            <a:xfrm>
              <a:off x="880" y="3317"/>
              <a:ext cx="51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68" name="Rectangle 500"/>
            <p:cNvSpPr>
              <a:spLocks noChangeArrowheads="1"/>
            </p:cNvSpPr>
            <p:nvPr/>
          </p:nvSpPr>
          <p:spPr bwMode="auto">
            <a:xfrm>
              <a:off x="880" y="3317"/>
              <a:ext cx="51" cy="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69" name="Line 501"/>
            <p:cNvSpPr>
              <a:spLocks noChangeShapeType="1"/>
            </p:cNvSpPr>
            <p:nvPr/>
          </p:nvSpPr>
          <p:spPr bwMode="auto">
            <a:xfrm>
              <a:off x="1049" y="2724"/>
              <a:ext cx="141" cy="23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0" name="Line 502"/>
            <p:cNvSpPr>
              <a:spLocks noChangeShapeType="1"/>
            </p:cNvSpPr>
            <p:nvPr/>
          </p:nvSpPr>
          <p:spPr bwMode="auto">
            <a:xfrm>
              <a:off x="1190" y="2955"/>
              <a:ext cx="143" cy="7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1" name="Line 503"/>
            <p:cNvSpPr>
              <a:spLocks noChangeShapeType="1"/>
            </p:cNvSpPr>
            <p:nvPr/>
          </p:nvSpPr>
          <p:spPr bwMode="auto">
            <a:xfrm>
              <a:off x="1333" y="3031"/>
              <a:ext cx="142" cy="2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2" name="Line 504"/>
            <p:cNvSpPr>
              <a:spLocks noChangeShapeType="1"/>
            </p:cNvSpPr>
            <p:nvPr/>
          </p:nvSpPr>
          <p:spPr bwMode="auto">
            <a:xfrm>
              <a:off x="1475" y="3058"/>
              <a:ext cx="145" cy="2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3" name="Line 505"/>
            <p:cNvSpPr>
              <a:spLocks noChangeShapeType="1"/>
            </p:cNvSpPr>
            <p:nvPr/>
          </p:nvSpPr>
          <p:spPr bwMode="auto">
            <a:xfrm>
              <a:off x="1620" y="3079"/>
              <a:ext cx="142" cy="4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4" name="Line 506"/>
            <p:cNvSpPr>
              <a:spLocks noChangeShapeType="1"/>
            </p:cNvSpPr>
            <p:nvPr/>
          </p:nvSpPr>
          <p:spPr bwMode="auto">
            <a:xfrm>
              <a:off x="1762" y="3124"/>
              <a:ext cx="143" cy="1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5" name="Line 507"/>
            <p:cNvSpPr>
              <a:spLocks noChangeShapeType="1"/>
            </p:cNvSpPr>
            <p:nvPr/>
          </p:nvSpPr>
          <p:spPr bwMode="auto">
            <a:xfrm>
              <a:off x="1905" y="3134"/>
              <a:ext cx="141" cy="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6" name="Line 508"/>
            <p:cNvSpPr>
              <a:spLocks noChangeShapeType="1"/>
            </p:cNvSpPr>
            <p:nvPr/>
          </p:nvSpPr>
          <p:spPr bwMode="auto">
            <a:xfrm>
              <a:off x="2046" y="3141"/>
              <a:ext cx="142" cy="3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7" name="Line 509"/>
            <p:cNvSpPr>
              <a:spLocks noChangeShapeType="1"/>
            </p:cNvSpPr>
            <p:nvPr/>
          </p:nvSpPr>
          <p:spPr bwMode="auto">
            <a:xfrm flipV="1">
              <a:off x="1049" y="3082"/>
              <a:ext cx="141" cy="155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8" name="Line 510"/>
            <p:cNvSpPr>
              <a:spLocks noChangeShapeType="1"/>
            </p:cNvSpPr>
            <p:nvPr/>
          </p:nvSpPr>
          <p:spPr bwMode="auto">
            <a:xfrm>
              <a:off x="1190" y="3082"/>
              <a:ext cx="143" cy="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79" name="Line 511"/>
            <p:cNvSpPr>
              <a:spLocks noChangeShapeType="1"/>
            </p:cNvSpPr>
            <p:nvPr/>
          </p:nvSpPr>
          <p:spPr bwMode="auto">
            <a:xfrm>
              <a:off x="1333" y="3089"/>
              <a:ext cx="142" cy="2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0" name="Line 512"/>
            <p:cNvSpPr>
              <a:spLocks noChangeShapeType="1"/>
            </p:cNvSpPr>
            <p:nvPr/>
          </p:nvSpPr>
          <p:spPr bwMode="auto">
            <a:xfrm>
              <a:off x="1475" y="3110"/>
              <a:ext cx="145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1" name="Line 513"/>
            <p:cNvSpPr>
              <a:spLocks noChangeShapeType="1"/>
            </p:cNvSpPr>
            <p:nvPr/>
          </p:nvSpPr>
          <p:spPr bwMode="auto">
            <a:xfrm>
              <a:off x="1620" y="3110"/>
              <a:ext cx="142" cy="2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2" name="Line 514"/>
            <p:cNvSpPr>
              <a:spLocks noChangeShapeType="1"/>
            </p:cNvSpPr>
            <p:nvPr/>
          </p:nvSpPr>
          <p:spPr bwMode="auto">
            <a:xfrm>
              <a:off x="1762" y="3131"/>
              <a:ext cx="143" cy="3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3" name="Line 515"/>
            <p:cNvSpPr>
              <a:spLocks noChangeShapeType="1"/>
            </p:cNvSpPr>
            <p:nvPr/>
          </p:nvSpPr>
          <p:spPr bwMode="auto">
            <a:xfrm>
              <a:off x="1905" y="3134"/>
              <a:ext cx="141" cy="57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4" name="Line 516"/>
            <p:cNvSpPr>
              <a:spLocks noChangeShapeType="1"/>
            </p:cNvSpPr>
            <p:nvPr/>
          </p:nvSpPr>
          <p:spPr bwMode="auto">
            <a:xfrm>
              <a:off x="2046" y="3191"/>
              <a:ext cx="134" cy="36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5" name="Oval 517"/>
            <p:cNvSpPr>
              <a:spLocks noChangeArrowheads="1"/>
            </p:cNvSpPr>
            <p:nvPr/>
          </p:nvSpPr>
          <p:spPr bwMode="auto">
            <a:xfrm>
              <a:off x="1021" y="2700"/>
              <a:ext cx="51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6" name="Oval 518"/>
            <p:cNvSpPr>
              <a:spLocks noChangeArrowheads="1"/>
            </p:cNvSpPr>
            <p:nvPr/>
          </p:nvSpPr>
          <p:spPr bwMode="auto">
            <a:xfrm>
              <a:off x="1163" y="2931"/>
              <a:ext cx="51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7" name="Oval 519"/>
            <p:cNvSpPr>
              <a:spLocks noChangeArrowheads="1"/>
            </p:cNvSpPr>
            <p:nvPr/>
          </p:nvSpPr>
          <p:spPr bwMode="auto">
            <a:xfrm>
              <a:off x="1306" y="3007"/>
              <a:ext cx="51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8" name="Oval 520"/>
            <p:cNvSpPr>
              <a:spLocks noChangeArrowheads="1"/>
            </p:cNvSpPr>
            <p:nvPr/>
          </p:nvSpPr>
          <p:spPr bwMode="auto">
            <a:xfrm>
              <a:off x="1447" y="3034"/>
              <a:ext cx="51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89" name="Oval 521"/>
            <p:cNvSpPr>
              <a:spLocks noChangeArrowheads="1"/>
            </p:cNvSpPr>
            <p:nvPr/>
          </p:nvSpPr>
          <p:spPr bwMode="auto">
            <a:xfrm>
              <a:off x="1593" y="3055"/>
              <a:ext cx="51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0" name="Oval 522"/>
            <p:cNvSpPr>
              <a:spLocks noChangeArrowheads="1"/>
            </p:cNvSpPr>
            <p:nvPr/>
          </p:nvSpPr>
          <p:spPr bwMode="auto">
            <a:xfrm>
              <a:off x="1735" y="3100"/>
              <a:ext cx="51" cy="44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1" name="Oval 523"/>
            <p:cNvSpPr>
              <a:spLocks noChangeArrowheads="1"/>
            </p:cNvSpPr>
            <p:nvPr/>
          </p:nvSpPr>
          <p:spPr bwMode="auto">
            <a:xfrm>
              <a:off x="1877" y="3110"/>
              <a:ext cx="51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2" name="Oval 524"/>
            <p:cNvSpPr>
              <a:spLocks noChangeArrowheads="1"/>
            </p:cNvSpPr>
            <p:nvPr/>
          </p:nvSpPr>
          <p:spPr bwMode="auto">
            <a:xfrm>
              <a:off x="2019" y="3117"/>
              <a:ext cx="51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3" name="Oval 525"/>
            <p:cNvSpPr>
              <a:spLocks noChangeArrowheads="1"/>
            </p:cNvSpPr>
            <p:nvPr/>
          </p:nvSpPr>
          <p:spPr bwMode="auto">
            <a:xfrm>
              <a:off x="2161" y="3120"/>
              <a:ext cx="51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4" name="Rectangle 526"/>
            <p:cNvSpPr>
              <a:spLocks noChangeArrowheads="1"/>
            </p:cNvSpPr>
            <p:nvPr/>
          </p:nvSpPr>
          <p:spPr bwMode="auto">
            <a:xfrm>
              <a:off x="1021" y="3213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5" name="Rectangle 527"/>
            <p:cNvSpPr>
              <a:spLocks noChangeArrowheads="1"/>
            </p:cNvSpPr>
            <p:nvPr/>
          </p:nvSpPr>
          <p:spPr bwMode="auto">
            <a:xfrm>
              <a:off x="1163" y="3058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6" name="Rectangle 528"/>
            <p:cNvSpPr>
              <a:spLocks noChangeArrowheads="1"/>
            </p:cNvSpPr>
            <p:nvPr/>
          </p:nvSpPr>
          <p:spPr bwMode="auto">
            <a:xfrm>
              <a:off x="1306" y="3065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7" name="Rectangle 529"/>
            <p:cNvSpPr>
              <a:spLocks noChangeArrowheads="1"/>
            </p:cNvSpPr>
            <p:nvPr/>
          </p:nvSpPr>
          <p:spPr bwMode="auto">
            <a:xfrm>
              <a:off x="1447" y="3086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8" name="Rectangle 530"/>
            <p:cNvSpPr>
              <a:spLocks noChangeArrowheads="1"/>
            </p:cNvSpPr>
            <p:nvPr/>
          </p:nvSpPr>
          <p:spPr bwMode="auto">
            <a:xfrm>
              <a:off x="1593" y="3086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099" name="Rectangle 531"/>
            <p:cNvSpPr>
              <a:spLocks noChangeArrowheads="1"/>
            </p:cNvSpPr>
            <p:nvPr/>
          </p:nvSpPr>
          <p:spPr bwMode="auto">
            <a:xfrm>
              <a:off x="1735" y="3106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0" name="Rectangle 532"/>
            <p:cNvSpPr>
              <a:spLocks noChangeArrowheads="1"/>
            </p:cNvSpPr>
            <p:nvPr/>
          </p:nvSpPr>
          <p:spPr bwMode="auto">
            <a:xfrm>
              <a:off x="1877" y="3110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1" name="Rectangle 533"/>
            <p:cNvSpPr>
              <a:spLocks noChangeArrowheads="1"/>
            </p:cNvSpPr>
            <p:nvPr/>
          </p:nvSpPr>
          <p:spPr bwMode="auto">
            <a:xfrm>
              <a:off x="2019" y="3171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2" name="Rectangle 534"/>
            <p:cNvSpPr>
              <a:spLocks noChangeArrowheads="1"/>
            </p:cNvSpPr>
            <p:nvPr/>
          </p:nvSpPr>
          <p:spPr bwMode="auto">
            <a:xfrm>
              <a:off x="2161" y="3206"/>
              <a:ext cx="51" cy="45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3" name="Line 535"/>
            <p:cNvSpPr>
              <a:spLocks noChangeShapeType="1"/>
            </p:cNvSpPr>
            <p:nvPr/>
          </p:nvSpPr>
          <p:spPr bwMode="auto">
            <a:xfrm>
              <a:off x="2064" y="2851"/>
              <a:ext cx="126" cy="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4" name="Oval 536"/>
            <p:cNvSpPr>
              <a:spLocks noChangeArrowheads="1"/>
            </p:cNvSpPr>
            <p:nvPr/>
          </p:nvSpPr>
          <p:spPr bwMode="auto">
            <a:xfrm>
              <a:off x="2103" y="2830"/>
              <a:ext cx="43" cy="3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5" name="Rectangle 537"/>
            <p:cNvSpPr>
              <a:spLocks noChangeArrowheads="1"/>
            </p:cNvSpPr>
            <p:nvPr/>
          </p:nvSpPr>
          <p:spPr bwMode="auto">
            <a:xfrm>
              <a:off x="2208" y="2816"/>
              <a:ext cx="61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Accumbens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106" name="Line 538"/>
            <p:cNvSpPr>
              <a:spLocks noChangeShapeType="1"/>
            </p:cNvSpPr>
            <p:nvPr/>
          </p:nvSpPr>
          <p:spPr bwMode="auto">
            <a:xfrm>
              <a:off x="2064" y="2944"/>
              <a:ext cx="126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7" name="Rectangle 539"/>
            <p:cNvSpPr>
              <a:spLocks noChangeArrowheads="1"/>
            </p:cNvSpPr>
            <p:nvPr/>
          </p:nvSpPr>
          <p:spPr bwMode="auto">
            <a:xfrm>
              <a:off x="2103" y="2923"/>
              <a:ext cx="43" cy="3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08" name="Rectangle 540"/>
            <p:cNvSpPr>
              <a:spLocks noChangeArrowheads="1"/>
            </p:cNvSpPr>
            <p:nvPr/>
          </p:nvSpPr>
          <p:spPr bwMode="auto">
            <a:xfrm>
              <a:off x="2208" y="2909"/>
              <a:ext cx="42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pitchFamily="34" charset="0"/>
                </a:rPr>
                <a:t>Caudate</a:t>
              </a:r>
              <a:endParaRPr lang="en-US" sz="12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0109" name="Line 541"/>
            <p:cNvSpPr>
              <a:spLocks noChangeShapeType="1"/>
            </p:cNvSpPr>
            <p:nvPr/>
          </p:nvSpPr>
          <p:spPr bwMode="auto">
            <a:xfrm>
              <a:off x="784" y="3332"/>
              <a:ext cx="2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10" name="Line 542"/>
            <p:cNvSpPr>
              <a:spLocks noChangeShapeType="1"/>
            </p:cNvSpPr>
            <p:nvPr/>
          </p:nvSpPr>
          <p:spPr bwMode="auto">
            <a:xfrm>
              <a:off x="806" y="3561"/>
              <a:ext cx="0" cy="19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11" name="Line 543"/>
            <p:cNvSpPr>
              <a:spLocks noChangeShapeType="1"/>
            </p:cNvSpPr>
            <p:nvPr/>
          </p:nvSpPr>
          <p:spPr bwMode="auto">
            <a:xfrm flipV="1">
              <a:off x="774" y="3544"/>
              <a:ext cx="71" cy="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12" name="Line 544"/>
            <p:cNvSpPr>
              <a:spLocks noChangeShapeType="1"/>
            </p:cNvSpPr>
            <p:nvPr/>
          </p:nvSpPr>
          <p:spPr bwMode="auto">
            <a:xfrm flipV="1">
              <a:off x="772" y="3515"/>
              <a:ext cx="71" cy="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0113" name="Text Box 545"/>
            <p:cNvSpPr txBox="1">
              <a:spLocks noChangeArrowheads="1"/>
            </p:cNvSpPr>
            <p:nvPr/>
          </p:nvSpPr>
          <p:spPr bwMode="auto">
            <a:xfrm>
              <a:off x="1968" y="2496"/>
              <a:ext cx="10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Times New Roman" pitchFamily="18" charset="0"/>
                </a:rPr>
                <a:t>NICOTINE</a:t>
              </a:r>
            </a:p>
          </p:txBody>
        </p:sp>
      </p:grpSp>
      <p:grpSp>
        <p:nvGrpSpPr>
          <p:cNvPr id="11" name="Group 546"/>
          <p:cNvGrpSpPr>
            <a:grpSpLocks/>
          </p:cNvGrpSpPr>
          <p:nvPr/>
        </p:nvGrpSpPr>
        <p:grpSpPr bwMode="auto">
          <a:xfrm>
            <a:off x="2268538" y="-76200"/>
            <a:ext cx="7772400" cy="6858000"/>
            <a:chOff x="528" y="-48"/>
            <a:chExt cx="5508" cy="4320"/>
          </a:xfrm>
        </p:grpSpPr>
        <p:sp>
          <p:nvSpPr>
            <p:cNvPr id="110115" name="Rectangle 547"/>
            <p:cNvSpPr>
              <a:spLocks noChangeArrowheads="1"/>
            </p:cNvSpPr>
            <p:nvPr/>
          </p:nvSpPr>
          <p:spPr bwMode="auto">
            <a:xfrm>
              <a:off x="2398" y="4099"/>
              <a:ext cx="16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 i="1">
                  <a:solidFill>
                    <a:srgbClr val="FFFF00"/>
                  </a:solidFill>
                  <a:latin typeface="Times New Roman" pitchFamily="18" charset="0"/>
                </a:rPr>
                <a:t>Source: Di Chiara and Imperato</a:t>
              </a:r>
            </a:p>
          </p:txBody>
        </p:sp>
        <p:sp>
          <p:nvSpPr>
            <p:cNvPr id="110116" name="Rectangle 548"/>
            <p:cNvSpPr>
              <a:spLocks noChangeArrowheads="1"/>
            </p:cNvSpPr>
            <p:nvPr/>
          </p:nvSpPr>
          <p:spPr bwMode="auto">
            <a:xfrm>
              <a:off x="528" y="-48"/>
              <a:ext cx="550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Effects of Drugs on Dopamine Levels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967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8305800" cy="4648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Genetic contribution to </a:t>
            </a:r>
            <a:r>
              <a:rPr lang="en-US" u="sng" dirty="0" smtClean="0"/>
              <a:t>smoking</a:t>
            </a:r>
            <a:r>
              <a:rPr lang="en-US" dirty="0" smtClean="0"/>
              <a:t> initiation in twins accounts for 60% of the variance; heritability can also account for 70% of the variance in persistent smoking and nicotine dependence.</a:t>
            </a:r>
          </a:p>
          <a:p>
            <a:r>
              <a:rPr lang="en-US" u="sng" dirty="0" smtClean="0"/>
              <a:t>Alcoholics</a:t>
            </a:r>
            <a:r>
              <a:rPr lang="en-US" dirty="0" smtClean="0"/>
              <a:t>, and the heritability estimates range from 50 to 60%. </a:t>
            </a:r>
          </a:p>
          <a:p>
            <a:r>
              <a:rPr lang="en-US" dirty="0" smtClean="0"/>
              <a:t>Heritable factors account for 22–34% of the variance in addiction to substances </a:t>
            </a:r>
            <a:r>
              <a:rPr lang="en-US" u="sng" dirty="0" smtClean="0"/>
              <a:t>other than alcohol and nicotine.</a:t>
            </a:r>
            <a:endParaRPr lang="en-US" u="sng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0"/>
            <a:ext cx="66579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91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1011237"/>
          </a:xfrm>
        </p:spPr>
        <p:txBody>
          <a:bodyPr/>
          <a:lstStyle/>
          <a:p>
            <a:pPr eaLnBrk="1" hangingPunct="1"/>
            <a:r>
              <a:rPr lang="en-US" i="1" smtClean="0">
                <a:sym typeface="Helvetica Neue Light" pitchFamily="-111" charset="0"/>
              </a:rPr>
              <a:t>The Limbic Brain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267200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en-US" sz="2500" dirty="0">
                <a:sym typeface="Helvetica Neue Light" pitchFamily="-111" charset="0"/>
              </a:rPr>
              <a:t>The “</a:t>
            </a:r>
            <a:r>
              <a:rPr lang="en-US" sz="2500" dirty="0">
                <a:solidFill>
                  <a:srgbClr val="FF0000"/>
                </a:solidFill>
                <a:sym typeface="Helvetica Neue Light" pitchFamily="-111" charset="0"/>
              </a:rPr>
              <a:t>Mammalian</a:t>
            </a:r>
            <a:r>
              <a:rPr lang="en-US" sz="2500" dirty="0">
                <a:sym typeface="Helvetica Neue Light" pitchFamily="-111" charset="0"/>
              </a:rPr>
              <a:t>” brain</a:t>
            </a:r>
          </a:p>
          <a:p>
            <a:pPr marL="0" indent="0">
              <a:lnSpc>
                <a:spcPct val="90000"/>
              </a:lnSpc>
            </a:pPr>
            <a:r>
              <a:rPr lang="en-US" sz="2500" dirty="0">
                <a:sym typeface="Helvetica Neue Light" pitchFamily="-111" charset="0"/>
              </a:rPr>
              <a:t>Midbrain, </a:t>
            </a:r>
            <a:r>
              <a:rPr lang="en-US" sz="2500" dirty="0" err="1">
                <a:sym typeface="Helvetica Neue Light" pitchFamily="-111" charset="0"/>
              </a:rPr>
              <a:t>Amygdala</a:t>
            </a:r>
            <a:r>
              <a:rPr lang="en-US" sz="2500" dirty="0">
                <a:sym typeface="Helvetica Neue Light" pitchFamily="-111" charset="0"/>
              </a:rPr>
              <a:t>, Hippocampus</a:t>
            </a:r>
          </a:p>
          <a:p>
            <a:pPr marL="0" indent="0">
              <a:lnSpc>
                <a:spcPct val="90000"/>
              </a:lnSpc>
            </a:pPr>
            <a:r>
              <a:rPr lang="en-US" sz="2500" dirty="0">
                <a:sym typeface="Helvetica Neue Light" pitchFamily="-111" charset="0"/>
              </a:rPr>
              <a:t>Processes fear, aggression, and reward perception (pleasure) , memory</a:t>
            </a:r>
          </a:p>
          <a:p>
            <a:pPr marL="0" indent="0">
              <a:lnSpc>
                <a:spcPct val="90000"/>
              </a:lnSpc>
            </a:pPr>
            <a:r>
              <a:rPr lang="en-US" sz="2500" u="sng" dirty="0">
                <a:sym typeface="Helvetica Neue Light" pitchFamily="-111" charset="0"/>
              </a:rPr>
              <a:t>Unconscious</a:t>
            </a:r>
            <a:r>
              <a:rPr lang="en-US" sz="2500" dirty="0">
                <a:sym typeface="Helvetica Neue Light" pitchFamily="-111" charset="0"/>
              </a:rPr>
              <a:t> emotions</a:t>
            </a:r>
          </a:p>
          <a:p>
            <a:pPr marL="0" indent="0">
              <a:lnSpc>
                <a:spcPct val="90000"/>
              </a:lnSpc>
            </a:pPr>
            <a:r>
              <a:rPr lang="en-US" sz="2500" dirty="0">
                <a:sym typeface="Helvetica Neue Light" pitchFamily="-111" charset="0"/>
              </a:rPr>
              <a:t>Handles basic survival functions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500" dirty="0">
                <a:sym typeface="Helvetica Neue Light" pitchFamily="-111" charset="0"/>
              </a:rPr>
              <a:t>	1. Eat!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500" dirty="0">
                <a:sym typeface="Helvetica Neue Light" pitchFamily="-111" charset="0"/>
              </a:rPr>
              <a:t>	2. Kill! (defend)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500" dirty="0">
                <a:sym typeface="Helvetica Neue Light" pitchFamily="-111" charset="0"/>
              </a:rPr>
              <a:t>	3. Sex!</a:t>
            </a:r>
          </a:p>
        </p:txBody>
      </p:sp>
      <p:pic>
        <p:nvPicPr>
          <p:cNvPr id="27652" name="Picture 4" descr="Limbic-Syst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1371600"/>
            <a:ext cx="3341688" cy="5105400"/>
          </a:xfrm>
        </p:spPr>
      </p:pic>
    </p:spTree>
    <p:extLst>
      <p:ext uri="{BB962C8B-B14F-4D97-AF65-F5344CB8AC3E}">
        <p14:creationId xmlns:p14="http://schemas.microsoft.com/office/powerpoint/2010/main" val="42297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ym typeface="Helvetica Neue Light" pitchFamily="-111" charset="0"/>
              </a:rPr>
              <a:t>The Frontal Cortex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00801" y="1752601"/>
            <a:ext cx="4035425" cy="4525963"/>
          </a:xfrm>
        </p:spPr>
        <p:txBody>
          <a:bodyPr/>
          <a:lstStyle/>
          <a:p>
            <a:pPr marL="0" indent="0"/>
            <a:r>
              <a:rPr lang="en-US" sz="2500" dirty="0">
                <a:sym typeface="Helvetica Neue Light" pitchFamily="-111" charset="0"/>
              </a:rPr>
              <a:t>The “Human” Brain</a:t>
            </a:r>
          </a:p>
          <a:p>
            <a:pPr marL="0" indent="0"/>
            <a:r>
              <a:rPr lang="en-US" sz="2500" dirty="0">
                <a:sym typeface="Helvetica Neue Light" pitchFamily="-111" charset="0"/>
              </a:rPr>
              <a:t>Processes judgment, executive decision making, </a:t>
            </a:r>
          </a:p>
          <a:p>
            <a:pPr marL="0" indent="0"/>
            <a:r>
              <a:rPr lang="en-US" sz="2500" u="sng" dirty="0">
                <a:sym typeface="Helvetica Neue Light" pitchFamily="-111" charset="0"/>
              </a:rPr>
              <a:t>Conscious</a:t>
            </a:r>
            <a:r>
              <a:rPr lang="en-US" sz="2500" dirty="0">
                <a:sym typeface="Helvetica Neue Light" pitchFamily="-111" charset="0"/>
              </a:rPr>
              <a:t> emotions</a:t>
            </a:r>
          </a:p>
          <a:p>
            <a:pPr marL="0" indent="0"/>
            <a:r>
              <a:rPr lang="en-US" sz="2500" dirty="0">
                <a:sym typeface="Helvetica Neue Light" pitchFamily="-111" charset="0"/>
              </a:rPr>
              <a:t>Confers emotional meaning onto objects in the world</a:t>
            </a:r>
          </a:p>
          <a:p>
            <a:pPr marL="0" indent="0"/>
            <a:r>
              <a:rPr lang="en-US" sz="2500" dirty="0">
                <a:sym typeface="Helvetica Neue Light" pitchFamily="-111" charset="0"/>
              </a:rPr>
              <a:t>Seat of the Self and Personality</a:t>
            </a:r>
          </a:p>
          <a:p>
            <a:pPr marL="0" indent="0"/>
            <a:r>
              <a:rPr lang="en-US" sz="2500" dirty="0">
                <a:sym typeface="Helvetica Neue Light" pitchFamily="-111" charset="0"/>
              </a:rPr>
              <a:t>“Love, Morality, Decency, Responsibility, Spirituality”</a:t>
            </a:r>
          </a:p>
        </p:txBody>
      </p:sp>
      <p:pic>
        <p:nvPicPr>
          <p:cNvPr id="20484" name="Content Placeholder 5" descr="brain2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-15373" b="-15373"/>
          <a:stretch>
            <a:fillRect/>
          </a:stretch>
        </p:blipFill>
        <p:spPr>
          <a:xfrm>
            <a:off x="1676400" y="1258889"/>
            <a:ext cx="4495800" cy="5038725"/>
          </a:xfrm>
        </p:spPr>
      </p:pic>
    </p:spTree>
    <p:extLst>
      <p:ext uri="{BB962C8B-B14F-4D97-AF65-F5344CB8AC3E}">
        <p14:creationId xmlns:p14="http://schemas.microsoft.com/office/powerpoint/2010/main" val="13004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686800" cy="10668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Mitra" pitchFamily="2" charset="-78"/>
              </a:rPr>
              <a:t>عوامل اجتماعی کلان</a:t>
            </a:r>
            <a:endParaRPr lang="en-US" sz="4000" b="1" dirty="0">
              <a:cs typeface="B Mitra" pitchFamily="2" charset="-78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018" y="838200"/>
            <a:ext cx="798678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45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fa-IR" dirty="0" smtClean="0">
                <a:cs typeface="B Zar" pitchFamily="2" charset="-78"/>
              </a:rPr>
              <a:t>عوامل اجتماعی کلان</a:t>
            </a:r>
            <a:endParaRPr lang="en-US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5287963"/>
          </a:xfrm>
        </p:spPr>
        <p:txBody>
          <a:bodyPr/>
          <a:lstStyle/>
          <a:p>
            <a:pPr algn="r" rtl="1"/>
            <a:r>
              <a:rPr lang="fa-IR" b="1" dirty="0" smtClean="0">
                <a:cs typeface="B Zar" pitchFamily="2" charset="-78"/>
              </a:rPr>
              <a:t>فقر/ بیکاری/ میانگین سنی جامعه/ فرهنگ و تاریخ سیاست های نادرست</a:t>
            </a:r>
          </a:p>
          <a:p>
            <a:pPr algn="r" rtl="1"/>
            <a:endParaRPr lang="en-US" b="1" dirty="0">
              <a:cs typeface="B Zar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5000"/>
            <a:ext cx="9144000" cy="472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7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35101"/>
            <a:ext cx="91440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3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>
            <a:normAutofit fontScale="90000"/>
          </a:bodyPr>
          <a:lstStyle/>
          <a:p>
            <a:pPr>
              <a:defRPr/>
            </a:pP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British American Tobacco company</a:t>
            </a:r>
            <a:b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a-IR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در آفریقا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>
            <a:normAutofit lnSpcReduction="10000"/>
          </a:bodyPr>
          <a:lstStyle/>
          <a:p>
            <a:pPr algn="r" rtl="1">
              <a:defRPr/>
            </a:pPr>
            <a:r>
              <a:rPr lang="fa-IR" dirty="0" smtClean="0">
                <a:cs typeface="B Zar" pitchFamily="2" charset="-78"/>
              </a:rPr>
              <a:t>ساخت بیمارستان</a:t>
            </a:r>
          </a:p>
          <a:p>
            <a:pPr algn="r" rtl="1">
              <a:defRPr/>
            </a:pPr>
            <a:r>
              <a:rPr lang="fa-IR" dirty="0" smtClean="0">
                <a:cs typeface="B Zar" pitchFamily="2" charset="-78"/>
              </a:rPr>
              <a:t>ساخت کتابخانه</a:t>
            </a:r>
          </a:p>
          <a:p>
            <a:pPr algn="r" rtl="1">
              <a:defRPr/>
            </a:pPr>
            <a:r>
              <a:rPr lang="fa-IR" dirty="0" smtClean="0">
                <a:cs typeface="B Zar" pitchFamily="2" charset="-78"/>
              </a:rPr>
              <a:t>ساخت خانه سالمندان</a:t>
            </a:r>
          </a:p>
          <a:p>
            <a:pPr algn="r" rtl="1">
              <a:defRPr/>
            </a:pPr>
            <a:r>
              <a:rPr lang="fa-IR" dirty="0" smtClean="0">
                <a:cs typeface="B Zar" pitchFamily="2" charset="-78"/>
              </a:rPr>
              <a:t>ساخت موزه</a:t>
            </a:r>
          </a:p>
          <a:p>
            <a:pPr algn="r" rtl="1">
              <a:defRPr/>
            </a:pPr>
            <a:r>
              <a:rPr lang="fa-IR" dirty="0" smtClean="0">
                <a:cs typeface="B Zar" pitchFamily="2" charset="-78"/>
              </a:rPr>
              <a:t>ارتقای واکسیناسیون</a:t>
            </a:r>
          </a:p>
          <a:p>
            <a:pPr algn="r" rtl="1">
              <a:defRPr/>
            </a:pPr>
            <a:r>
              <a:rPr lang="fa-IR" dirty="0" smtClean="0">
                <a:cs typeface="B Zar" pitchFamily="2" charset="-78"/>
              </a:rPr>
              <a:t>و .....</a:t>
            </a:r>
            <a:endParaRPr lang="en-US" dirty="0" smtClean="0">
              <a:cs typeface="B Zar" pitchFamily="2" charset="-78"/>
            </a:endParaRPr>
          </a:p>
          <a:p>
            <a:pPr algn="ctr">
              <a:buNone/>
              <a:defRPr/>
            </a:pPr>
            <a:endParaRPr lang="fa-IR" sz="3600" b="1" dirty="0">
              <a:cs typeface="B Zar" pitchFamily="2" charset="-78"/>
            </a:endParaRPr>
          </a:p>
          <a:p>
            <a:pPr algn="ctr">
              <a:buNone/>
              <a:defRPr/>
            </a:pPr>
            <a:r>
              <a:rPr lang="en-US" sz="3600" b="1" dirty="0">
                <a:cs typeface="B Zar" pitchFamily="2" charset="-78"/>
              </a:rPr>
              <a:t>in 2001 BAT was awarded the first prize</a:t>
            </a:r>
            <a:endParaRPr lang="fa-IR" sz="3600" b="1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0"/>
            <a:ext cx="8915400" cy="5334000"/>
          </a:xfrm>
        </p:spPr>
        <p:txBody>
          <a:bodyPr/>
          <a:lstStyle/>
          <a:p>
            <a:pPr algn="l" rtl="0"/>
            <a:r>
              <a:rPr lang="en-US" sz="4000">
                <a:cs typeface="Arial" charset="0"/>
              </a:rPr>
              <a:t>“</a:t>
            </a:r>
            <a:r>
              <a:rPr lang="en-US" sz="4000" b="1">
                <a:cs typeface="Arial" charset="0"/>
              </a:rPr>
              <a:t>saving the children for the tobacco industry”?</a:t>
            </a:r>
          </a:p>
          <a:p>
            <a:pPr algn="l" rtl="0"/>
            <a:r>
              <a:rPr lang="en-US" sz="4000">
                <a:cs typeface="Arial" charset="0"/>
              </a:rPr>
              <a:t> The tobacco companies, in short, have their own millennial  development goals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cs typeface="Times New Roman" pitchFamily="18" charset="0"/>
              </a:rPr>
              <a:t>Legal drug abuse trends</a:t>
            </a:r>
          </a:p>
        </p:txBody>
      </p:sp>
    </p:spTree>
    <p:extLst>
      <p:ext uri="{BB962C8B-B14F-4D97-AF65-F5344CB8AC3E}">
        <p14:creationId xmlns:p14="http://schemas.microsoft.com/office/powerpoint/2010/main" val="3032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147" y="1600200"/>
            <a:ext cx="10513706" cy="441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22694-D64E-468E-BF4B-16D1B9584F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1891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0 Badr" panose="00000400000000000000" pitchFamily="2" charset="-78"/>
              </a:rPr>
              <a:t>کمپانی های سیگار و اتحادیه اروپا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Zar" pitchFamily="2" charset="-78"/>
              </a:rPr>
              <a:t>تامین بودجه برای ساخت انیمیشن های ضد سیگار</a:t>
            </a:r>
          </a:p>
        </p:txBody>
      </p:sp>
    </p:spTree>
    <p:extLst>
      <p:ext uri="{BB962C8B-B14F-4D97-AF65-F5344CB8AC3E}">
        <p14:creationId xmlns:p14="http://schemas.microsoft.com/office/powerpoint/2010/main" val="26175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Arial" charset="0"/>
            </a:endParaRPr>
          </a:p>
        </p:txBody>
      </p:sp>
      <p:pic>
        <p:nvPicPr>
          <p:cNvPr id="9220" name="Picture 2" descr="C:\Users\nakhaeen\Desktop\New Folder (2)\atla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7014"/>
            <a:ext cx="914400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17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12292" name="Picture 3" descr="C:\Users\SE7EN\Pictures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19050"/>
            <a:ext cx="5014913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4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13316" name="Picture 2" descr="C:\Users\SE7EN\Pictures\getda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33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pc\Pictures\p190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352" y="846138"/>
            <a:ext cx="3679279" cy="6051446"/>
          </a:xfrm>
          <a:prstGeom prst="rect">
            <a:avLst/>
          </a:prstGeom>
          <a:noFill/>
        </p:spPr>
      </p:pic>
      <p:pic>
        <p:nvPicPr>
          <p:cNvPr id="1027" name="Picture 3" descr="C:\Users\pc\Pictures\imagesCAY6VFA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568" y="1323975"/>
            <a:ext cx="5334000" cy="5334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26" y="-248413"/>
            <a:ext cx="2227090" cy="21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32038"/>
            <a:ext cx="8229600" cy="4525963"/>
          </a:xfrm>
        </p:spPr>
        <p:txBody>
          <a:bodyPr/>
          <a:lstStyle/>
          <a:p>
            <a:r>
              <a:rPr lang="en-US" dirty="0" smtClean="0"/>
              <a:t>In</a:t>
            </a:r>
            <a:r>
              <a:rPr lang="fa-IR" dirty="0" smtClean="0"/>
              <a:t> </a:t>
            </a:r>
            <a:r>
              <a:rPr lang="en-US" dirty="0" smtClean="0"/>
              <a:t>Kerman,  the  opium  habit  was  perhaps  worse  than  anywhere  else.</a:t>
            </a:r>
          </a:p>
          <a:p>
            <a:r>
              <a:rPr lang="en-US" dirty="0" smtClean="0"/>
              <a:t>Over  forty  percent  of the  city's  population  was  allegedly  addicted  to</a:t>
            </a:r>
            <a:r>
              <a:rPr lang="fa-IR" dirty="0" smtClean="0"/>
              <a:t> </a:t>
            </a:r>
            <a:r>
              <a:rPr lang="en-US" dirty="0" smtClean="0"/>
              <a:t>opium.  Women smoked at home while  the men smoked  in the bazaars,</a:t>
            </a:r>
            <a:r>
              <a:rPr lang="fa-IR" dirty="0" smtClean="0"/>
              <a:t> ....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0"/>
            <a:ext cx="6100762" cy="253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279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تئوری عوامل خطر و عوامل محافظت کننده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248" y="1981201"/>
            <a:ext cx="8924867" cy="316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0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780" y="65858"/>
            <a:ext cx="9113221" cy="60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1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25763"/>
            <a:ext cx="9113222" cy="48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1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0626" y="304800"/>
            <a:ext cx="913737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480" y="2438400"/>
            <a:ext cx="911352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61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143001"/>
            <a:ext cx="4278572" cy="29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2" y="4343400"/>
            <a:ext cx="49256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21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476321"/>
            <a:ext cx="9096101" cy="347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8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567" y="990601"/>
            <a:ext cx="9233433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65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08" y="1"/>
            <a:ext cx="9074693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64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665" y="76200"/>
            <a:ext cx="8866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9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dirty="0" smtClean="0">
                <a:cs typeface="B Zar" pitchFamily="2" charset="-78"/>
              </a:rPr>
              <a:t>سبک های فرزندپروری</a:t>
            </a:r>
            <a:endParaRPr lang="en-US" dirty="0" smtClean="0">
              <a:cs typeface="B Zar" pitchFamily="2" charset="-78"/>
            </a:endParaRPr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6096000" y="190500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3352800" y="36576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5334000" y="1447800"/>
            <a:ext cx="1149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نظارت قوی</a:t>
            </a:r>
            <a:endParaRPr lang="en-US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5410201" y="5791200"/>
            <a:ext cx="12795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نظارت ضعیف</a:t>
            </a:r>
            <a:endParaRPr lang="en-US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9017151" y="3352800"/>
            <a:ext cx="1085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a-IR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محبت زیاد</a:t>
            </a:r>
            <a:endParaRPr lang="en-US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2350023" y="3352800"/>
            <a:ext cx="1008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a-IR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محبت کم</a:t>
            </a:r>
            <a:endParaRPr lang="en-US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6765925" y="2401889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2400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مقتدرانه</a:t>
            </a:r>
            <a:endParaRPr lang="en-US" sz="2400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3946526" y="2401889"/>
            <a:ext cx="1051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2400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مستبدانه</a:t>
            </a:r>
            <a:endParaRPr lang="en-US" sz="2400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6765926" y="4535489"/>
            <a:ext cx="965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2400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تساهلی</a:t>
            </a:r>
            <a:endParaRPr lang="en-US" sz="2400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4022725" y="4459289"/>
            <a:ext cx="1265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2400" b="1" dirty="0">
                <a:solidFill>
                  <a:prstClr val="black"/>
                </a:solidFill>
                <a:latin typeface="Calibri"/>
                <a:cs typeface="B Zar" pitchFamily="2" charset="-78"/>
              </a:rPr>
              <a:t>غیر درگیر</a:t>
            </a:r>
            <a:endParaRPr lang="en-US" sz="2400" b="1" dirty="0">
              <a:solidFill>
                <a:prstClr val="black"/>
              </a:solidFill>
              <a:latin typeface="Calibri"/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72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Zar" pitchFamily="2" charset="-78"/>
              </a:rPr>
              <a:t>نظارت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600" dirty="0">
                <a:cs typeface="B Zar" pitchFamily="2" charset="-78"/>
              </a:rPr>
              <a:t>مهارت ارتباطی است، شامل این اجزا:</a:t>
            </a:r>
          </a:p>
          <a:p>
            <a:pPr marL="0" indent="0" algn="ctr" rtl="1">
              <a:buNone/>
            </a:pPr>
            <a:r>
              <a:rPr lang="fa-IR" sz="3600" dirty="0">
                <a:solidFill>
                  <a:srgbClr val="7030A0"/>
                </a:solidFill>
                <a:cs typeface="B Zar" pitchFamily="2" charset="-78"/>
              </a:rPr>
              <a:t>انتظارات، قواعد و محدودیت ها (نظارت غیرمستقیم)</a:t>
            </a:r>
          </a:p>
          <a:p>
            <a:pPr marL="0" indent="0" algn="ctr" rtl="1">
              <a:buNone/>
            </a:pPr>
            <a:r>
              <a:rPr lang="fa-IR" sz="3600" dirty="0">
                <a:solidFill>
                  <a:srgbClr val="7030A0"/>
                </a:solidFill>
                <a:cs typeface="B Zar" pitchFamily="2" charset="-78"/>
              </a:rPr>
              <a:t>سرزدن به اتاق و مدرسه، مشاهده کردن دوستان و.. (مستقیم)</a:t>
            </a:r>
          </a:p>
          <a:p>
            <a:pPr marL="0" indent="0" algn="r" rtl="1">
              <a:buNone/>
            </a:pPr>
            <a:endParaRPr lang="en-US" sz="3600" dirty="0">
              <a:solidFill>
                <a:srgbClr val="7030A0"/>
              </a:solidFill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03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6add30dd244a2a6b2dc421b7c7e32c310694062-360p__5708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5759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08BA20-A1CB-4969-A859-AB147177DF1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5843" name="Content Placeholder 3"/>
          <p:cNvSpPr>
            <a:spLocks noGrp="1"/>
          </p:cNvSpPr>
          <p:nvPr>
            <p:ph idx="4294967295"/>
          </p:nvPr>
        </p:nvSpPr>
        <p:spPr>
          <a:xfrm>
            <a:off x="2057400" y="457200"/>
            <a:ext cx="8001000" cy="5334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4800" i="1" dirty="0"/>
              <a:t>A </a:t>
            </a:r>
            <a:r>
              <a:rPr lang="en-US" sz="4800" b="1" i="1" dirty="0"/>
              <a:t>strong, close </a:t>
            </a:r>
            <a:r>
              <a:rPr lang="en-US" sz="4800" i="1" dirty="0"/>
              <a:t>parent-child </a:t>
            </a:r>
            <a:r>
              <a:rPr lang="en-US" sz="4800" b="1" i="1" dirty="0"/>
              <a:t>bond </a:t>
            </a:r>
            <a:r>
              <a:rPr lang="en-US" sz="4800" i="1" dirty="0"/>
              <a:t>built on </a:t>
            </a:r>
            <a:r>
              <a:rPr lang="en-US" sz="4800" b="1" i="1" dirty="0"/>
              <a:t>trust and respect</a:t>
            </a:r>
            <a:r>
              <a:rPr lang="en-US" sz="4800" i="1" dirty="0"/>
              <a:t> is the foundation for discipline that teaches self-control</a:t>
            </a:r>
          </a:p>
        </p:txBody>
      </p:sp>
    </p:spTree>
    <p:extLst>
      <p:ext uri="{BB962C8B-B14F-4D97-AF65-F5344CB8AC3E}">
        <p14:creationId xmlns:p14="http://schemas.microsoft.com/office/powerpoint/2010/main" val="4841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b="1" dirty="0" smtClean="0">
                <a:solidFill>
                  <a:srgbClr val="7030A0"/>
                </a:solidFill>
                <a:cs typeface="0 Titr Bold" panose="00000700000000000000" pitchFamily="2" charset="-78"/>
              </a:rPr>
              <a:t>سه مسیر اجتماعی شدن</a:t>
            </a:r>
            <a:endParaRPr lang="en-US" dirty="0">
              <a:solidFill>
                <a:srgbClr val="7030A0"/>
              </a:solidFill>
              <a:cs typeface="0 Titr Bold" panose="00000700000000000000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5801" y="1707810"/>
            <a:ext cx="6008555" cy="51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0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00e4f4df01348aa05567084e9c6810c11072800-360p__6486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85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F5EDE-F728-4710-9C64-4649C4F4D45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28" y="0"/>
            <a:ext cx="8069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Zar" pitchFamily="2" charset="-78"/>
              </a:rPr>
              <a:t>چند روایت</a:t>
            </a:r>
            <a:endParaRPr lang="en-US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rtl="1"/>
            <a:endParaRPr lang="fa-IR" sz="2400" dirty="0">
              <a:cs typeface="B Zar" pitchFamily="2" charset="-78"/>
            </a:endParaRP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 1-حضرت سلیمان (ع) فرمود : درباره کسی قضاوت نکنید تا به دوستانش نظر بیفکنید چرا که انسان بوسله دوستان و یاران و رفقایش شناخته می شود .</a:t>
            </a: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 </a:t>
            </a: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2-امام علی(ع) فرمود: هر گاه وضع کسی بر شما مشتبه شد و دین او را نشناختید به دوستانش نظر کنید اگر اهل دین و آیین خدا باشد او نیز اهل و پیرو آیین خداست و اگر بر آیین خدا نباشد او نیز بهره از آیین حق ندارد .</a:t>
            </a: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 </a:t>
            </a: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3-پیامبر (ص) می فرماید: انسان بر همان دینی است که </a:t>
            </a:r>
            <a:r>
              <a:rPr lang="fa-IR" sz="2400" b="1" dirty="0">
                <a:cs typeface="B Zar" pitchFamily="2" charset="-78"/>
              </a:rPr>
              <a:t>دوست</a:t>
            </a:r>
            <a:r>
              <a:rPr lang="fa-IR" sz="2400" dirty="0">
                <a:cs typeface="B Zar" pitchFamily="2" charset="-78"/>
              </a:rPr>
              <a:t> و رفیقش از آن پیروی می کنند .</a:t>
            </a: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 </a:t>
            </a:r>
          </a:p>
          <a:p>
            <a:pPr algn="r" rtl="1">
              <a:buNone/>
            </a:pPr>
            <a:r>
              <a:rPr lang="fa-IR" sz="2400" dirty="0">
                <a:cs typeface="B Zar" pitchFamily="2" charset="-78"/>
              </a:rPr>
              <a:t>4- امام علی(ع) فرمودند: همنشینی با خوبان ، بدان را به خوبان ملحق می کند و همنشینی نیکان با بدان ،نیکان را به با بدان ملحق می سازد </a:t>
            </a:r>
          </a:p>
          <a:p>
            <a:endParaRPr lang="en-US" sz="2400" dirty="0">
              <a:cs typeface="B Z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مثنوی مولوی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None/>
            </a:pPr>
            <a:r>
              <a:rPr lang="fa-IR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IranNastaliq" pitchFamily="18" charset="0"/>
                <a:cs typeface="IranNastaliq" pitchFamily="18" charset="0"/>
              </a:rPr>
              <a:t>           چون بسی ابلیس آدم‌روی هست</a:t>
            </a:r>
          </a:p>
          <a:p>
            <a:pPr algn="ctr" rtl="1">
              <a:buNone/>
            </a:pPr>
            <a:r>
              <a:rPr lang="fa-IR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IranNastaliq" pitchFamily="18" charset="0"/>
                <a:cs typeface="IranNastaliq" pitchFamily="18" charset="0"/>
              </a:rPr>
              <a:t/>
            </a:r>
            <a:br>
              <a:rPr lang="fa-IR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IranNastaliq" pitchFamily="18" charset="0"/>
                <a:cs typeface="IranNastaliq" pitchFamily="18" charset="0"/>
              </a:rPr>
            </a:br>
            <a:r>
              <a:rPr lang="fa-IR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IranNastaliq" pitchFamily="18" charset="0"/>
                <a:cs typeface="IranNastaliq" pitchFamily="18" charset="0"/>
              </a:rPr>
              <a:t>                                                                                 پس به هر دستی نشاید داد دست</a:t>
            </a:r>
            <a:endParaRPr lang="en-US" sz="7200" dirty="0">
              <a:solidFill>
                <a:schemeClr val="tx2">
                  <a:lumMod val="60000"/>
                  <a:lumOff val="40000"/>
                </a:schemeClr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4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0 Badr Bold" panose="00000700000000000000" pitchFamily="2" charset="-78"/>
              </a:rPr>
              <a:t>مخزن الاسرار نظامی</a:t>
            </a:r>
            <a:endParaRPr lang="en-US" b="1" dirty="0">
              <a:cs typeface="0 Badr Bold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00201"/>
            <a:ext cx="9067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6000" b="1" dirty="0">
                <a:solidFill>
                  <a:srgbClr val="FFFF00"/>
                </a:solidFill>
                <a:cs typeface="0 Baran Outline" panose="00000400000000000000" pitchFamily="2" charset="-78"/>
              </a:rPr>
              <a:t>با نفس هر که درآمیختم *</a:t>
            </a:r>
          </a:p>
          <a:p>
            <a:pPr marL="0" indent="0" algn="ctr">
              <a:buNone/>
            </a:pPr>
            <a:r>
              <a:rPr lang="fa-IR" sz="6000" b="1" dirty="0">
                <a:solidFill>
                  <a:srgbClr val="FFFF00"/>
                </a:solidFill>
                <a:cs typeface="0 Baran Outline" panose="00000400000000000000" pitchFamily="2" charset="-78"/>
              </a:rPr>
              <a:t> مصلحت آن بود که بگریختم</a:t>
            </a:r>
            <a:br>
              <a:rPr lang="fa-IR" sz="6000" b="1" dirty="0">
                <a:solidFill>
                  <a:srgbClr val="FFFF00"/>
                </a:solidFill>
                <a:cs typeface="0 Baran Outline" panose="00000400000000000000" pitchFamily="2" charset="-78"/>
              </a:rPr>
            </a:br>
            <a:r>
              <a:rPr lang="fa-IR" sz="6000" b="1" dirty="0">
                <a:solidFill>
                  <a:srgbClr val="FFFF00"/>
                </a:solidFill>
                <a:cs typeface="0 Baran Outline" panose="00000400000000000000" pitchFamily="2" charset="-78"/>
              </a:rPr>
              <a:t>سایه کس فر همایی نداشت *</a:t>
            </a:r>
          </a:p>
          <a:p>
            <a:pPr marL="0" indent="0" algn="ctr">
              <a:buNone/>
            </a:pPr>
            <a:r>
              <a:rPr lang="fa-IR" sz="6000" b="1" dirty="0">
                <a:solidFill>
                  <a:srgbClr val="FFFF00"/>
                </a:solidFill>
                <a:cs typeface="0 Baran Outline" panose="00000400000000000000" pitchFamily="2" charset="-78"/>
              </a:rPr>
              <a:t> صحبت کس بوی وفایی نداشت</a:t>
            </a:r>
            <a:endParaRPr lang="en-US" sz="6000" b="1" dirty="0">
              <a:solidFill>
                <a:srgbClr val="FFFF00"/>
              </a:solidFill>
              <a:cs typeface="0 Baran Outline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04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23534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130" y="711199"/>
            <a:ext cx="9789944" cy="5507327"/>
          </a:xfrm>
        </p:spPr>
      </p:pic>
    </p:spTree>
    <p:extLst>
      <p:ext uri="{BB962C8B-B14F-4D97-AF65-F5344CB8AC3E}">
        <p14:creationId xmlns:p14="http://schemas.microsoft.com/office/powerpoint/2010/main" val="19167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62000"/>
          </a:xfrm>
        </p:spPr>
        <p:txBody>
          <a:bodyPr>
            <a:normAutofit/>
          </a:bodyPr>
          <a:lstStyle/>
          <a:p>
            <a:r>
              <a:rPr lang="fa-IR" b="1" dirty="0" smtClean="0">
                <a:cs typeface="B Mitra" pitchFamily="2" charset="-78"/>
              </a:rPr>
              <a:t>نقش خانواده از چه سنی شروع می شود؟</a:t>
            </a:r>
            <a:endParaRPr lang="en-US" dirty="0"/>
          </a:p>
        </p:txBody>
      </p:sp>
      <p:pic>
        <p:nvPicPr>
          <p:cNvPr id="292867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762000"/>
            <a:ext cx="839464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438401" y="6019800"/>
            <a:ext cx="6852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prstClr val="white"/>
                </a:solidFill>
                <a:latin typeface="Calibri"/>
                <a:cs typeface="B Zar" pitchFamily="2" charset="-78"/>
              </a:rPr>
              <a:t>پایه ریزی این عوامل در طفولیت است.</a:t>
            </a:r>
            <a:endParaRPr lang="en-US" sz="4000" dirty="0">
              <a:solidFill>
                <a:prstClr val="white"/>
              </a:solidFill>
              <a:latin typeface="Calibri"/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81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first 1000 days!</a:t>
            </a:r>
            <a:endParaRPr lang="en-US" dirty="0"/>
          </a:p>
        </p:txBody>
      </p:sp>
      <p:pic>
        <p:nvPicPr>
          <p:cNvPr id="87042" name="Picture 2" descr="C:\Users\matrix\Pictures\1000daysF1_400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7601" y="1275768"/>
            <a:ext cx="6396399" cy="5429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0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5" name="Picture 1" descr="C:\Users\matrix\Pictures\Pictures\New folder (3)\khoshoon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439" y="0"/>
            <a:ext cx="917312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35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Mitra" pitchFamily="2" charset="-78"/>
              </a:rPr>
              <a:t>مصرف قهوه در بارداری</a:t>
            </a:r>
            <a:endParaRPr lang="en-US" b="1" dirty="0"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In the third trimester of pregnancy, caffeine’s half-life (amount of time required to  eliminate  50%  of  the  drug  concentration)  increases  from  2–6 h  to  10–20 h</a:t>
            </a:r>
            <a:r>
              <a:rPr lang="fa-IR" dirty="0" smtClean="0"/>
              <a:t>.</a:t>
            </a:r>
          </a:p>
          <a:p>
            <a:r>
              <a:rPr lang="en-US" dirty="0" smtClean="0"/>
              <a:t> There is evidence that heavy caffeine use is associated with drug use and other problem behaviors in children and adolescents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family is a unit present in any society</a:t>
            </a:r>
          </a:p>
          <a:p>
            <a:r>
              <a:rPr lang="en-US" dirty="0" smtClean="0"/>
              <a:t>Since it is in the family that one acquires and develops attitudes, beliefs, values, life styles and </a:t>
            </a:r>
            <a:r>
              <a:rPr lang="en-US" dirty="0" err="1" smtClean="0"/>
              <a:t>behaviours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should consider the family context as a priority area of preventive prevention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2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function!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experience on children’s education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of the number of family members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women in the work world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all this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contributed to delegate the family’s educative function </a:t>
            </a:r>
            <a:r>
              <a:rPr lang="en-US" dirty="0" smtClean="0">
                <a:solidFill>
                  <a:srgbClr val="FF0000"/>
                </a:solidFill>
              </a:rPr>
              <a:t>to school and other institutions, instead of being shared with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9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5EDE-F728-4710-9C64-4649C4F4D45E}" type="slidenum">
              <a:rPr lang="en-US">
                <a:latin typeface="Century Schoolbook"/>
              </a:rPr>
              <a:pPr/>
              <a:t>9</a:t>
            </a:fld>
            <a:endParaRPr lang="en-US">
              <a:latin typeface="Century School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609601"/>
            <a:ext cx="8775541" cy="5223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785197"/>
            <a:ext cx="7374174" cy="10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function!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traditional role of family, as a vehicle of transmission of values, family history and tradition was also replaced, partially, by TV, </a:t>
            </a:r>
            <a:r>
              <a:rPr lang="en-US" dirty="0" smtClean="0"/>
              <a:t>means of communication and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8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Etiology of Youth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Ineffective supervision </a:t>
            </a:r>
            <a:r>
              <a:rPr lang="en-US" dirty="0" smtClean="0"/>
              <a:t>of the child, including failure to monitor the child's activities , neglect, </a:t>
            </a:r>
            <a:r>
              <a:rPr lang="en-US" dirty="0" smtClean="0">
                <a:solidFill>
                  <a:srgbClr val="FF0000"/>
                </a:solidFill>
              </a:rPr>
              <a:t>latchkey conditions</a:t>
            </a:r>
            <a:r>
              <a:rPr lang="en-US" dirty="0" smtClean="0"/>
              <a:t>, sibling supervision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52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Etiology of Youth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Ineffective discipline skills, including lax, inconsistent, or excessively harsh discipline , parental behavioral </a:t>
            </a:r>
            <a:r>
              <a:rPr lang="en-US" dirty="0" err="1" smtClean="0">
                <a:solidFill>
                  <a:srgbClr val="FF0000"/>
                </a:solidFill>
              </a:rPr>
              <a:t>undercontrol</a:t>
            </a:r>
            <a:r>
              <a:rPr lang="en-US" dirty="0" smtClean="0">
                <a:solidFill>
                  <a:srgbClr val="FF0000"/>
                </a:solidFill>
              </a:rPr>
              <a:t> or psychological </a:t>
            </a:r>
            <a:r>
              <a:rPr lang="en-US" dirty="0" err="1" smtClean="0">
                <a:solidFill>
                  <a:srgbClr val="FF0000"/>
                </a:solidFill>
              </a:rPr>
              <a:t>overcontrol</a:t>
            </a:r>
            <a:r>
              <a:rPr lang="en-US" dirty="0" smtClean="0">
                <a:solidFill>
                  <a:srgbClr val="FF0000"/>
                </a:solidFill>
              </a:rPr>
              <a:t> of the child </a:t>
            </a:r>
            <a:r>
              <a:rPr lang="en-US" dirty="0" smtClean="0"/>
              <a:t>expectations that are</a:t>
            </a:r>
          </a:p>
          <a:p>
            <a:pPr>
              <a:buNone/>
            </a:pPr>
            <a:r>
              <a:rPr lang="en-US" dirty="0" smtClean="0"/>
              <a:t>    unrealistic for the developmental level of the child </a:t>
            </a:r>
            <a:r>
              <a:rPr lang="en-US" dirty="0" smtClean="0">
                <a:solidFill>
                  <a:srgbClr val="0070C0"/>
                </a:solidFill>
              </a:rPr>
              <a:t>creating a failure syndrome, and excessive,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    unrealistic demands </a:t>
            </a:r>
            <a:r>
              <a:rPr lang="en-US" dirty="0" smtClean="0"/>
              <a:t>or </a:t>
            </a:r>
            <a:r>
              <a:rPr lang="en-US" dirty="0" smtClean="0">
                <a:solidFill>
                  <a:srgbClr val="FFFF00"/>
                </a:solidFill>
              </a:rPr>
              <a:t>harsh physical punishment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6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Etiology of Youth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Excessive family conflict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marital discord </a:t>
            </a:r>
            <a:r>
              <a:rPr lang="en-US" dirty="0" smtClean="0"/>
              <a:t> with </a:t>
            </a:r>
            <a:r>
              <a:rPr lang="en-US" dirty="0" smtClean="0">
                <a:solidFill>
                  <a:srgbClr val="7030A0"/>
                </a:solidFill>
              </a:rPr>
              <a:t>verbal, physical, or sexual abuse</a:t>
            </a:r>
          </a:p>
          <a:p>
            <a:r>
              <a:rPr lang="en-US" dirty="0" smtClean="0"/>
              <a:t>Family disorganization, chaos, and stress often because of poor family management skills, life skills, or poverty.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Differential family acculturation </a:t>
            </a:r>
            <a:r>
              <a:rPr lang="en-US" dirty="0" smtClean="0"/>
              <a:t>and loss of parental control over adolescents by parents who are less acculturated than their children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Poor parental mental health</a:t>
            </a:r>
            <a:r>
              <a:rPr lang="en-US" dirty="0" smtClean="0"/>
              <a:t>, including depression and irritability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C540-E98E-4FA4-A994-8C04A0967963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5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62" y="857250"/>
            <a:ext cx="7913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0"/>
            <a:ext cx="8229600" cy="857250"/>
          </a:xfrm>
        </p:spPr>
        <p:txBody>
          <a:bodyPr>
            <a:normAutofit/>
          </a:bodyPr>
          <a:lstStyle/>
          <a:p>
            <a:r>
              <a:rPr lang="fa-IR" sz="3600" b="1" dirty="0">
                <a:cs typeface="B Nazanin" panose="00000400000000000000" pitchFamily="2" charset="-78"/>
              </a:rPr>
              <a:t>در زندگی فرزندانمان نیستیم!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82838"/>
            <a:ext cx="6248400" cy="6248400"/>
          </a:xfrm>
        </p:spPr>
      </p:pic>
    </p:spTree>
    <p:extLst>
      <p:ext uri="{BB962C8B-B14F-4D97-AF65-F5344CB8AC3E}">
        <p14:creationId xmlns:p14="http://schemas.microsoft.com/office/powerpoint/2010/main" val="42127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t>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51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674378"/>
            <a:ext cx="9144000" cy="545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Users\pc\Pictures\securedownload2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984756"/>
            <a:ext cx="5181600" cy="3873245"/>
          </a:xfrm>
          <a:prstGeom prst="rect">
            <a:avLst/>
          </a:prstGeom>
          <a:noFill/>
        </p:spPr>
      </p:pic>
      <p:pic>
        <p:nvPicPr>
          <p:cNvPr id="3074" name="Picture 2" descr="C:\Users\pc\Pictures\securedownload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-351635"/>
            <a:ext cx="3962400" cy="7209635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29200" y="685801"/>
            <a:ext cx="5791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en-US" sz="6600" dirty="0">
                <a:solidFill>
                  <a:prstClr val="white"/>
                </a:solidFill>
                <a:latin typeface="Elephant" pitchFamily="18" charset="0"/>
                <a:cs typeface="B Titr" pitchFamily="2" charset="-78"/>
              </a:rPr>
              <a:t>MS</a:t>
            </a:r>
            <a:r>
              <a:rPr lang="fa-IR" sz="6600" dirty="0">
                <a:solidFill>
                  <a:prstClr val="white"/>
                </a:solidFill>
                <a:latin typeface="Calibri"/>
                <a:cs typeface="B Titr" pitchFamily="2" charset="-78"/>
              </a:rPr>
              <a:t> کودکان</a:t>
            </a:r>
          </a:p>
          <a:p>
            <a:pPr algn="ctr" rtl="1">
              <a:spcBef>
                <a:spcPct val="0"/>
              </a:spcBef>
              <a:defRPr/>
            </a:pPr>
            <a:r>
              <a:rPr lang="fa-IR" sz="6600" dirty="0">
                <a:solidFill>
                  <a:prstClr val="white"/>
                </a:solidFill>
                <a:latin typeface="Calibri"/>
                <a:cs typeface="B Titr" pitchFamily="2" charset="-78"/>
              </a:rPr>
              <a:t>و</a:t>
            </a:r>
          </a:p>
          <a:p>
            <a:pPr algn="ctr" rtl="1">
              <a:spcBef>
                <a:spcPct val="0"/>
              </a:spcBef>
              <a:defRPr/>
            </a:pPr>
            <a:r>
              <a:rPr lang="fa-IR" sz="6600" dirty="0">
                <a:solidFill>
                  <a:prstClr val="white"/>
                </a:solidFill>
                <a:latin typeface="Calibri"/>
                <a:cs typeface="B Titr" pitchFamily="2" charset="-78"/>
              </a:rPr>
              <a:t>مصرف مواد</a:t>
            </a:r>
            <a:endParaRPr lang="en-US" sz="6600" dirty="0">
              <a:solidFill>
                <a:prstClr val="white"/>
              </a:solidFill>
              <a:latin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38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8229600" cy="1143000"/>
          </a:xfrm>
        </p:spPr>
        <p:txBody>
          <a:bodyPr/>
          <a:lstStyle/>
          <a:p>
            <a:pPr algn="r" rtl="1"/>
            <a:r>
              <a:rPr lang="fa-IR" b="1" dirty="0" smtClean="0">
                <a:solidFill>
                  <a:srgbClr val="7030A0"/>
                </a:solidFill>
                <a:cs typeface="B Zar" pitchFamily="2" charset="-78"/>
              </a:rPr>
              <a:t>تاثیر محرومیت از مادر</a:t>
            </a:r>
            <a:endParaRPr lang="en-US" b="1" dirty="0">
              <a:solidFill>
                <a:srgbClr val="7030A0"/>
              </a:solidFill>
              <a:cs typeface="B Zar" pitchFamily="2" charset="-78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124201"/>
            <a:ext cx="7924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168246"/>
            <a:ext cx="4381543" cy="272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Mice were separated from their mothers for 12 hours/day on postnatal </a:t>
            </a:r>
            <a:r>
              <a:rPr lang="en-US" dirty="0">
                <a:solidFill>
                  <a:srgbClr val="C00000"/>
                </a:solidFill>
              </a:rPr>
              <a:t>days 8 and 12</a:t>
            </a:r>
            <a:r>
              <a:rPr lang="en-US" dirty="0"/>
              <a:t>.</a:t>
            </a:r>
          </a:p>
          <a:p>
            <a:r>
              <a:rPr lang="en-US" dirty="0"/>
              <a:t>In the oral ethanol self-administration test, adolescent MS mice presented </a:t>
            </a:r>
            <a:r>
              <a:rPr lang="en-US" dirty="0">
                <a:solidFill>
                  <a:srgbClr val="C00000"/>
                </a:solidFill>
              </a:rPr>
              <a:t>higher ethanol consumption </a:t>
            </a:r>
            <a:r>
              <a:rPr lang="en-US" dirty="0"/>
              <a:t>and motivation. </a:t>
            </a:r>
          </a:p>
          <a:p>
            <a:r>
              <a:rPr lang="en-US" dirty="0"/>
              <a:t>Exposure to additional </a:t>
            </a:r>
            <a:r>
              <a:rPr lang="en-US" dirty="0">
                <a:solidFill>
                  <a:srgbClr val="C00000"/>
                </a:solidFill>
              </a:rPr>
              <a:t>new stressful stimuli </a:t>
            </a:r>
            <a:r>
              <a:rPr lang="en-US" dirty="0"/>
              <a:t>during adolescence significantly </a:t>
            </a:r>
            <a:r>
              <a:rPr lang="en-US" dirty="0">
                <a:solidFill>
                  <a:srgbClr val="C00000"/>
                </a:solidFill>
              </a:rPr>
              <a:t>increased the vulnerability</a:t>
            </a:r>
            <a:r>
              <a:rPr lang="en-US" dirty="0"/>
              <a:t> to ethanol consumption induced by maternal separation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9685" y="1"/>
            <a:ext cx="6774273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86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ITCreport">
  <a:themeElements>
    <a:clrScheme name="ITCreport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ITCreport">
      <a:majorFont>
        <a:latin typeface="Times New Roman"/>
        <a:ea typeface="Osaka"/>
        <a:cs typeface=""/>
      </a:majorFont>
      <a:minorFont>
        <a:latin typeface="Times New Roman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2" charset="-128"/>
          </a:defRPr>
        </a:defPPr>
      </a:lstStyle>
    </a:lnDef>
  </a:objectDefaults>
  <a:extraClrSchemeLst>
    <a:extraClrScheme>
      <a:clrScheme name="ITCrepo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repo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repo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repo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repo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Crepo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repo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repo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repo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repo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repo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Crepo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Treatnet">
  <a:themeElements>
    <a:clrScheme name="">
      <a:dk1>
        <a:srgbClr val="000000"/>
      </a:dk1>
      <a:lt1>
        <a:srgbClr val="FFFFFF"/>
      </a:lt1>
      <a:dk2>
        <a:srgbClr val="FFFFFF"/>
      </a:dk2>
      <a:lt2>
        <a:srgbClr val="E9A827"/>
      </a:lt2>
      <a:accent1>
        <a:srgbClr val="99CCFF"/>
      </a:accent1>
      <a:accent2>
        <a:srgbClr val="6666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5C5CE7"/>
      </a:accent6>
      <a:hlink>
        <a:srgbClr val="CE8F10"/>
      </a:hlink>
      <a:folHlink>
        <a:srgbClr val="1B7AA9"/>
      </a:folHlink>
    </a:clrScheme>
    <a:fontScheme name="Treat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eatnet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atnet 1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5C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12">
        <a:dk1>
          <a:srgbClr val="000000"/>
        </a:dk1>
        <a:lt1>
          <a:srgbClr val="FFFFFF"/>
        </a:lt1>
        <a:dk2>
          <a:srgbClr val="FFFFFF"/>
        </a:dk2>
        <a:lt2>
          <a:srgbClr val="E3C71D"/>
        </a:lt2>
        <a:accent1>
          <a:srgbClr val="99CC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5CE7"/>
        </a:accent6>
        <a:hlink>
          <a:srgbClr val="ECC314"/>
        </a:hlink>
        <a:folHlink>
          <a:srgbClr val="8193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13">
        <a:dk1>
          <a:srgbClr val="000000"/>
        </a:dk1>
        <a:lt1>
          <a:srgbClr val="FFFFFF"/>
        </a:lt1>
        <a:dk2>
          <a:srgbClr val="FFFFFF"/>
        </a:dk2>
        <a:lt2>
          <a:srgbClr val="E3C71D"/>
        </a:lt2>
        <a:accent1>
          <a:srgbClr val="99CC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5CE7"/>
        </a:accent6>
        <a:hlink>
          <a:srgbClr val="ECC314"/>
        </a:hlink>
        <a:folHlink>
          <a:srgbClr val="7875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14">
        <a:dk1>
          <a:srgbClr val="000000"/>
        </a:dk1>
        <a:lt1>
          <a:srgbClr val="FFFFFF"/>
        </a:lt1>
        <a:dk2>
          <a:srgbClr val="FFFFFF"/>
        </a:dk2>
        <a:lt2>
          <a:srgbClr val="E3C71D"/>
        </a:lt2>
        <a:accent1>
          <a:srgbClr val="99CC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5CE7"/>
        </a:accent6>
        <a:hlink>
          <a:srgbClr val="ECC314"/>
        </a:hlink>
        <a:folHlink>
          <a:srgbClr val="0433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15">
        <a:dk1>
          <a:srgbClr val="000000"/>
        </a:dk1>
        <a:lt1>
          <a:srgbClr val="FFFFFF"/>
        </a:lt1>
        <a:dk2>
          <a:srgbClr val="FFFFFF"/>
        </a:dk2>
        <a:lt2>
          <a:srgbClr val="E3C71D"/>
        </a:lt2>
        <a:accent1>
          <a:srgbClr val="99CC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5CE7"/>
        </a:accent6>
        <a:hlink>
          <a:srgbClr val="ECC314"/>
        </a:hlink>
        <a:folHlink>
          <a:srgbClr val="7199F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atnet 16">
        <a:dk1>
          <a:srgbClr val="000000"/>
        </a:dk1>
        <a:lt1>
          <a:srgbClr val="FFFFFF"/>
        </a:lt1>
        <a:dk2>
          <a:srgbClr val="FFFFFF"/>
        </a:dk2>
        <a:lt2>
          <a:srgbClr val="E3C71D"/>
        </a:lt2>
        <a:accent1>
          <a:srgbClr val="99CC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5CE7"/>
        </a:accent6>
        <a:hlink>
          <a:srgbClr val="ECC314"/>
        </a:hlink>
        <a:folHlink>
          <a:srgbClr val="7BA0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2670</Words>
  <Application>Microsoft Office PowerPoint</Application>
  <PresentationFormat>Widescreen</PresentationFormat>
  <Paragraphs>398</Paragraphs>
  <Slides>116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116</vt:i4>
      </vt:variant>
    </vt:vector>
  </HeadingPairs>
  <TitlesOfParts>
    <vt:vector size="172" baseType="lpstr">
      <vt:lpstr>ＭＳ Ｐゴシック</vt:lpstr>
      <vt:lpstr>ＭＳ Ｐゴシック</vt:lpstr>
      <vt:lpstr>0 Badr</vt:lpstr>
      <vt:lpstr>0 Badr Bold</vt:lpstr>
      <vt:lpstr>0 Baran Outline</vt:lpstr>
      <vt:lpstr>0 Titr Bold</vt:lpstr>
      <vt:lpstr>AdvTTc7ad1622</vt:lpstr>
      <vt:lpstr>AGaramond-Regular</vt:lpstr>
      <vt:lpstr>Arial</vt:lpstr>
      <vt:lpstr>Arial</vt:lpstr>
      <vt:lpstr>Arial Black</vt:lpstr>
      <vt:lpstr>B Koodak</vt:lpstr>
      <vt:lpstr>B Lotus</vt:lpstr>
      <vt:lpstr>B Mitra</vt:lpstr>
      <vt:lpstr>B Nazanin</vt:lpstr>
      <vt:lpstr>B Titr</vt:lpstr>
      <vt:lpstr>B Zar</vt:lpstr>
      <vt:lpstr>Calibri</vt:lpstr>
      <vt:lpstr>Calibri Light</vt:lpstr>
      <vt:lpstr>Century Schoolbook</vt:lpstr>
      <vt:lpstr>Courier New</vt:lpstr>
      <vt:lpstr>Elephant</vt:lpstr>
      <vt:lpstr>Helvetica Neue Bold Condensed</vt:lpstr>
      <vt:lpstr>Helvetica Neue Light</vt:lpstr>
      <vt:lpstr>HtfynyAdvTTb5929f4c</vt:lpstr>
      <vt:lpstr>IranNastaliq</vt:lpstr>
      <vt:lpstr>Osaka</vt:lpstr>
      <vt:lpstr>Times New Roman</vt:lpstr>
      <vt:lpstr>TimesNewRomanPSMT</vt:lpstr>
      <vt:lpstr>VcbtgrAdvTT3713a231</vt:lpstr>
      <vt:lpstr>Wingdings</vt:lpstr>
      <vt:lpstr>Wingdings 2</vt:lpstr>
      <vt:lpstr>Office Theme</vt:lpstr>
      <vt:lpstr>1_Office Theme</vt:lpstr>
      <vt:lpstr>3_Office Theme</vt:lpstr>
      <vt:lpstr>4_Office Theme</vt:lpstr>
      <vt:lpstr>5_Office Theme</vt:lpstr>
      <vt:lpstr>Retrospect</vt:lpstr>
      <vt:lpstr>13_Office Theme</vt:lpstr>
      <vt:lpstr>6_Office Theme</vt:lpstr>
      <vt:lpstr>5_Treatnet</vt:lpstr>
      <vt:lpstr>7_Office Theme</vt:lpstr>
      <vt:lpstr>Oriel</vt:lpstr>
      <vt:lpstr>1_Oriel</vt:lpstr>
      <vt:lpstr>2_ITCreport</vt:lpstr>
      <vt:lpstr>9_Office Theme</vt:lpstr>
      <vt:lpstr>10_Office Theme</vt:lpstr>
      <vt:lpstr>12_Office Theme</vt:lpstr>
      <vt:lpstr>22_Office Theme</vt:lpstr>
      <vt:lpstr>26_Office Theme</vt:lpstr>
      <vt:lpstr>27_Office Theme</vt:lpstr>
      <vt:lpstr>28_Office Theme</vt:lpstr>
      <vt:lpstr>30_Office Theme</vt:lpstr>
      <vt:lpstr>33_Office Theme</vt:lpstr>
      <vt:lpstr>8_Office Theme</vt:lpstr>
      <vt:lpstr>15_Office Theme</vt:lpstr>
      <vt:lpstr>پیشگیری از مصرف مواد </vt:lpstr>
      <vt:lpstr>اهداف آموزشی</vt:lpstr>
      <vt:lpstr>سبب شناسی و پیشگیری از مصرف مواد !</vt:lpstr>
      <vt:lpstr>غریبه بودن اصحاب علم با یکدیگر</vt:lpstr>
      <vt:lpstr>ابعاد مشکل در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چه باید کرد؟!</vt:lpstr>
      <vt:lpstr>ده تجارت سودآور اول دنیا کدامند؟</vt:lpstr>
      <vt:lpstr>PowerPoint Presentation</vt:lpstr>
      <vt:lpstr>PowerPoint Presentation</vt:lpstr>
      <vt:lpstr>PowerPoint Presentation</vt:lpstr>
      <vt:lpstr>تبعیدشان کنیم؟!</vt:lpstr>
      <vt:lpstr>PowerPoint Presentation</vt:lpstr>
      <vt:lpstr>گزار ش بین المللی</vt:lpstr>
      <vt:lpstr>مانند قبل از انقلاب کارتی و سهمیه ای کنیم؟!</vt:lpstr>
      <vt:lpstr>PowerPoint Presentation</vt:lpstr>
      <vt:lpstr>PowerPoint Presentation</vt:lpstr>
      <vt:lpstr>INFORMATION DISSEMINATION  </vt:lpstr>
      <vt:lpstr>اطلاع رسانی و افزایش آگاهی</vt:lpstr>
      <vt:lpstr>AFFECTIVE EDUCATION  </vt:lpstr>
      <vt:lpstr>آموزش عاطفی</vt:lpstr>
      <vt:lpstr>  فعالیت های جایگزین از قبیل باشگاه ورزشی و کلاس موسیقی و ...؟!  ALTERNATIVE APPROACHES  </vt:lpstr>
      <vt:lpstr>فعالیت های جایگزین  </vt:lpstr>
      <vt:lpstr>آموزش مهارت های اجتماعی؟! SOCIAL RESISTANCE SKILLS  </vt:lpstr>
      <vt:lpstr>PERSONAL AND SOCIAL SKILLS TRAINING  </vt:lpstr>
      <vt:lpstr>از روانشناسان و پلیس و ...دعوت کنیم جلسات کوتاه آموزشی برای دانش آموزان بگذارند؟</vt:lpstr>
      <vt:lpstr>PowerPoint Presentation</vt:lpstr>
      <vt:lpstr>از طریق آموزش همتایان ورود نماییم....</vt:lpstr>
      <vt:lpstr>آموزش برای والدین در مدارس بگذاریم؟!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سبب شناسی اعتیاد</vt:lpstr>
      <vt:lpstr>برای آتش گرفتن چه چیز هایی لازم است؟</vt:lpstr>
      <vt:lpstr>PowerPoint Presentation</vt:lpstr>
      <vt:lpstr>Theory of reasoned action نظریه اقدام منطقی</vt:lpstr>
      <vt:lpstr>Social cognitive/learning theory نظریه های یادگیری</vt:lpstr>
      <vt:lpstr>ریشه رفتارها در سه چیز است:</vt:lpstr>
      <vt:lpstr>علل بیولوژیک</vt:lpstr>
      <vt:lpstr>سندرم نقص سیستم پاداش</vt:lpstr>
      <vt:lpstr>PowerPoint Presentation</vt:lpstr>
      <vt:lpstr>PowerPoint Presentation</vt:lpstr>
      <vt:lpstr>PowerPoint Presentation</vt:lpstr>
      <vt:lpstr>The Limbic Brain</vt:lpstr>
      <vt:lpstr>The Frontal Cortex</vt:lpstr>
      <vt:lpstr>عوامل اجتماعی کلان</vt:lpstr>
      <vt:lpstr>عوامل اجتماعی کلان</vt:lpstr>
      <vt:lpstr>PowerPoint Presentation</vt:lpstr>
      <vt:lpstr>British American Tobacco company در آفریقا</vt:lpstr>
      <vt:lpstr>Legal drug abuse trends</vt:lpstr>
      <vt:lpstr>کمپانی های سیگار و اتحادیه اروپا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تئوری عوامل خطر و عوامل محافظت کننده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سبک های فرزندپروری</vt:lpstr>
      <vt:lpstr>نظارت</vt:lpstr>
      <vt:lpstr>PowerPoint Presentation</vt:lpstr>
      <vt:lpstr>PowerPoint Presentation</vt:lpstr>
      <vt:lpstr>سه مسیر اجتماعی شدن</vt:lpstr>
      <vt:lpstr>PowerPoint Presentation</vt:lpstr>
      <vt:lpstr>چند روایت</vt:lpstr>
      <vt:lpstr>مثنوی مولوی </vt:lpstr>
      <vt:lpstr>مخزن الاسرار نظامی</vt:lpstr>
      <vt:lpstr>PowerPoint Presentation</vt:lpstr>
      <vt:lpstr>نقش خانواده از چه سنی شروع می شود؟</vt:lpstr>
      <vt:lpstr>The power of first 1000 days!</vt:lpstr>
      <vt:lpstr>PowerPoint Presentation</vt:lpstr>
      <vt:lpstr>مصرف قهوه در بارداری</vt:lpstr>
      <vt:lpstr>Family Context</vt:lpstr>
      <vt:lpstr>Family function!</vt:lpstr>
      <vt:lpstr>Family function!</vt:lpstr>
      <vt:lpstr>Family Etiology of Youth Problems</vt:lpstr>
      <vt:lpstr>Family Etiology of Youth Problems</vt:lpstr>
      <vt:lpstr>Family Etiology of Youth Problems</vt:lpstr>
      <vt:lpstr>PowerPoint Presentation</vt:lpstr>
      <vt:lpstr>در زندگی فرزندانمان نیستیم!</vt:lpstr>
      <vt:lpstr>PowerPoint Presentation</vt:lpstr>
      <vt:lpstr>PowerPoint Presentation</vt:lpstr>
      <vt:lpstr>تاثیر محرومیت از مادر</vt:lpstr>
      <vt:lpstr>PowerPoint Presentation</vt:lpstr>
      <vt:lpstr>مطالعه بر میمون ها</vt:lpstr>
      <vt:lpstr> مطالعه بر میمون ها (ادامه)</vt:lpstr>
      <vt:lpstr>These results demonstrate that the deleterious effects of MS on rhesus monkeys cannot be compensated by a later normal social life</vt:lpstr>
      <vt:lpstr>PowerPoint Presentation</vt:lpstr>
      <vt:lpstr>PowerPoint Presentation</vt:lpstr>
      <vt:lpstr>هیجان طلبی</vt:lpstr>
      <vt:lpstr>PowerPoint Presentation</vt:lpstr>
      <vt:lpstr>PowerPoint Presentation</vt:lpstr>
      <vt:lpstr>PowerPoint Presentation</vt:lpstr>
      <vt:lpstr>PowerPoint Presentation</vt:lpstr>
      <vt:lpstr>نبود محیط گرم و عاطفی در خانه</vt:lpstr>
      <vt:lpstr>نبود نظارت از سوی والدین </vt:lpstr>
      <vt:lpstr>الگو برداری از والدین </vt:lpstr>
      <vt:lpstr>ساختار معیوب خانواده </vt:lpstr>
      <vt:lpstr>PowerPoint Presentation</vt:lpstr>
      <vt:lpstr>آگاه سازی و توانمند سازی والدین  محور قرار دادن خانواده و در خانواده مادر آموزش مهارت والدگری به پدران و مادران توجه به شرایط محیطی آموزش مهارت ها به دانش آموزان اگر بتوانیم!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Lenovo Pc</cp:lastModifiedBy>
  <cp:revision>76</cp:revision>
  <dcterms:created xsi:type="dcterms:W3CDTF">2018-01-03T07:24:15Z</dcterms:created>
  <dcterms:modified xsi:type="dcterms:W3CDTF">2022-02-15T14:43:52Z</dcterms:modified>
</cp:coreProperties>
</file>