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712" r:id="rId4"/>
    <p:sldMasterId id="2147483725" r:id="rId5"/>
    <p:sldMasterId id="2147483738" r:id="rId6"/>
    <p:sldMasterId id="2147483751" r:id="rId7"/>
    <p:sldMasterId id="2147483764" r:id="rId8"/>
    <p:sldMasterId id="2147483777" r:id="rId9"/>
    <p:sldMasterId id="2147483790" r:id="rId10"/>
    <p:sldMasterId id="2147483803" r:id="rId11"/>
    <p:sldMasterId id="2147483816" r:id="rId12"/>
    <p:sldMasterId id="2147483869" r:id="rId13"/>
    <p:sldMasterId id="2147483907" r:id="rId14"/>
    <p:sldMasterId id="2147483919" r:id="rId15"/>
  </p:sldMasterIdLst>
  <p:notesMasterIdLst>
    <p:notesMasterId r:id="rId65"/>
  </p:notesMasterIdLst>
  <p:sldIdLst>
    <p:sldId id="362" r:id="rId16"/>
    <p:sldId id="364" r:id="rId17"/>
    <p:sldId id="365" r:id="rId18"/>
    <p:sldId id="366" r:id="rId19"/>
    <p:sldId id="367" r:id="rId20"/>
    <p:sldId id="353" r:id="rId21"/>
    <p:sldId id="354" r:id="rId22"/>
    <p:sldId id="369" r:id="rId23"/>
    <p:sldId id="370" r:id="rId24"/>
    <p:sldId id="371" r:id="rId25"/>
    <p:sldId id="372" r:id="rId26"/>
    <p:sldId id="355" r:id="rId27"/>
    <p:sldId id="356" r:id="rId28"/>
    <p:sldId id="357" r:id="rId29"/>
    <p:sldId id="358" r:id="rId30"/>
    <p:sldId id="336" r:id="rId31"/>
    <p:sldId id="343" r:id="rId32"/>
    <p:sldId id="260" r:id="rId33"/>
    <p:sldId id="261" r:id="rId34"/>
    <p:sldId id="262" r:id="rId35"/>
    <p:sldId id="331" r:id="rId36"/>
    <p:sldId id="263" r:id="rId37"/>
    <p:sldId id="271" r:id="rId38"/>
    <p:sldId id="285" r:id="rId39"/>
    <p:sldId id="286" r:id="rId40"/>
    <p:sldId id="368" r:id="rId41"/>
    <p:sldId id="264" r:id="rId42"/>
    <p:sldId id="287" r:id="rId43"/>
    <p:sldId id="265" r:id="rId44"/>
    <p:sldId id="266" r:id="rId45"/>
    <p:sldId id="267" r:id="rId46"/>
    <p:sldId id="268" r:id="rId47"/>
    <p:sldId id="345" r:id="rId48"/>
    <p:sldId id="269" r:id="rId49"/>
    <p:sldId id="363" r:id="rId50"/>
    <p:sldId id="344" r:id="rId51"/>
    <p:sldId id="291" r:id="rId52"/>
    <p:sldId id="292" r:id="rId53"/>
    <p:sldId id="293" r:id="rId54"/>
    <p:sldId id="294" r:id="rId55"/>
    <p:sldId id="295" r:id="rId56"/>
    <p:sldId id="332" r:id="rId57"/>
    <p:sldId id="296" r:id="rId58"/>
    <p:sldId id="297" r:id="rId59"/>
    <p:sldId id="298" r:id="rId60"/>
    <p:sldId id="360" r:id="rId61"/>
    <p:sldId id="361" r:id="rId62"/>
    <p:sldId id="373" r:id="rId63"/>
    <p:sldId id="29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6FEE6-C7A7-45E3-92DE-CBE6B0B2ECF1}"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4C0AB-9D58-4046-85EE-D07ADC68961C}" type="slidenum">
              <a:rPr lang="en-US" smtClean="0"/>
              <a:t>‹#›</a:t>
            </a:fld>
            <a:endParaRPr lang="en-US"/>
          </a:p>
        </p:txBody>
      </p:sp>
    </p:spTree>
    <p:extLst>
      <p:ext uri="{BB962C8B-B14F-4D97-AF65-F5344CB8AC3E}">
        <p14:creationId xmlns:p14="http://schemas.microsoft.com/office/powerpoint/2010/main" val="6713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A71749-7CD4-44D2-ABDC-7BE2B970C67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08437-C47C-4CAB-8223-F5D604181D58}" type="slidenum">
              <a:rPr lang="en-US" smtClean="0"/>
              <a:t>‹#›</a:t>
            </a:fld>
            <a:endParaRPr lang="en-US"/>
          </a:p>
        </p:txBody>
      </p:sp>
    </p:spTree>
    <p:extLst>
      <p:ext uri="{BB962C8B-B14F-4D97-AF65-F5344CB8AC3E}">
        <p14:creationId xmlns:p14="http://schemas.microsoft.com/office/powerpoint/2010/main" val="4912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71749-7CD4-44D2-ABDC-7BE2B970C67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08437-C47C-4CAB-8223-F5D604181D58}" type="slidenum">
              <a:rPr lang="en-US" smtClean="0"/>
              <a:t>‹#›</a:t>
            </a:fld>
            <a:endParaRPr lang="en-US"/>
          </a:p>
        </p:txBody>
      </p:sp>
    </p:spTree>
    <p:extLst>
      <p:ext uri="{BB962C8B-B14F-4D97-AF65-F5344CB8AC3E}">
        <p14:creationId xmlns:p14="http://schemas.microsoft.com/office/powerpoint/2010/main" val="13996587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1218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8542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9543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3605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1144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3714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5113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09600" y="1600201"/>
            <a:ext cx="10972800" cy="4530725"/>
          </a:xfrm>
        </p:spPr>
        <p:txBody>
          <a:bodyPr/>
          <a:lstStyle/>
          <a:p>
            <a:pPr lvl="0"/>
            <a:endParaRPr lang="fa-IR"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74080BB-CA8A-457E-ADDD-1C94C16E8847}"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1099372"/>
      </p:ext>
    </p:extLst>
  </p:cSld>
  <p:clrMapOvr>
    <a:masterClrMapping/>
  </p:clrMapOvr>
  <p:transition>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5435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31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71749-7CD4-44D2-ABDC-7BE2B970C67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08437-C47C-4CAB-8223-F5D604181D58}" type="slidenum">
              <a:rPr lang="en-US" smtClean="0"/>
              <a:t>‹#›</a:t>
            </a:fld>
            <a:endParaRPr lang="en-US"/>
          </a:p>
        </p:txBody>
      </p:sp>
    </p:spTree>
    <p:extLst>
      <p:ext uri="{BB962C8B-B14F-4D97-AF65-F5344CB8AC3E}">
        <p14:creationId xmlns:p14="http://schemas.microsoft.com/office/powerpoint/2010/main" val="3153061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2457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0428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7648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5912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8770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9574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1710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3075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4683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09600" y="1600201"/>
            <a:ext cx="10972800" cy="4530725"/>
          </a:xfrm>
        </p:spPr>
        <p:txBody>
          <a:bodyPr/>
          <a:lstStyle/>
          <a:p>
            <a:pPr lvl="0"/>
            <a:endParaRPr lang="fa-IR"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74080BB-CA8A-457E-ADDD-1C94C16E8847}"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6412004"/>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4217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53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6433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5905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9432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4235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8212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5591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6246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5807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4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0575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9629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09600" y="1600201"/>
            <a:ext cx="10972800" cy="4530725"/>
          </a:xfrm>
        </p:spPr>
        <p:txBody>
          <a:bodyPr/>
          <a:lstStyle/>
          <a:p>
            <a:pPr lvl="0"/>
            <a:endParaRPr lang="fa-IR"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74080BB-CA8A-457E-ADDD-1C94C16E8847}"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6387147"/>
      </p:ext>
    </p:extLst>
  </p:cSld>
  <p:clrMapOvr>
    <a:masterClrMapping/>
  </p:clrMapOvr>
  <p:transition>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5813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3466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2100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4955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3592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188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6220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036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4802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8420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6371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1430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09600" y="1600201"/>
            <a:ext cx="10972800" cy="4530725"/>
          </a:xfrm>
        </p:spPr>
        <p:txBody>
          <a:bodyPr/>
          <a:lstStyle/>
          <a:p>
            <a:pPr lvl="0"/>
            <a:endParaRPr lang="fa-IR"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74080BB-CA8A-457E-ADDD-1C94C16E8847}"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5043255"/>
      </p:ext>
    </p:extLst>
  </p:cSld>
  <p:clrMapOvr>
    <a:masterClrMapping/>
  </p:clrMapOvr>
  <p:transition>
    <p:fade thruBlk="1"/>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957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7805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110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2330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1553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139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5166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2459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167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111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4254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0617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50F169-C853-48D7-8D1F-EEAB05767FED}" type="datetimeFigureOut">
              <a:rPr lang="en-US"/>
              <a:pPr>
                <a:defRPr/>
              </a:pPr>
              <a:t>1/28/2022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F3C44E-14DA-4E0D-A707-E6CE8AD755E8}" type="slidenum">
              <a:rPr lang="en-US"/>
              <a:pPr>
                <a:defRPr/>
              </a:pPr>
              <a:t>‹#›</a:t>
            </a:fld>
            <a:endParaRPr lang="en-US"/>
          </a:p>
        </p:txBody>
      </p:sp>
    </p:spTree>
    <p:extLst>
      <p:ext uri="{BB962C8B-B14F-4D97-AF65-F5344CB8AC3E}">
        <p14:creationId xmlns:p14="http://schemas.microsoft.com/office/powerpoint/2010/main" val="25994825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Content Placeholder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93301" y="350838"/>
            <a:ext cx="164676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9283976" cy="1143000"/>
          </a:xfrm>
          <a:solidFill>
            <a:srgbClr val="9FCD7D"/>
          </a:solidFill>
        </p:spPr>
        <p:txBody>
          <a:bodyPr>
            <a:normAutofit/>
          </a:bodyPr>
          <a:lstStyle>
            <a:lvl1pPr algn="ctr" rtl="1">
              <a:defRPr sz="3600">
                <a:cs typeface="B Titr" panose="000007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r" rtl="1">
              <a:buClr>
                <a:srgbClr val="9FCD7D"/>
              </a:buClr>
              <a:buSzPct val="150000"/>
              <a:buFont typeface="Arial" panose="020B0604020202090204" pitchFamily="34" charset="0"/>
              <a:buChar char="•"/>
              <a:defRPr sz="3200" b="1">
                <a:cs typeface="B Nazanin" panose="00000400000000000000" pitchFamily="2" charset="-78"/>
              </a:defRPr>
            </a:lvl1pPr>
            <a:lvl2pPr marL="742950" indent="-285750" algn="r" rtl="1">
              <a:buClr>
                <a:srgbClr val="9FCD7D"/>
              </a:buClr>
              <a:buSzPct val="150000"/>
              <a:buFont typeface="Wingdings" panose="05000000000000000000" pitchFamily="2" charset="2"/>
              <a:buChar char="§"/>
              <a:defRPr sz="2400" b="1">
                <a:cs typeface="B Nazanin" panose="00000400000000000000" pitchFamily="2" charset="-78"/>
              </a:defRPr>
            </a:lvl2pPr>
            <a:lvl3pPr algn="r" rtl="1">
              <a:buClr>
                <a:srgbClr val="9FCD7D"/>
              </a:buClr>
              <a:buSzPct val="150000"/>
              <a:defRPr b="1">
                <a:cs typeface="B Nazanin" panose="00000400000000000000" pitchFamily="2" charset="-78"/>
              </a:defRPr>
            </a:lvl3pPr>
            <a:lvl4pPr algn="r" rtl="1">
              <a:buClr>
                <a:srgbClr val="9FCD7D"/>
              </a:buClr>
              <a:buSzPct val="150000"/>
              <a:defRPr b="1">
                <a:cs typeface="B Nazanin" panose="00000400000000000000" pitchFamily="2" charset="-78"/>
              </a:defRPr>
            </a:lvl4pPr>
            <a:lvl5pPr algn="r" rtl="1">
              <a:buClr>
                <a:srgbClr val="9FCD7D"/>
              </a:buClr>
              <a:buSzPct val="150000"/>
              <a:defRPr b="1">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5A74F71-A22B-45ED-B6F5-A4B4428AE9DE}" type="datetimeFigureOut">
              <a:rPr lang="en-US"/>
              <a:pPr>
                <a:defRPr/>
              </a:pPr>
              <a:t>1/28/2022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F8E5F6-5283-4A77-8D65-F277F9E1EC7D}" type="slidenum">
              <a:rPr lang="en-US"/>
              <a:pPr>
                <a:defRPr/>
              </a:pPr>
              <a:t>‹#›</a:t>
            </a:fld>
            <a:endParaRPr lang="en-US"/>
          </a:p>
        </p:txBody>
      </p:sp>
    </p:spTree>
    <p:extLst>
      <p:ext uri="{BB962C8B-B14F-4D97-AF65-F5344CB8AC3E}">
        <p14:creationId xmlns:p14="http://schemas.microsoft.com/office/powerpoint/2010/main" val="14312796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93149D-8DD0-4695-BCC4-A3213E98D1F1}" type="datetimeFigureOut">
              <a:rPr lang="en-US"/>
              <a:pPr>
                <a:defRPr/>
              </a:pPr>
              <a:t>1/28/2022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7E4994-A8E9-4C20-BBEB-A33BA9D96B8D}" type="slidenum">
              <a:rPr lang="en-US"/>
              <a:pPr>
                <a:defRPr/>
              </a:pPr>
              <a:t>‹#›</a:t>
            </a:fld>
            <a:endParaRPr lang="en-US"/>
          </a:p>
        </p:txBody>
      </p:sp>
    </p:spTree>
    <p:extLst>
      <p:ext uri="{BB962C8B-B14F-4D97-AF65-F5344CB8AC3E}">
        <p14:creationId xmlns:p14="http://schemas.microsoft.com/office/powerpoint/2010/main" val="34187135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95FFFF-4363-4571-A3F8-1D9FCF0D7757}" type="datetimeFigureOut">
              <a:rPr lang="en-US"/>
              <a:pPr>
                <a:defRPr/>
              </a:pPr>
              <a:t>1/28/2022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A318BB-DE5D-491B-BEF8-5555FFF59E1D}" type="slidenum">
              <a:rPr lang="en-US"/>
              <a:pPr>
                <a:defRPr/>
              </a:pPr>
              <a:t>‹#›</a:t>
            </a:fld>
            <a:endParaRPr lang="en-US"/>
          </a:p>
        </p:txBody>
      </p:sp>
    </p:spTree>
    <p:extLst>
      <p:ext uri="{BB962C8B-B14F-4D97-AF65-F5344CB8AC3E}">
        <p14:creationId xmlns:p14="http://schemas.microsoft.com/office/powerpoint/2010/main" val="5827924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BC742C-0B35-4D30-87AC-ED249909DD19}" type="datetimeFigureOut">
              <a:rPr lang="en-US"/>
              <a:pPr>
                <a:defRPr/>
              </a:pPr>
              <a:t>1/28/2022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5051BD-F534-404F-9CA0-069C3C87444B}" type="slidenum">
              <a:rPr lang="en-US"/>
              <a:pPr>
                <a:defRPr/>
              </a:pPr>
              <a:t>‹#›</a:t>
            </a:fld>
            <a:endParaRPr lang="en-US"/>
          </a:p>
        </p:txBody>
      </p:sp>
    </p:spTree>
    <p:extLst>
      <p:ext uri="{BB962C8B-B14F-4D97-AF65-F5344CB8AC3E}">
        <p14:creationId xmlns:p14="http://schemas.microsoft.com/office/powerpoint/2010/main" val="3053888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59658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13C0D4-3072-4B06-849E-15893E084E31}" type="datetimeFigureOut">
              <a:rPr lang="en-US"/>
              <a:pPr>
                <a:defRPr/>
              </a:pPr>
              <a:t>1/28/2022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723E585-64FB-45BB-8946-8AAD6A553A1B}" type="slidenum">
              <a:rPr lang="en-US"/>
              <a:pPr>
                <a:defRPr/>
              </a:pPr>
              <a:t>‹#›</a:t>
            </a:fld>
            <a:endParaRPr lang="en-US"/>
          </a:p>
        </p:txBody>
      </p:sp>
    </p:spTree>
    <p:extLst>
      <p:ext uri="{BB962C8B-B14F-4D97-AF65-F5344CB8AC3E}">
        <p14:creationId xmlns:p14="http://schemas.microsoft.com/office/powerpoint/2010/main" val="3972702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CC78D5-72E0-46AC-A464-C216D32DB708}" type="datetimeFigureOut">
              <a:rPr lang="en-US"/>
              <a:pPr>
                <a:defRPr/>
              </a:pPr>
              <a:t>1/28/2022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DA2D41-44B6-4FB0-A366-9248033D66AF}" type="slidenum">
              <a:rPr lang="en-US"/>
              <a:pPr>
                <a:defRPr/>
              </a:pPr>
              <a:t>‹#›</a:t>
            </a:fld>
            <a:endParaRPr lang="en-US"/>
          </a:p>
        </p:txBody>
      </p:sp>
    </p:spTree>
    <p:extLst>
      <p:ext uri="{BB962C8B-B14F-4D97-AF65-F5344CB8AC3E}">
        <p14:creationId xmlns:p14="http://schemas.microsoft.com/office/powerpoint/2010/main" val="32775178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42E0DB-3E42-42F5-A541-1BDC4D402B2C}" type="datetimeFigureOut">
              <a:rPr lang="en-US"/>
              <a:pPr>
                <a:defRPr/>
              </a:pPr>
              <a:t>1/28/2022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526417-7504-4F9E-A6B1-57F1A07F2DD6}" type="slidenum">
              <a:rPr lang="en-US"/>
              <a:pPr>
                <a:defRPr/>
              </a:pPr>
              <a:t>‹#›</a:t>
            </a:fld>
            <a:endParaRPr lang="en-US"/>
          </a:p>
        </p:txBody>
      </p:sp>
    </p:spTree>
    <p:extLst>
      <p:ext uri="{BB962C8B-B14F-4D97-AF65-F5344CB8AC3E}">
        <p14:creationId xmlns:p14="http://schemas.microsoft.com/office/powerpoint/2010/main" val="372206060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9D160F-999D-418B-AC2E-D489785A2F7F}" type="datetimeFigureOut">
              <a:rPr lang="en-US"/>
              <a:pPr>
                <a:defRPr/>
              </a:pPr>
              <a:t>1/28/2022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6C3F56-2419-461F-AA8C-4E82DFFC5714}" type="slidenum">
              <a:rPr lang="en-US"/>
              <a:pPr>
                <a:defRPr/>
              </a:pPr>
              <a:t>‹#›</a:t>
            </a:fld>
            <a:endParaRPr lang="en-US"/>
          </a:p>
        </p:txBody>
      </p:sp>
    </p:spTree>
    <p:extLst>
      <p:ext uri="{BB962C8B-B14F-4D97-AF65-F5344CB8AC3E}">
        <p14:creationId xmlns:p14="http://schemas.microsoft.com/office/powerpoint/2010/main" val="28240916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9AAA29-46F0-4FD6-BBA8-76A4A6CD73E6}" type="datetimeFigureOut">
              <a:rPr lang="en-US"/>
              <a:pPr>
                <a:defRPr/>
              </a:pPr>
              <a:t>1/28/2022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6BC827-AC6F-4E7D-9FFA-BDDE339ACEA4}" type="slidenum">
              <a:rPr lang="en-US"/>
              <a:pPr>
                <a:defRPr/>
              </a:pPr>
              <a:t>‹#›</a:t>
            </a:fld>
            <a:endParaRPr lang="en-US"/>
          </a:p>
        </p:txBody>
      </p:sp>
    </p:spTree>
    <p:extLst>
      <p:ext uri="{BB962C8B-B14F-4D97-AF65-F5344CB8AC3E}">
        <p14:creationId xmlns:p14="http://schemas.microsoft.com/office/powerpoint/2010/main" val="37261868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E653B-4D86-4F78-A482-C13FEF85B430}" type="datetimeFigureOut">
              <a:rPr lang="en-US"/>
              <a:pPr>
                <a:defRPr/>
              </a:pPr>
              <a:t>1/28/2022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A95251-BA4A-4D1C-935A-D6374458F403}" type="slidenum">
              <a:rPr lang="en-US"/>
              <a:pPr>
                <a:defRPr/>
              </a:pPr>
              <a:t>‹#›</a:t>
            </a:fld>
            <a:endParaRPr lang="en-US"/>
          </a:p>
        </p:txBody>
      </p:sp>
    </p:spTree>
    <p:extLst>
      <p:ext uri="{BB962C8B-B14F-4D97-AF65-F5344CB8AC3E}">
        <p14:creationId xmlns:p14="http://schemas.microsoft.com/office/powerpoint/2010/main" val="249708996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00E144-5211-4140-9847-5939760A4D9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90A30-C9D4-4D1D-93FC-ABA349ECA421}" type="slidenum">
              <a:rPr lang="en-US" smtClean="0"/>
              <a:t>‹#›</a:t>
            </a:fld>
            <a:endParaRPr lang="en-US"/>
          </a:p>
        </p:txBody>
      </p:sp>
    </p:spTree>
    <p:extLst>
      <p:ext uri="{BB962C8B-B14F-4D97-AF65-F5344CB8AC3E}">
        <p14:creationId xmlns:p14="http://schemas.microsoft.com/office/powerpoint/2010/main" val="393212855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0E144-5211-4140-9847-5939760A4D9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90A30-C9D4-4D1D-93FC-ABA349ECA421}" type="slidenum">
              <a:rPr lang="en-US" smtClean="0"/>
              <a:t>‹#›</a:t>
            </a:fld>
            <a:endParaRPr lang="en-US"/>
          </a:p>
        </p:txBody>
      </p:sp>
    </p:spTree>
    <p:extLst>
      <p:ext uri="{BB962C8B-B14F-4D97-AF65-F5344CB8AC3E}">
        <p14:creationId xmlns:p14="http://schemas.microsoft.com/office/powerpoint/2010/main" val="272675438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00E144-5211-4140-9847-5939760A4D9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90A30-C9D4-4D1D-93FC-ABA349ECA421}" type="slidenum">
              <a:rPr lang="en-US" smtClean="0"/>
              <a:t>‹#›</a:t>
            </a:fld>
            <a:endParaRPr lang="en-US"/>
          </a:p>
        </p:txBody>
      </p:sp>
    </p:spTree>
    <p:extLst>
      <p:ext uri="{BB962C8B-B14F-4D97-AF65-F5344CB8AC3E}">
        <p14:creationId xmlns:p14="http://schemas.microsoft.com/office/powerpoint/2010/main" val="34818101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00E144-5211-4140-9847-5939760A4D93}"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90A30-C9D4-4D1D-93FC-ABA349ECA421}" type="slidenum">
              <a:rPr lang="en-US" smtClean="0"/>
              <a:t>‹#›</a:t>
            </a:fld>
            <a:endParaRPr lang="en-US"/>
          </a:p>
        </p:txBody>
      </p:sp>
    </p:spTree>
    <p:extLst>
      <p:ext uri="{BB962C8B-B14F-4D97-AF65-F5344CB8AC3E}">
        <p14:creationId xmlns:p14="http://schemas.microsoft.com/office/powerpoint/2010/main" val="133098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31813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00E144-5211-4140-9847-5939760A4D93}"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490A30-C9D4-4D1D-93FC-ABA349ECA421}" type="slidenum">
              <a:rPr lang="en-US" smtClean="0"/>
              <a:t>‹#›</a:t>
            </a:fld>
            <a:endParaRPr lang="en-US"/>
          </a:p>
        </p:txBody>
      </p:sp>
    </p:spTree>
    <p:extLst>
      <p:ext uri="{BB962C8B-B14F-4D97-AF65-F5344CB8AC3E}">
        <p14:creationId xmlns:p14="http://schemas.microsoft.com/office/powerpoint/2010/main" val="220416101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00E144-5211-4140-9847-5939760A4D93}"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490A30-C9D4-4D1D-93FC-ABA349ECA421}" type="slidenum">
              <a:rPr lang="en-US" smtClean="0"/>
              <a:t>‹#›</a:t>
            </a:fld>
            <a:endParaRPr lang="en-US"/>
          </a:p>
        </p:txBody>
      </p:sp>
    </p:spTree>
    <p:extLst>
      <p:ext uri="{BB962C8B-B14F-4D97-AF65-F5344CB8AC3E}">
        <p14:creationId xmlns:p14="http://schemas.microsoft.com/office/powerpoint/2010/main" val="183916220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0E144-5211-4140-9847-5939760A4D93}"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490A30-C9D4-4D1D-93FC-ABA349ECA421}" type="slidenum">
              <a:rPr lang="en-US" smtClean="0"/>
              <a:t>‹#›</a:t>
            </a:fld>
            <a:endParaRPr lang="en-US"/>
          </a:p>
        </p:txBody>
      </p:sp>
    </p:spTree>
    <p:extLst>
      <p:ext uri="{BB962C8B-B14F-4D97-AF65-F5344CB8AC3E}">
        <p14:creationId xmlns:p14="http://schemas.microsoft.com/office/powerpoint/2010/main" val="4047254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00E144-5211-4140-9847-5939760A4D93}"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90A30-C9D4-4D1D-93FC-ABA349ECA421}" type="slidenum">
              <a:rPr lang="en-US" smtClean="0"/>
              <a:t>‹#›</a:t>
            </a:fld>
            <a:endParaRPr lang="en-US"/>
          </a:p>
        </p:txBody>
      </p:sp>
    </p:spTree>
    <p:extLst>
      <p:ext uri="{BB962C8B-B14F-4D97-AF65-F5344CB8AC3E}">
        <p14:creationId xmlns:p14="http://schemas.microsoft.com/office/powerpoint/2010/main" val="14284585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00E144-5211-4140-9847-5939760A4D93}"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90A30-C9D4-4D1D-93FC-ABA349ECA421}" type="slidenum">
              <a:rPr lang="en-US" smtClean="0"/>
              <a:t>‹#›</a:t>
            </a:fld>
            <a:endParaRPr lang="en-US"/>
          </a:p>
        </p:txBody>
      </p:sp>
    </p:spTree>
    <p:extLst>
      <p:ext uri="{BB962C8B-B14F-4D97-AF65-F5344CB8AC3E}">
        <p14:creationId xmlns:p14="http://schemas.microsoft.com/office/powerpoint/2010/main" val="33290113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0E144-5211-4140-9847-5939760A4D9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90A30-C9D4-4D1D-93FC-ABA349ECA421}" type="slidenum">
              <a:rPr lang="en-US" smtClean="0"/>
              <a:t>‹#›</a:t>
            </a:fld>
            <a:endParaRPr lang="en-US"/>
          </a:p>
        </p:txBody>
      </p:sp>
    </p:spTree>
    <p:extLst>
      <p:ext uri="{BB962C8B-B14F-4D97-AF65-F5344CB8AC3E}">
        <p14:creationId xmlns:p14="http://schemas.microsoft.com/office/powerpoint/2010/main" val="134873130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0E144-5211-4140-9847-5939760A4D9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90A30-C9D4-4D1D-93FC-ABA349ECA421}" type="slidenum">
              <a:rPr lang="en-US" smtClean="0"/>
              <a:t>‹#›</a:t>
            </a:fld>
            <a:endParaRPr lang="en-US"/>
          </a:p>
        </p:txBody>
      </p:sp>
    </p:spTree>
    <p:extLst>
      <p:ext uri="{BB962C8B-B14F-4D97-AF65-F5344CB8AC3E}">
        <p14:creationId xmlns:p14="http://schemas.microsoft.com/office/powerpoint/2010/main" val="4140257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976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47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71749-7CD4-44D2-ABDC-7BE2B970C67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08437-C47C-4CAB-8223-F5D604181D58}" type="slidenum">
              <a:rPr lang="en-US" smtClean="0"/>
              <a:t>‹#›</a:t>
            </a:fld>
            <a:endParaRPr lang="en-US"/>
          </a:p>
        </p:txBody>
      </p:sp>
    </p:spTree>
    <p:extLst>
      <p:ext uri="{BB962C8B-B14F-4D97-AF65-F5344CB8AC3E}">
        <p14:creationId xmlns:p14="http://schemas.microsoft.com/office/powerpoint/2010/main" val="352609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545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351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325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09600" y="1600201"/>
            <a:ext cx="10972800" cy="4530725"/>
          </a:xfrm>
        </p:spPr>
        <p:txBody>
          <a:bodyPr/>
          <a:lstStyle/>
          <a:p>
            <a:pPr lvl="0"/>
            <a:endParaRPr lang="fa-IR"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74080BB-CA8A-457E-ADDD-1C94C16E8847}"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7562634"/>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699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944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367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856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623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84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A71749-7CD4-44D2-ABDC-7BE2B970C67F}"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08437-C47C-4CAB-8223-F5D604181D58}" type="slidenum">
              <a:rPr lang="en-US" smtClean="0"/>
              <a:t>‹#›</a:t>
            </a:fld>
            <a:endParaRPr lang="en-US"/>
          </a:p>
        </p:txBody>
      </p:sp>
    </p:spTree>
    <p:extLst>
      <p:ext uri="{BB962C8B-B14F-4D97-AF65-F5344CB8AC3E}">
        <p14:creationId xmlns:p14="http://schemas.microsoft.com/office/powerpoint/2010/main" val="3684828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830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145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715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303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428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09600" y="1600201"/>
            <a:ext cx="10972800" cy="4530725"/>
          </a:xfrm>
        </p:spPr>
        <p:txBody>
          <a:bodyPr/>
          <a:lstStyle/>
          <a:p>
            <a:pPr lvl="0"/>
            <a:endParaRPr lang="fa-IR"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74080BB-CA8A-457E-ADDD-1C94C16E8847}"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7198931"/>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773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397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020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90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A71749-7CD4-44D2-ABDC-7BE2B970C67F}"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08437-C47C-4CAB-8223-F5D604181D58}" type="slidenum">
              <a:rPr lang="en-US" smtClean="0"/>
              <a:t>‹#›</a:t>
            </a:fld>
            <a:endParaRPr lang="en-US"/>
          </a:p>
        </p:txBody>
      </p:sp>
    </p:spTree>
    <p:extLst>
      <p:ext uri="{BB962C8B-B14F-4D97-AF65-F5344CB8AC3E}">
        <p14:creationId xmlns:p14="http://schemas.microsoft.com/office/powerpoint/2010/main" val="793203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223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6480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816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630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6988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94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592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09600" y="1600201"/>
            <a:ext cx="10972800" cy="4530725"/>
          </a:xfrm>
        </p:spPr>
        <p:txBody>
          <a:bodyPr/>
          <a:lstStyle/>
          <a:p>
            <a:pPr lvl="0"/>
            <a:endParaRPr lang="fa-IR"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74080BB-CA8A-457E-ADDD-1C94C16E8847}"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1085628"/>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7719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77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A71749-7CD4-44D2-ABDC-7BE2B970C67F}"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408437-C47C-4CAB-8223-F5D604181D58}" type="slidenum">
              <a:rPr lang="en-US" smtClean="0"/>
              <a:t>‹#›</a:t>
            </a:fld>
            <a:endParaRPr lang="en-US"/>
          </a:p>
        </p:txBody>
      </p:sp>
    </p:spTree>
    <p:extLst>
      <p:ext uri="{BB962C8B-B14F-4D97-AF65-F5344CB8AC3E}">
        <p14:creationId xmlns:p14="http://schemas.microsoft.com/office/powerpoint/2010/main" val="1337118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94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449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0171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576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483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52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3628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848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408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09600" y="1600201"/>
            <a:ext cx="10972800" cy="4530725"/>
          </a:xfrm>
        </p:spPr>
        <p:txBody>
          <a:bodyPr/>
          <a:lstStyle/>
          <a:p>
            <a:pPr lvl="0"/>
            <a:endParaRPr lang="fa-IR"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74080BB-CA8A-457E-ADDD-1C94C16E8847}"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1374578"/>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A71749-7CD4-44D2-ABDC-7BE2B970C67F}"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408437-C47C-4CAB-8223-F5D604181D58}" type="slidenum">
              <a:rPr lang="en-US" smtClean="0"/>
              <a:t>‹#›</a:t>
            </a:fld>
            <a:endParaRPr lang="en-US"/>
          </a:p>
        </p:txBody>
      </p:sp>
    </p:spTree>
    <p:extLst>
      <p:ext uri="{BB962C8B-B14F-4D97-AF65-F5344CB8AC3E}">
        <p14:creationId xmlns:p14="http://schemas.microsoft.com/office/powerpoint/2010/main" val="42254759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3059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545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60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7537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584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5469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3079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3319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5178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97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71749-7CD4-44D2-ABDC-7BE2B970C67F}"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408437-C47C-4CAB-8223-F5D604181D58}" type="slidenum">
              <a:rPr lang="en-US" smtClean="0"/>
              <a:t>‹#›</a:t>
            </a:fld>
            <a:endParaRPr lang="en-US"/>
          </a:p>
        </p:txBody>
      </p:sp>
    </p:spTree>
    <p:extLst>
      <p:ext uri="{BB962C8B-B14F-4D97-AF65-F5344CB8AC3E}">
        <p14:creationId xmlns:p14="http://schemas.microsoft.com/office/powerpoint/2010/main" val="2624400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4453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09600" y="1600201"/>
            <a:ext cx="10972800" cy="4530725"/>
          </a:xfrm>
        </p:spPr>
        <p:txBody>
          <a:bodyPr/>
          <a:lstStyle/>
          <a:p>
            <a:pPr lvl="0"/>
            <a:endParaRPr lang="fa-IR"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74080BB-CA8A-457E-ADDD-1C94C16E8847}"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4797611"/>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353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6354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140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947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9090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8171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7977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04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71749-7CD4-44D2-ABDC-7BE2B970C67F}"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08437-C47C-4CAB-8223-F5D604181D58}" type="slidenum">
              <a:rPr lang="en-US" smtClean="0"/>
              <a:t>‹#›</a:t>
            </a:fld>
            <a:endParaRPr lang="en-US"/>
          </a:p>
        </p:txBody>
      </p:sp>
    </p:spTree>
    <p:extLst>
      <p:ext uri="{BB962C8B-B14F-4D97-AF65-F5344CB8AC3E}">
        <p14:creationId xmlns:p14="http://schemas.microsoft.com/office/powerpoint/2010/main" val="17838014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07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7102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2876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09600" y="1600201"/>
            <a:ext cx="10972800" cy="4530725"/>
          </a:xfrm>
        </p:spPr>
        <p:txBody>
          <a:bodyPr/>
          <a:lstStyle/>
          <a:p>
            <a:pPr lvl="0"/>
            <a:endParaRPr lang="fa-IR"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74080BB-CA8A-457E-ADDD-1C94C16E8847}"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893574"/>
      </p:ext>
    </p:extLst>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6663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9450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1580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240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7871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40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71749-7CD4-44D2-ABDC-7BE2B970C67F}"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08437-C47C-4CAB-8223-F5D604181D58}" type="slidenum">
              <a:rPr lang="en-US" smtClean="0"/>
              <a:t>‹#›</a:t>
            </a:fld>
            <a:endParaRPr lang="en-US"/>
          </a:p>
        </p:txBody>
      </p:sp>
    </p:spTree>
    <p:extLst>
      <p:ext uri="{BB962C8B-B14F-4D97-AF65-F5344CB8AC3E}">
        <p14:creationId xmlns:p14="http://schemas.microsoft.com/office/powerpoint/2010/main" val="4386423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1798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8696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4552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960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6052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609600" y="1600201"/>
            <a:ext cx="10972800" cy="4530725"/>
          </a:xfrm>
        </p:spPr>
        <p:txBody>
          <a:bodyPr/>
          <a:lstStyle/>
          <a:p>
            <a:pPr lvl="0"/>
            <a:endParaRPr lang="fa-IR"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74080BB-CA8A-457E-ADDD-1C94C16E8847}"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7045953"/>
      </p:ext>
    </p:extLst>
  </p:cSld>
  <p:clrMapOvr>
    <a:masterClrMapping/>
  </p:clrMapOvr>
  <p:transitio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2185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6543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4819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98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4.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5.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71749-7CD4-44D2-ABDC-7BE2B970C67F}" type="datetimeFigureOut">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08437-C47C-4CAB-8223-F5D604181D58}" type="slidenum">
              <a:rPr lang="en-US" smtClean="0"/>
              <a:t>‹#›</a:t>
            </a:fld>
            <a:endParaRPr lang="en-US"/>
          </a:p>
        </p:txBody>
      </p:sp>
    </p:spTree>
    <p:extLst>
      <p:ext uri="{BB962C8B-B14F-4D97-AF65-F5344CB8AC3E}">
        <p14:creationId xmlns:p14="http://schemas.microsoft.com/office/powerpoint/2010/main" val="1170435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63975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63127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04865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41621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cs typeface="+mn-cs"/>
              </a:defRPr>
            </a:lvl1pPr>
          </a:lstStyle>
          <a:p>
            <a:pPr>
              <a:defRPr/>
            </a:pPr>
            <a:fld id="{28978D43-E92E-4D8A-A353-A773788D684A}" type="datetimeFigureOut">
              <a:rPr lang="en-US"/>
              <a:pPr>
                <a:defRPr/>
              </a:pPr>
              <a:t>1/28/2022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cs typeface="+mn-cs"/>
              </a:defRPr>
            </a:lvl1pPr>
          </a:lstStyle>
          <a:p>
            <a:pPr>
              <a:defRPr/>
            </a:pPr>
            <a:fld id="{2855B31A-4AF5-4EAE-9640-65BF3618ABFE}" type="slidenum">
              <a:rPr lang="en-US"/>
              <a:pPr>
                <a:defRPr/>
              </a:pPr>
              <a:t>‹#›</a:t>
            </a:fld>
            <a:endParaRPr lang="en-US"/>
          </a:p>
        </p:txBody>
      </p:sp>
    </p:spTree>
    <p:extLst>
      <p:ext uri="{BB962C8B-B14F-4D97-AF65-F5344CB8AC3E}">
        <p14:creationId xmlns:p14="http://schemas.microsoft.com/office/powerpoint/2010/main" val="812018320"/>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E144-5211-4140-9847-5939760A4D93}" type="datetimeFigureOut">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90A30-C9D4-4D1D-93FC-ABA349ECA421}" type="slidenum">
              <a:rPr lang="en-US" smtClean="0"/>
              <a:t>‹#›</a:t>
            </a:fld>
            <a:endParaRPr lang="en-US"/>
          </a:p>
        </p:txBody>
      </p:sp>
    </p:spTree>
    <p:extLst>
      <p:ext uri="{BB962C8B-B14F-4D97-AF65-F5344CB8AC3E}">
        <p14:creationId xmlns:p14="http://schemas.microsoft.com/office/powerpoint/2010/main" val="3573902872"/>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644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4285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05551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22175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03767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13032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11863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507D-1D08-4B61-AA14-C932ABF05DE0}" type="datetimeFigureOut">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7199D-2DFA-4254-8522-DCB7EA0A0B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6316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1.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1.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1.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r>
              <a:rPr lang="fa-IR" sz="6000" b="1" spc="-50" dirty="0" smtClean="0">
                <a:latin typeface="Calibri Light" panose="020F0302020204030204"/>
                <a:cs typeface="B Titr" panose="00000700000000000000" pitchFamily="2" charset="-78"/>
              </a:rPr>
              <a:t>مشکلات و تبعات تک فرزندی</a:t>
            </a:r>
            <a:endParaRPr lang="en-US" altLang="en-US" dirty="0" smtClean="0">
              <a:cs typeface="Times New Roman" panose="02020603050405020304" pitchFamily="18" charset="0"/>
            </a:endParaRPr>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0861" y="84300"/>
            <a:ext cx="2701636" cy="145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txBox="1">
            <a:spLocks/>
          </p:cNvSpPr>
          <p:nvPr/>
        </p:nvSpPr>
        <p:spPr>
          <a:xfrm>
            <a:off x="5656218" y="4786568"/>
            <a:ext cx="6187440" cy="1867524"/>
          </a:xfrm>
          <a:prstGeom prst="rect">
            <a:avLst/>
          </a:prstGeom>
        </p:spPr>
        <p:txBody>
          <a:bodyPr vert="horz" lIns="91440" tIns="45720" rIns="91440" bIns="45720" rtlCol="0" anchor="ctr">
            <a:normAutofit fontScale="97500"/>
          </a:bodyPr>
          <a:lstStyle>
            <a:lvl1pPr algn="ctr" defTabSz="914172" rtl="1" eaLnBrk="1" latinLnBrk="0" hangingPunct="1">
              <a:lnSpc>
                <a:spcPct val="90000"/>
              </a:lnSpc>
              <a:spcBef>
                <a:spcPct val="0"/>
              </a:spcBef>
              <a:buNone/>
              <a:defRPr sz="3000" b="1" i="0" kern="1200" baseline="0">
                <a:solidFill>
                  <a:schemeClr val="bg1"/>
                </a:solidFill>
                <a:latin typeface="Lato Regular" charset="0"/>
                <a:ea typeface="Lato Regular" charset="0"/>
                <a:cs typeface="B Mitra" panose="00000400000000000000" pitchFamily="2" charset="-78"/>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black"/>
                </a:solidFill>
                <a:effectLst/>
                <a:uLnTx/>
                <a:uFillTx/>
                <a:latin typeface="Times New Roman" pitchFamily="18" charset="0"/>
                <a:ea typeface="+mn-ea"/>
                <a:cs typeface="B Mitra" panose="00000400000000000000" pitchFamily="2" charset="-78"/>
              </a:rPr>
              <a:t>نوذر نخعی</a:t>
            </a:r>
            <a:br>
              <a:rPr kumimoji="0" lang="fa-IR" sz="2400" b="1" i="0" u="none" strike="noStrike" kern="1200" cap="none" spc="0" normalizeH="0" baseline="0" noProof="0" dirty="0" smtClean="0">
                <a:ln>
                  <a:noFill/>
                </a:ln>
                <a:solidFill>
                  <a:prstClr val="black"/>
                </a:solidFill>
                <a:effectLst/>
                <a:uLnTx/>
                <a:uFillTx/>
                <a:latin typeface="Times New Roman" pitchFamily="18" charset="0"/>
                <a:ea typeface="+mn-ea"/>
                <a:cs typeface="B Mitra" panose="00000400000000000000" pitchFamily="2" charset="-78"/>
              </a:rPr>
            </a:br>
            <a:r>
              <a:rPr kumimoji="0" lang="fa-IR" sz="2400" b="1" i="0" u="none" strike="noStrike" kern="1200" cap="none" spc="0" normalizeH="0" baseline="0" noProof="0" dirty="0" smtClean="0">
                <a:ln>
                  <a:noFill/>
                </a:ln>
                <a:solidFill>
                  <a:prstClr val="black"/>
                </a:solidFill>
                <a:effectLst/>
                <a:uLnTx/>
                <a:uFillTx/>
                <a:latin typeface="Times New Roman" pitchFamily="18" charset="0"/>
                <a:ea typeface="+mn-ea"/>
                <a:cs typeface="B Mitra" panose="00000400000000000000" pitchFamily="2" charset="-78"/>
              </a:rPr>
              <a:t>استاد و پژوهشگر مرکز تحقیقات مدیریت خدمات سلامت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black"/>
                </a:solidFill>
                <a:effectLst/>
                <a:uLnTx/>
                <a:uFillTx/>
                <a:latin typeface="Times New Roman" pitchFamily="18" charset="0"/>
                <a:ea typeface="+mn-ea"/>
                <a:cs typeface="B Mitra" panose="00000400000000000000" pitchFamily="2" charset="-78"/>
              </a:rPr>
              <a:t>دانشگاه علوم پزشکی کرمان</a:t>
            </a:r>
            <a:br>
              <a:rPr kumimoji="0" lang="fa-IR" sz="2400" b="1" i="0" u="none" strike="noStrike" kern="1200" cap="none" spc="0" normalizeH="0" baseline="0" noProof="0" dirty="0" smtClean="0">
                <a:ln>
                  <a:noFill/>
                </a:ln>
                <a:solidFill>
                  <a:prstClr val="black"/>
                </a:solidFill>
                <a:effectLst/>
                <a:uLnTx/>
                <a:uFillTx/>
                <a:latin typeface="Times New Roman" pitchFamily="18" charset="0"/>
                <a:ea typeface="+mn-ea"/>
                <a:cs typeface="B Mitra" panose="00000400000000000000" pitchFamily="2" charset="-78"/>
              </a:rPr>
            </a:br>
            <a:endParaRPr kumimoji="0" lang="en-US" sz="3000" b="1" i="0" u="none" strike="noStrike" kern="1200" cap="none" spc="0" normalizeH="0" baseline="0" noProof="0" dirty="0">
              <a:ln>
                <a:noFill/>
              </a:ln>
              <a:solidFill>
                <a:prstClr val="black"/>
              </a:solidFill>
              <a:effectLst/>
              <a:uLnTx/>
              <a:uFillTx/>
              <a:latin typeface="Lato Regular" charset="0"/>
              <a:cs typeface="B Mitra" panose="00000400000000000000" pitchFamily="2" charset="-78"/>
            </a:endParaRPr>
          </a:p>
        </p:txBody>
      </p:sp>
      <p:pic>
        <p:nvPicPr>
          <p:cNvPr id="4" name="Picture 3"/>
          <p:cNvPicPr>
            <a:picLocks noChangeAspect="1"/>
          </p:cNvPicPr>
          <p:nvPr/>
        </p:nvPicPr>
        <p:blipFill>
          <a:blip r:embed="rId3"/>
          <a:stretch>
            <a:fillRect/>
          </a:stretch>
        </p:blipFill>
        <p:spPr>
          <a:xfrm>
            <a:off x="8412152" y="0"/>
            <a:ext cx="3779848" cy="1176630"/>
          </a:xfrm>
          <a:prstGeom prst="rect">
            <a:avLst/>
          </a:prstGeom>
        </p:spPr>
      </p:pic>
      <p:pic>
        <p:nvPicPr>
          <p:cNvPr id="5" name="Picture 4"/>
          <p:cNvPicPr>
            <a:picLocks noChangeAspect="1"/>
          </p:cNvPicPr>
          <p:nvPr/>
        </p:nvPicPr>
        <p:blipFill>
          <a:blip r:embed="rId4"/>
          <a:stretch>
            <a:fillRect/>
          </a:stretch>
        </p:blipFill>
        <p:spPr>
          <a:xfrm>
            <a:off x="0" y="0"/>
            <a:ext cx="3779848" cy="1176630"/>
          </a:xfrm>
          <a:prstGeom prst="rect">
            <a:avLst/>
          </a:prstGeom>
        </p:spPr>
      </p:pic>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0863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1576387"/>
            <a:ext cx="11277600" cy="3705225"/>
          </a:xfrm>
          <a:prstGeom prst="rect">
            <a:avLst/>
          </a:prstGeom>
        </p:spPr>
      </p:pic>
      <p:pic>
        <p:nvPicPr>
          <p:cNvPr id="5" name="Picture 4"/>
          <p:cNvPicPr>
            <a:picLocks noChangeAspect="1"/>
          </p:cNvPicPr>
          <p:nvPr/>
        </p:nvPicPr>
        <p:blipFill>
          <a:blip r:embed="rId3"/>
          <a:stretch>
            <a:fillRect/>
          </a:stretch>
        </p:blipFill>
        <p:spPr>
          <a:xfrm>
            <a:off x="9425667" y="5321303"/>
            <a:ext cx="1962150" cy="828675"/>
          </a:xfrm>
          <a:prstGeom prst="rect">
            <a:avLst/>
          </a:prstGeom>
        </p:spPr>
      </p:pic>
    </p:spTree>
    <p:extLst>
      <p:ext uri="{BB962C8B-B14F-4D97-AF65-F5344CB8AC3E}">
        <p14:creationId xmlns:p14="http://schemas.microsoft.com/office/powerpoint/2010/main" val="3033873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4400" dirty="0" smtClean="0">
                <a:cs typeface="B Nazanin" panose="00000400000000000000" pitchFamily="2" charset="-78"/>
              </a:rPr>
              <a:t>کودکان دارای خواهر </a:t>
            </a:r>
            <a:r>
              <a:rPr lang="fa-IR" sz="4400" smtClean="0">
                <a:cs typeface="B Nazanin" panose="00000400000000000000" pitchFamily="2" charset="-78"/>
              </a:rPr>
              <a:t>و برادر </a:t>
            </a:r>
            <a:r>
              <a:rPr lang="fa-IR" sz="4400" dirty="0" smtClean="0">
                <a:cs typeface="B Nazanin" panose="00000400000000000000" pitchFamily="2" charset="-78"/>
              </a:rPr>
              <a:t>توانایی های فیزیکی و حرکتی بالاتری داشتند از قبیل دویدن و پریدن</a:t>
            </a:r>
            <a:endParaRPr lang="en-US" sz="4400" dirty="0">
              <a:cs typeface="B Nazanin" panose="00000400000000000000" pitchFamily="2" charset="-78"/>
            </a:endParaRPr>
          </a:p>
        </p:txBody>
      </p:sp>
    </p:spTree>
    <p:extLst>
      <p:ext uri="{BB962C8B-B14F-4D97-AF65-F5344CB8AC3E}">
        <p14:creationId xmlns:p14="http://schemas.microsoft.com/office/powerpoint/2010/main" val="62537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marR="0" rtl="1">
              <a:lnSpc>
                <a:spcPct val="107000"/>
              </a:lnSpc>
              <a:spcBef>
                <a:spcPts val="0"/>
              </a:spcBef>
              <a:spcAft>
                <a:spcPts val="800"/>
              </a:spcAft>
            </a:pPr>
            <a:r>
              <a:rPr lang="ar-SA" b="1" u="sng" dirty="0">
                <a:solidFill>
                  <a:srgbClr val="000000"/>
                </a:solidFill>
                <a:latin typeface="IRANSans" panose="02040503050201020203" pitchFamily="18" charset="-78"/>
                <a:ea typeface="Calibri" panose="020F0502020204030204" pitchFamily="34" charset="0"/>
                <a:cs typeface="B Nazanin" panose="00000400000000000000" pitchFamily="2" charset="-78"/>
              </a:rPr>
              <a:t>ب) تبعات منفی بر سلامت روان:</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fontScale="92500" lnSpcReduction="20000"/>
          </a:bodyPr>
          <a:lstStyle/>
          <a:p>
            <a:pPr marL="457200" marR="0" algn="r" rtl="1">
              <a:lnSpc>
                <a:spcPct val="107000"/>
              </a:lnSpc>
              <a:spcBef>
                <a:spcPts val="0"/>
              </a:spcBef>
              <a:spcAft>
                <a:spcPts val="800"/>
              </a:spcAft>
            </a:pPr>
            <a:r>
              <a:rPr lang="ar-SA" sz="4800" dirty="0">
                <a:solidFill>
                  <a:srgbClr val="000000"/>
                </a:solidFill>
                <a:latin typeface="IRANSans" panose="02040503050201020203" pitchFamily="18" charset="-78"/>
                <a:ea typeface="Calibri" panose="020F0502020204030204" pitchFamily="34" charset="0"/>
                <a:cs typeface="B Nazanin" panose="00000400000000000000" pitchFamily="2" charset="-78"/>
              </a:rPr>
              <a:t>افزایش احتمال اختلالات شخصیتی نسبت به جامعه عمومی</a:t>
            </a:r>
            <a:endParaRPr lang="en-US" sz="40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fa-IR" sz="4800" dirty="0">
                <a:solidFill>
                  <a:srgbClr val="000000"/>
                </a:solidFill>
                <a:latin typeface="IRANSans" panose="02040503050201020203" pitchFamily="18" charset="-78"/>
                <a:ea typeface="Calibri" panose="020F0502020204030204" pitchFamily="34" charset="0"/>
                <a:cs typeface="B Nazanin" panose="00000400000000000000" pitchFamily="2" charset="-78"/>
              </a:rPr>
              <a:t>افزایش احتمال ابتلا به اختلالات گفتاری</a:t>
            </a:r>
            <a:endParaRPr lang="en-US" sz="40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fa-IR" sz="4800" dirty="0">
                <a:solidFill>
                  <a:srgbClr val="000000"/>
                </a:solidFill>
                <a:latin typeface="IRANSans" panose="02040503050201020203" pitchFamily="18" charset="-78"/>
                <a:ea typeface="Calibri" panose="020F0502020204030204" pitchFamily="34" charset="0"/>
                <a:cs typeface="B Nazanin" panose="00000400000000000000" pitchFamily="2" charset="-78"/>
              </a:rPr>
              <a:t>پایین تر بودن سطح شاخص های بهداشت روان (استرس، افسردگی و ...) در دانش آموزان تک فرزند  </a:t>
            </a:r>
            <a:endParaRPr lang="en-US" sz="4000" dirty="0">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err="1">
                <a:latin typeface="Calibri" panose="020F0502020204030204" pitchFamily="34" charset="0"/>
                <a:ea typeface="Calibri" panose="020F0502020204030204" pitchFamily="34" charset="0"/>
                <a:cs typeface="Arial" panose="020B0604020202020204" pitchFamily="34" charset="0"/>
              </a:rPr>
              <a:t>Kantojärvi</a:t>
            </a:r>
            <a:r>
              <a:rPr lang="en-US" sz="2000" dirty="0">
                <a:latin typeface="Calibri" panose="020F0502020204030204" pitchFamily="34" charset="0"/>
                <a:ea typeface="Calibri" panose="020F0502020204030204" pitchFamily="34" charset="0"/>
                <a:cs typeface="Arial" panose="020B0604020202020204" pitchFamily="34" charset="0"/>
              </a:rPr>
              <a:t> L, </a:t>
            </a:r>
            <a:r>
              <a:rPr lang="en-US" sz="2000" dirty="0" err="1">
                <a:latin typeface="Calibri" panose="020F0502020204030204" pitchFamily="34" charset="0"/>
                <a:ea typeface="Calibri" panose="020F0502020204030204" pitchFamily="34" charset="0"/>
                <a:cs typeface="Arial" panose="020B0604020202020204" pitchFamily="34" charset="0"/>
              </a:rPr>
              <a:t>Joukamaa</a:t>
            </a:r>
            <a:r>
              <a:rPr lang="en-US" sz="2000" dirty="0">
                <a:latin typeface="Calibri" panose="020F0502020204030204" pitchFamily="34" charset="0"/>
                <a:ea typeface="Calibri" panose="020F0502020204030204" pitchFamily="34" charset="0"/>
                <a:cs typeface="Arial" panose="020B0604020202020204" pitchFamily="34" charset="0"/>
              </a:rPr>
              <a:t> M, </a:t>
            </a:r>
            <a:r>
              <a:rPr lang="en-US" sz="2000" dirty="0" err="1">
                <a:latin typeface="Calibri" panose="020F0502020204030204" pitchFamily="34" charset="0"/>
                <a:ea typeface="Calibri" panose="020F0502020204030204" pitchFamily="34" charset="0"/>
                <a:cs typeface="Arial" panose="020B0604020202020204" pitchFamily="34" charset="0"/>
              </a:rPr>
              <a:t>Miettunen</a:t>
            </a:r>
            <a:r>
              <a:rPr lang="en-US" sz="2000" dirty="0">
                <a:latin typeface="Calibri" panose="020F0502020204030204" pitchFamily="34" charset="0"/>
                <a:ea typeface="Calibri" panose="020F0502020204030204" pitchFamily="34" charset="0"/>
                <a:cs typeface="Arial" panose="020B0604020202020204" pitchFamily="34" charset="0"/>
              </a:rPr>
              <a:t> J, </a:t>
            </a:r>
            <a:r>
              <a:rPr lang="en-US" sz="2000" dirty="0" err="1">
                <a:latin typeface="Calibri" panose="020F0502020204030204" pitchFamily="34" charset="0"/>
                <a:ea typeface="Calibri" panose="020F0502020204030204" pitchFamily="34" charset="0"/>
                <a:cs typeface="Arial" panose="020B0604020202020204" pitchFamily="34" charset="0"/>
              </a:rPr>
              <a:t>Läksy</a:t>
            </a:r>
            <a:r>
              <a:rPr lang="en-US" sz="2000" dirty="0">
                <a:latin typeface="Calibri" panose="020F0502020204030204" pitchFamily="34" charset="0"/>
                <a:ea typeface="Calibri" panose="020F0502020204030204" pitchFamily="34" charset="0"/>
                <a:cs typeface="Arial" panose="020B0604020202020204" pitchFamily="34" charset="0"/>
              </a:rPr>
              <a:t> K, </a:t>
            </a:r>
            <a:r>
              <a:rPr lang="en-US" sz="2000" dirty="0" err="1">
                <a:latin typeface="Calibri" panose="020F0502020204030204" pitchFamily="34" charset="0"/>
                <a:ea typeface="Calibri" panose="020F0502020204030204" pitchFamily="34" charset="0"/>
                <a:cs typeface="Arial" panose="020B0604020202020204" pitchFamily="34" charset="0"/>
              </a:rPr>
              <a:t>Herva</a:t>
            </a:r>
            <a:r>
              <a:rPr lang="en-US" sz="2000" dirty="0">
                <a:latin typeface="Calibri" panose="020F0502020204030204" pitchFamily="34" charset="0"/>
                <a:ea typeface="Calibri" panose="020F0502020204030204" pitchFamily="34" charset="0"/>
                <a:cs typeface="Arial" panose="020B0604020202020204" pitchFamily="34" charset="0"/>
              </a:rPr>
              <a:t> A, </a:t>
            </a:r>
            <a:r>
              <a:rPr lang="en-US" sz="2000" dirty="0" err="1">
                <a:latin typeface="Calibri" panose="020F0502020204030204" pitchFamily="34" charset="0"/>
                <a:ea typeface="Calibri" panose="020F0502020204030204" pitchFamily="34" charset="0"/>
                <a:cs typeface="Arial" panose="020B0604020202020204" pitchFamily="34" charset="0"/>
              </a:rPr>
              <a:t>Karvonen</a:t>
            </a:r>
            <a:r>
              <a:rPr lang="en-US" sz="2000" dirty="0">
                <a:latin typeface="Calibri" panose="020F0502020204030204" pitchFamily="34" charset="0"/>
                <a:ea typeface="Calibri" panose="020F0502020204030204" pitchFamily="34" charset="0"/>
                <a:cs typeface="Arial" panose="020B0604020202020204" pitchFamily="34" charset="0"/>
              </a:rPr>
              <a:t> JT, </a:t>
            </a:r>
            <a:r>
              <a:rPr lang="en-US" sz="2000" dirty="0" err="1">
                <a:latin typeface="Calibri" panose="020F0502020204030204" pitchFamily="34" charset="0"/>
                <a:ea typeface="Calibri" panose="020F0502020204030204" pitchFamily="34" charset="0"/>
                <a:cs typeface="Arial" panose="020B0604020202020204" pitchFamily="34" charset="0"/>
              </a:rPr>
              <a:t>Taanila</a:t>
            </a:r>
            <a:r>
              <a:rPr lang="en-US" sz="2000" dirty="0">
                <a:latin typeface="Calibri" panose="020F0502020204030204" pitchFamily="34" charset="0"/>
                <a:ea typeface="Calibri" panose="020F0502020204030204" pitchFamily="34" charset="0"/>
                <a:cs typeface="Arial" panose="020B0604020202020204" pitchFamily="34" charset="0"/>
              </a:rPr>
              <a:t> A, </a:t>
            </a:r>
            <a:r>
              <a:rPr lang="en-US" sz="2000" dirty="0" err="1">
                <a:latin typeface="Calibri" panose="020F0502020204030204" pitchFamily="34" charset="0"/>
                <a:ea typeface="Calibri" panose="020F0502020204030204" pitchFamily="34" charset="0"/>
                <a:cs typeface="Arial" panose="020B0604020202020204" pitchFamily="34" charset="0"/>
              </a:rPr>
              <a:t>Veijola</a:t>
            </a:r>
            <a:r>
              <a:rPr lang="en-US" sz="2000" dirty="0">
                <a:latin typeface="Calibri" panose="020F0502020204030204" pitchFamily="34" charset="0"/>
                <a:ea typeface="Calibri" panose="020F0502020204030204" pitchFamily="34" charset="0"/>
                <a:cs typeface="Arial" panose="020B0604020202020204" pitchFamily="34" charset="0"/>
              </a:rPr>
              <a:t> J. Childhood family structure and personality disorders in adulthood. European Psychiatry. 2008 Apr 1;23(3):205-11.</a:t>
            </a:r>
          </a:p>
          <a:p>
            <a:pPr marL="0" marR="0">
              <a:spcBef>
                <a:spcPts val="0"/>
              </a:spcBef>
              <a:spcAft>
                <a:spcPts val="0"/>
              </a:spcAft>
            </a:pPr>
            <a:r>
              <a:rPr lang="en-US" sz="2000" dirty="0">
                <a:latin typeface="Calibri" panose="020F0502020204030204" pitchFamily="34" charset="0"/>
                <a:ea typeface="Calibri" panose="020F0502020204030204" pitchFamily="34" charset="0"/>
                <a:cs typeface="Arial" panose="020B0604020202020204" pitchFamily="34" charset="0"/>
              </a:rPr>
              <a:t>Silva GM, </a:t>
            </a:r>
            <a:r>
              <a:rPr lang="en-US" sz="2000" dirty="0" err="1">
                <a:latin typeface="Calibri" panose="020F0502020204030204" pitchFamily="34" charset="0"/>
                <a:ea typeface="Calibri" panose="020F0502020204030204" pitchFamily="34" charset="0"/>
                <a:cs typeface="Arial" panose="020B0604020202020204" pitchFamily="34" charset="0"/>
              </a:rPr>
              <a:t>Couto</a:t>
            </a:r>
            <a:r>
              <a:rPr lang="en-US" sz="2000" dirty="0">
                <a:latin typeface="Calibri" panose="020F0502020204030204" pitchFamily="34" charset="0"/>
                <a:ea typeface="Calibri" panose="020F0502020204030204" pitchFamily="34" charset="0"/>
                <a:cs typeface="Arial" panose="020B0604020202020204" pitchFamily="34" charset="0"/>
              </a:rPr>
              <a:t> MI, </a:t>
            </a:r>
            <a:r>
              <a:rPr lang="en-US" sz="2000" dirty="0" err="1">
                <a:latin typeface="Calibri" panose="020F0502020204030204" pitchFamily="34" charset="0"/>
                <a:ea typeface="Calibri" panose="020F0502020204030204" pitchFamily="34" charset="0"/>
                <a:cs typeface="Arial" panose="020B0604020202020204" pitchFamily="34" charset="0"/>
              </a:rPr>
              <a:t>Molini-Avejonas</a:t>
            </a:r>
            <a:r>
              <a:rPr lang="en-US" sz="2000" dirty="0">
                <a:latin typeface="Calibri" panose="020F0502020204030204" pitchFamily="34" charset="0"/>
                <a:ea typeface="Calibri" panose="020F0502020204030204" pitchFamily="34" charset="0"/>
                <a:cs typeface="Arial" panose="020B0604020202020204" pitchFamily="34" charset="0"/>
              </a:rPr>
              <a:t> DR. Risk factors identification in children with speech disorders: pilot study. </a:t>
            </a:r>
            <a:r>
              <a:rPr lang="en-US" sz="2000" dirty="0" err="1">
                <a:latin typeface="Calibri" panose="020F0502020204030204" pitchFamily="34" charset="0"/>
                <a:ea typeface="Calibri" panose="020F0502020204030204" pitchFamily="34" charset="0"/>
                <a:cs typeface="Arial" panose="020B0604020202020204" pitchFamily="34" charset="0"/>
              </a:rPr>
              <a:t>InCoDAS</a:t>
            </a:r>
            <a:r>
              <a:rPr lang="en-US" sz="2000" dirty="0">
                <a:latin typeface="Calibri" panose="020F0502020204030204" pitchFamily="34" charset="0"/>
                <a:ea typeface="Calibri" panose="020F0502020204030204" pitchFamily="34" charset="0"/>
                <a:cs typeface="Arial" panose="020B0604020202020204" pitchFamily="34" charset="0"/>
              </a:rPr>
              <a:t> 2013 Oct (Vol. 25, No. 5, pp. 456-462). </a:t>
            </a:r>
            <a:r>
              <a:rPr lang="en-US" sz="2000" dirty="0" err="1">
                <a:latin typeface="Calibri" panose="020F0502020204030204" pitchFamily="34" charset="0"/>
                <a:ea typeface="Calibri" panose="020F0502020204030204" pitchFamily="34" charset="0"/>
                <a:cs typeface="Arial" panose="020B0604020202020204" pitchFamily="34" charset="0"/>
              </a:rPr>
              <a:t>Sociedade</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err="1">
                <a:latin typeface="Calibri" panose="020F0502020204030204" pitchFamily="34" charset="0"/>
                <a:ea typeface="Calibri" panose="020F0502020204030204" pitchFamily="34" charset="0"/>
                <a:cs typeface="Arial" panose="020B0604020202020204" pitchFamily="34" charset="0"/>
              </a:rPr>
              <a:t>Brasileira</a:t>
            </a:r>
            <a:r>
              <a:rPr lang="en-US" sz="2000" dirty="0">
                <a:latin typeface="Calibri" panose="020F0502020204030204" pitchFamily="34" charset="0"/>
                <a:ea typeface="Calibri" panose="020F0502020204030204" pitchFamily="34" charset="0"/>
                <a:cs typeface="Arial" panose="020B0604020202020204" pitchFamily="34" charset="0"/>
              </a:rPr>
              <a:t> de </a:t>
            </a:r>
            <a:r>
              <a:rPr lang="en-US" sz="2000" dirty="0" err="1">
                <a:latin typeface="Calibri" panose="020F0502020204030204" pitchFamily="34" charset="0"/>
                <a:ea typeface="Calibri" panose="020F0502020204030204" pitchFamily="34" charset="0"/>
                <a:cs typeface="Arial" panose="020B0604020202020204" pitchFamily="34" charset="0"/>
              </a:rPr>
              <a:t>Fonoaudiologia</a:t>
            </a:r>
            <a:r>
              <a:rPr lang="en-US" sz="2000" dirty="0">
                <a:latin typeface="Calibri" panose="020F0502020204030204" pitchFamily="34" charset="0"/>
                <a:ea typeface="Calibri" panose="020F0502020204030204" pitchFamily="34" charset="0"/>
                <a:cs typeface="Arial" panose="020B0604020202020204" pitchFamily="34" charset="0"/>
              </a:rPr>
              <a:t>.</a:t>
            </a:r>
          </a:p>
          <a:p>
            <a:pPr marL="0" marR="0">
              <a:spcBef>
                <a:spcPts val="0"/>
              </a:spcBef>
              <a:spcAft>
                <a:spcPts val="0"/>
              </a:spcAft>
            </a:pPr>
            <a:r>
              <a:rPr lang="en-US" sz="2000" dirty="0">
                <a:latin typeface="Calibri" panose="020F0502020204030204" pitchFamily="34" charset="0"/>
                <a:ea typeface="Calibri" panose="020F0502020204030204" pitchFamily="34" charset="0"/>
                <a:cs typeface="Arial" panose="020B0604020202020204" pitchFamily="34" charset="0"/>
              </a:rPr>
              <a:t>Liu C, </a:t>
            </a:r>
            <a:r>
              <a:rPr lang="en-US" sz="2000" dirty="0" err="1">
                <a:latin typeface="Calibri" panose="020F0502020204030204" pitchFamily="34" charset="0"/>
                <a:ea typeface="Calibri" panose="020F0502020204030204" pitchFamily="34" charset="0"/>
                <a:cs typeface="Arial" panose="020B0604020202020204" pitchFamily="34" charset="0"/>
              </a:rPr>
              <a:t>Munakata</a:t>
            </a:r>
            <a:r>
              <a:rPr lang="en-US" sz="2000" dirty="0">
                <a:latin typeface="Calibri" panose="020F0502020204030204" pitchFamily="34" charset="0"/>
                <a:ea typeface="Calibri" panose="020F0502020204030204" pitchFamily="34" charset="0"/>
                <a:cs typeface="Arial" panose="020B0604020202020204" pitchFamily="34" charset="0"/>
              </a:rPr>
              <a:t> T, </a:t>
            </a:r>
            <a:r>
              <a:rPr lang="en-US" sz="2000" dirty="0" err="1">
                <a:latin typeface="Calibri" panose="020F0502020204030204" pitchFamily="34" charset="0"/>
                <a:ea typeface="Calibri" panose="020F0502020204030204" pitchFamily="34" charset="0"/>
                <a:cs typeface="Arial" panose="020B0604020202020204" pitchFamily="34" charset="0"/>
              </a:rPr>
              <a:t>Onuoha</a:t>
            </a:r>
            <a:r>
              <a:rPr lang="en-US" sz="2000" dirty="0">
                <a:latin typeface="Calibri" panose="020F0502020204030204" pitchFamily="34" charset="0"/>
                <a:ea typeface="Calibri" panose="020F0502020204030204" pitchFamily="34" charset="0"/>
                <a:cs typeface="Arial" panose="020B0604020202020204" pitchFamily="34" charset="0"/>
              </a:rPr>
              <a:t> FN. Mental health condition of the only-child: a study of urban and rural high school students in China. Adolescence. 2005 Dec 1;40(160).</a:t>
            </a:r>
          </a:p>
          <a:p>
            <a:pPr algn="r" rtl="1"/>
            <a:endParaRPr lang="en-US" sz="2000" dirty="0"/>
          </a:p>
        </p:txBody>
      </p:sp>
    </p:spTree>
    <p:extLst>
      <p:ext uri="{BB962C8B-B14F-4D97-AF65-F5344CB8AC3E}">
        <p14:creationId xmlns:p14="http://schemas.microsoft.com/office/powerpoint/2010/main" val="1963575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000" b="1" u="sng" dirty="0">
                <a:solidFill>
                  <a:srgbClr val="000000"/>
                </a:solidFill>
                <a:latin typeface="IRANSans" panose="02040503050201020203" pitchFamily="18" charset="-78"/>
                <a:ea typeface="Calibri" panose="020F0502020204030204" pitchFamily="34" charset="0"/>
                <a:cs typeface="B Nazanin" panose="00000400000000000000" pitchFamily="2" charset="-78"/>
              </a:rPr>
              <a:t>ب) تبعات منفی بر سلامت روان</a:t>
            </a:r>
            <a:endParaRPr lang="en-US" dirty="0"/>
          </a:p>
        </p:txBody>
      </p:sp>
      <p:sp>
        <p:nvSpPr>
          <p:cNvPr id="3" name="Content Placeholder 2"/>
          <p:cNvSpPr>
            <a:spLocks noGrp="1"/>
          </p:cNvSpPr>
          <p:nvPr>
            <p:ph idx="1"/>
          </p:nvPr>
        </p:nvSpPr>
        <p:spPr/>
        <p:txBody>
          <a:bodyPr/>
          <a:lstStyle/>
          <a:p>
            <a:pPr marL="457200" marR="0" algn="r" rtl="1">
              <a:lnSpc>
                <a:spcPct val="107000"/>
              </a:lnSpc>
              <a:spcBef>
                <a:spcPts val="0"/>
              </a:spcBef>
              <a:spcAft>
                <a:spcPts val="800"/>
              </a:spcAft>
            </a:pPr>
            <a:r>
              <a:rPr lang="fa-IR" sz="4400" dirty="0">
                <a:solidFill>
                  <a:srgbClr val="000000"/>
                </a:solidFill>
                <a:latin typeface="IRANSans" panose="02040503050201020203" pitchFamily="18" charset="-78"/>
                <a:ea typeface="Calibri" panose="020F0502020204030204" pitchFamily="34" charset="0"/>
                <a:cs typeface="B Nazanin" panose="00000400000000000000" pitchFamily="2" charset="-78"/>
              </a:rPr>
              <a:t>تبعات منفی ازدست دادن تک­فرزند، بر جنبه های مختلف سلامت جسمی و روانی والدین، از جمله ابتلا به افسردگی و بیماری­های مزمن بسیار بیشتر از خانواده­های چندفرزند است</a:t>
            </a:r>
            <a:endParaRPr lang="en-US" sz="4400" dirty="0">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latin typeface="Calibri" panose="020F0502020204030204" pitchFamily="34" charset="0"/>
                <a:ea typeface="Calibri" panose="020F0502020204030204" pitchFamily="34" charset="0"/>
                <a:cs typeface="Arial" panose="020B0604020202020204" pitchFamily="34" charset="0"/>
              </a:rPr>
              <a:t>Wei Y, Jiang Q, </a:t>
            </a:r>
            <a:r>
              <a:rPr lang="en-US" sz="1200" dirty="0" err="1">
                <a:latin typeface="Calibri" panose="020F0502020204030204" pitchFamily="34" charset="0"/>
                <a:ea typeface="Calibri" panose="020F0502020204030204" pitchFamily="34" charset="0"/>
                <a:cs typeface="Arial" panose="020B0604020202020204" pitchFamily="34" charset="0"/>
              </a:rPr>
              <a:t>Gietel-Basten</a:t>
            </a:r>
            <a:r>
              <a:rPr lang="en-US" sz="1200" dirty="0">
                <a:latin typeface="Calibri" panose="020F0502020204030204" pitchFamily="34" charset="0"/>
                <a:ea typeface="Calibri" panose="020F0502020204030204" pitchFamily="34" charset="0"/>
                <a:cs typeface="Arial" panose="020B0604020202020204" pitchFamily="34" charset="0"/>
              </a:rPr>
              <a:t> S. The well-being of bereaved parents in an only-child society. Death studies. 2016 Jan 2;40(1):22-31.</a:t>
            </a:r>
          </a:p>
          <a:p>
            <a:pPr algn="r" rtl="1"/>
            <a:endParaRPr lang="en-US" sz="1200" dirty="0"/>
          </a:p>
        </p:txBody>
      </p:sp>
    </p:spTree>
    <p:extLst>
      <p:ext uri="{BB962C8B-B14F-4D97-AF65-F5344CB8AC3E}">
        <p14:creationId xmlns:p14="http://schemas.microsoft.com/office/powerpoint/2010/main" val="1145739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u="sng" dirty="0">
                <a:solidFill>
                  <a:srgbClr val="000000"/>
                </a:solidFill>
                <a:latin typeface="IRANSans" panose="02040503050201020203" pitchFamily="18" charset="-78"/>
                <a:ea typeface="Calibri" panose="020F0502020204030204" pitchFamily="34" charset="0"/>
                <a:cs typeface="B Nazanin" panose="00000400000000000000" pitchFamily="2" charset="-78"/>
              </a:rPr>
              <a:t>ج) تبعات منفی بر سلامت اجتماعی</a:t>
            </a:r>
            <a:endParaRPr lang="en-US" dirty="0"/>
          </a:p>
        </p:txBody>
      </p:sp>
      <p:sp>
        <p:nvSpPr>
          <p:cNvPr id="3" name="Content Placeholder 2"/>
          <p:cNvSpPr>
            <a:spLocks noGrp="1"/>
          </p:cNvSpPr>
          <p:nvPr>
            <p:ph idx="1"/>
          </p:nvPr>
        </p:nvSpPr>
        <p:spPr/>
        <p:txBody>
          <a:bodyPr>
            <a:normAutofit fontScale="77500" lnSpcReduction="20000"/>
          </a:bodyPr>
          <a:lstStyle/>
          <a:p>
            <a:pPr marL="457200" marR="0" algn="r" rtl="1">
              <a:lnSpc>
                <a:spcPct val="107000"/>
              </a:lnSpc>
              <a:spcBef>
                <a:spcPts val="0"/>
              </a:spcBef>
              <a:spcAft>
                <a:spcPts val="800"/>
              </a:spcAft>
            </a:pPr>
            <a:r>
              <a:rPr lang="fa-IR" sz="4800" dirty="0">
                <a:solidFill>
                  <a:srgbClr val="000000"/>
                </a:solidFill>
                <a:latin typeface="IRANSans" panose="02040503050201020203" pitchFamily="18" charset="-78"/>
                <a:ea typeface="Calibri" panose="020F0502020204030204" pitchFamily="34" charset="0"/>
                <a:cs typeface="B Nazanin" panose="00000400000000000000" pitchFamily="2" charset="-78"/>
              </a:rPr>
              <a:t>افزایش احتمال طلاق در بزرگسالی که حتی تا 3 برابر احتمال طلاق را در مردان تک فرزند افزایش می دهد</a:t>
            </a:r>
            <a:endParaRPr lang="en-US" sz="40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fa-IR" sz="4800" dirty="0">
                <a:solidFill>
                  <a:srgbClr val="000000"/>
                </a:solidFill>
                <a:latin typeface="IRANSans" panose="02040503050201020203" pitchFamily="18" charset="-78"/>
                <a:ea typeface="Calibri" panose="020F0502020204030204" pitchFamily="34" charset="0"/>
                <a:cs typeface="B Nazanin" panose="00000400000000000000" pitchFamily="2" charset="-78"/>
              </a:rPr>
              <a:t>صفاتی همچون خوش بینی به آینده، وظیفه­شناسی، قابل­اعتماد بودن، رقابت جویی،  و خطرپذیری در محیط کار کمتر است</a:t>
            </a:r>
            <a:endParaRPr lang="en-US" sz="40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fa-IR" sz="4800" dirty="0">
                <a:solidFill>
                  <a:srgbClr val="000000"/>
                </a:solidFill>
                <a:latin typeface="IRANSans" panose="02040503050201020203" pitchFamily="18" charset="-78"/>
                <a:ea typeface="Calibri" panose="020F0502020204030204" pitchFamily="34" charset="0"/>
                <a:cs typeface="B Nazanin" panose="00000400000000000000" pitchFamily="2" charset="-78"/>
              </a:rPr>
              <a:t>افزایش احتمال ارتکاب به جرائم خشونت­آمیز­ در پسران تک­فرزند</a:t>
            </a:r>
            <a:endParaRPr lang="en-US" sz="4000" dirty="0">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200" dirty="0">
                <a:latin typeface="Calibri" panose="020F0502020204030204" pitchFamily="34" charset="0"/>
                <a:ea typeface="Calibri" panose="020F0502020204030204" pitchFamily="34" charset="0"/>
                <a:cs typeface="Arial" panose="020B0604020202020204" pitchFamily="34" charset="0"/>
              </a:rPr>
              <a:t>Bobbitt-</a:t>
            </a:r>
            <a:r>
              <a:rPr lang="en-US" sz="2200" dirty="0" err="1">
                <a:latin typeface="Calibri" panose="020F0502020204030204" pitchFamily="34" charset="0"/>
                <a:ea typeface="Calibri" panose="020F0502020204030204" pitchFamily="34" charset="0"/>
                <a:cs typeface="Arial" panose="020B0604020202020204" pitchFamily="34" charset="0"/>
              </a:rPr>
              <a:t>Zeher</a:t>
            </a:r>
            <a:r>
              <a:rPr lang="en-US" sz="2200" dirty="0">
                <a:latin typeface="Calibri" panose="020F0502020204030204" pitchFamily="34" charset="0"/>
                <a:ea typeface="Calibri" panose="020F0502020204030204" pitchFamily="34" charset="0"/>
                <a:cs typeface="Arial" panose="020B0604020202020204" pitchFamily="34" charset="0"/>
              </a:rPr>
              <a:t> D, Downey DB, Merry J. Number of siblings during childhood and the likelihood of divorce in adulthood. Journal of family issues. 2016 Nov;37(15):2075-94.</a:t>
            </a:r>
          </a:p>
          <a:p>
            <a:pPr marL="0" marR="0">
              <a:spcBef>
                <a:spcPts val="0"/>
              </a:spcBef>
              <a:spcAft>
                <a:spcPts val="0"/>
              </a:spcAft>
            </a:pPr>
            <a:r>
              <a:rPr lang="en-US" sz="2200" dirty="0" err="1">
                <a:latin typeface="Calibri" panose="020F0502020204030204" pitchFamily="34" charset="0"/>
                <a:ea typeface="Calibri" panose="020F0502020204030204" pitchFamily="34" charset="0"/>
                <a:cs typeface="Arial" panose="020B0604020202020204" pitchFamily="34" charset="0"/>
              </a:rPr>
              <a:t>Skalkidou</a:t>
            </a:r>
            <a:r>
              <a:rPr lang="en-US" sz="2200" dirty="0">
                <a:latin typeface="Calibri" panose="020F0502020204030204" pitchFamily="34" charset="0"/>
                <a:ea typeface="Calibri" panose="020F0502020204030204" pitchFamily="34" charset="0"/>
                <a:cs typeface="Arial" panose="020B0604020202020204" pitchFamily="34" charset="0"/>
              </a:rPr>
              <a:t> A. Parental family variables and likelihood of divorce. </a:t>
            </a:r>
            <a:r>
              <a:rPr lang="en-US" sz="2200" dirty="0" err="1">
                <a:latin typeface="Calibri" panose="020F0502020204030204" pitchFamily="34" charset="0"/>
                <a:ea typeface="Calibri" panose="020F0502020204030204" pitchFamily="34" charset="0"/>
                <a:cs typeface="Arial" panose="020B0604020202020204" pitchFamily="34" charset="0"/>
              </a:rPr>
              <a:t>Sozial</a:t>
            </a:r>
            <a:r>
              <a:rPr lang="en-US" sz="2200" dirty="0">
                <a:latin typeface="Calibri" panose="020F0502020204030204" pitchFamily="34" charset="0"/>
                <a:ea typeface="Calibri" panose="020F0502020204030204" pitchFamily="34" charset="0"/>
                <a:cs typeface="Arial" panose="020B0604020202020204" pitchFamily="34" charset="0"/>
              </a:rPr>
              <a:t>-und </a:t>
            </a:r>
            <a:r>
              <a:rPr lang="en-US" sz="2200" dirty="0" err="1">
                <a:latin typeface="Calibri" panose="020F0502020204030204" pitchFamily="34" charset="0"/>
                <a:ea typeface="Calibri" panose="020F0502020204030204" pitchFamily="34" charset="0"/>
                <a:cs typeface="Arial" panose="020B0604020202020204" pitchFamily="34" charset="0"/>
              </a:rPr>
              <a:t>Präventivmedizin</a:t>
            </a:r>
            <a:r>
              <a:rPr lang="en-US" sz="2200" dirty="0">
                <a:latin typeface="Calibri" panose="020F0502020204030204" pitchFamily="34" charset="0"/>
                <a:ea typeface="Calibri" panose="020F0502020204030204" pitchFamily="34" charset="0"/>
                <a:cs typeface="Arial" panose="020B0604020202020204" pitchFamily="34" charset="0"/>
              </a:rPr>
              <a:t>. 2000 Mar 1;45(2):95-101.</a:t>
            </a:r>
          </a:p>
          <a:p>
            <a:pPr marL="0" marR="0">
              <a:spcBef>
                <a:spcPts val="0"/>
              </a:spcBef>
              <a:spcAft>
                <a:spcPts val="0"/>
              </a:spcAft>
            </a:pPr>
            <a:r>
              <a:rPr lang="en-US" sz="2200" dirty="0">
                <a:latin typeface="Calibri" panose="020F0502020204030204" pitchFamily="34" charset="0"/>
                <a:ea typeface="Calibri" panose="020F0502020204030204" pitchFamily="34" charset="0"/>
                <a:cs typeface="Arial" panose="020B0604020202020204" pitchFamily="34" charset="0"/>
              </a:rPr>
              <a:t>Cameron L, </a:t>
            </a:r>
            <a:r>
              <a:rPr lang="en-US" sz="2200" dirty="0" err="1">
                <a:latin typeface="Calibri" panose="020F0502020204030204" pitchFamily="34" charset="0"/>
                <a:ea typeface="Calibri" panose="020F0502020204030204" pitchFamily="34" charset="0"/>
                <a:cs typeface="Arial" panose="020B0604020202020204" pitchFamily="34" charset="0"/>
              </a:rPr>
              <a:t>Erkal</a:t>
            </a:r>
            <a:r>
              <a:rPr lang="en-US" sz="2200" dirty="0">
                <a:latin typeface="Calibri" panose="020F0502020204030204" pitchFamily="34" charset="0"/>
                <a:ea typeface="Calibri" panose="020F0502020204030204" pitchFamily="34" charset="0"/>
                <a:cs typeface="Arial" panose="020B0604020202020204" pitchFamily="34" charset="0"/>
              </a:rPr>
              <a:t> N, </a:t>
            </a:r>
            <a:r>
              <a:rPr lang="en-US" sz="2200" dirty="0" err="1">
                <a:latin typeface="Calibri" panose="020F0502020204030204" pitchFamily="34" charset="0"/>
                <a:ea typeface="Calibri" panose="020F0502020204030204" pitchFamily="34" charset="0"/>
                <a:cs typeface="Arial" panose="020B0604020202020204" pitchFamily="34" charset="0"/>
              </a:rPr>
              <a:t>Gangadharan</a:t>
            </a:r>
            <a:r>
              <a:rPr lang="en-US" sz="2200" dirty="0">
                <a:latin typeface="Calibri" panose="020F0502020204030204" pitchFamily="34" charset="0"/>
                <a:ea typeface="Calibri" panose="020F0502020204030204" pitchFamily="34" charset="0"/>
                <a:cs typeface="Arial" panose="020B0604020202020204" pitchFamily="34" charset="0"/>
              </a:rPr>
              <a:t> L, </a:t>
            </a:r>
            <a:r>
              <a:rPr lang="en-US" sz="2200" dirty="0" err="1">
                <a:latin typeface="Calibri" panose="020F0502020204030204" pitchFamily="34" charset="0"/>
                <a:ea typeface="Calibri" panose="020F0502020204030204" pitchFamily="34" charset="0"/>
                <a:cs typeface="Arial" panose="020B0604020202020204" pitchFamily="34" charset="0"/>
              </a:rPr>
              <a:t>Meng</a:t>
            </a:r>
            <a:r>
              <a:rPr lang="en-US" sz="2200" dirty="0">
                <a:latin typeface="Calibri" panose="020F0502020204030204" pitchFamily="34" charset="0"/>
                <a:ea typeface="Calibri" panose="020F0502020204030204" pitchFamily="34" charset="0"/>
                <a:cs typeface="Arial" panose="020B0604020202020204" pitchFamily="34" charset="0"/>
              </a:rPr>
              <a:t> X. Little Emperors: Behavioral Impacts of China`s One-Child Policy. Science. 2013 Feb 22;339(6122):953-7.</a:t>
            </a:r>
          </a:p>
          <a:p>
            <a:pPr marL="0" marR="0">
              <a:spcBef>
                <a:spcPts val="0"/>
              </a:spcBef>
              <a:spcAft>
                <a:spcPts val="0"/>
              </a:spcAft>
            </a:pPr>
            <a:r>
              <a:rPr lang="en-US" sz="2200" dirty="0" err="1">
                <a:latin typeface="Calibri" panose="020F0502020204030204" pitchFamily="34" charset="0"/>
                <a:ea typeface="Calibri" panose="020F0502020204030204" pitchFamily="34" charset="0"/>
                <a:cs typeface="Arial" panose="020B0604020202020204" pitchFamily="34" charset="0"/>
              </a:rPr>
              <a:t>Kemppainen</a:t>
            </a:r>
            <a:r>
              <a:rPr lang="en-US" sz="2200" dirty="0">
                <a:latin typeface="Calibri" panose="020F0502020204030204" pitchFamily="34" charset="0"/>
                <a:ea typeface="Calibri" panose="020F0502020204030204" pitchFamily="34" charset="0"/>
                <a:cs typeface="Arial" panose="020B0604020202020204" pitchFamily="34" charset="0"/>
              </a:rPr>
              <a:t> L, </a:t>
            </a:r>
            <a:r>
              <a:rPr lang="en-US" sz="2200" dirty="0" err="1">
                <a:latin typeface="Calibri" panose="020F0502020204030204" pitchFamily="34" charset="0"/>
                <a:ea typeface="Calibri" panose="020F0502020204030204" pitchFamily="34" charset="0"/>
                <a:cs typeface="Arial" panose="020B0604020202020204" pitchFamily="34" charset="0"/>
              </a:rPr>
              <a:t>Jokelainen</a:t>
            </a:r>
            <a:r>
              <a:rPr lang="en-US" sz="2200" dirty="0">
                <a:latin typeface="Calibri" panose="020F0502020204030204" pitchFamily="34" charset="0"/>
                <a:ea typeface="Calibri" panose="020F0502020204030204" pitchFamily="34" charset="0"/>
                <a:cs typeface="Arial" panose="020B0604020202020204" pitchFamily="34" charset="0"/>
              </a:rPr>
              <a:t> J, </a:t>
            </a:r>
            <a:r>
              <a:rPr lang="en-US" sz="2200" dirty="0" err="1">
                <a:latin typeface="Calibri" panose="020F0502020204030204" pitchFamily="34" charset="0"/>
                <a:ea typeface="Calibri" panose="020F0502020204030204" pitchFamily="34" charset="0"/>
                <a:cs typeface="Arial" panose="020B0604020202020204" pitchFamily="34" charset="0"/>
              </a:rPr>
              <a:t>Järvelin</a:t>
            </a:r>
            <a:r>
              <a:rPr lang="en-US" sz="2200" dirty="0">
                <a:latin typeface="Calibri" panose="020F0502020204030204" pitchFamily="34" charset="0"/>
                <a:ea typeface="Calibri" panose="020F0502020204030204" pitchFamily="34" charset="0"/>
                <a:cs typeface="Arial" panose="020B0604020202020204" pitchFamily="34" charset="0"/>
              </a:rPr>
              <a:t> MR, </a:t>
            </a:r>
            <a:r>
              <a:rPr lang="en-US" sz="2200" dirty="0" err="1">
                <a:latin typeface="Calibri" panose="020F0502020204030204" pitchFamily="34" charset="0"/>
                <a:ea typeface="Calibri" panose="020F0502020204030204" pitchFamily="34" charset="0"/>
                <a:cs typeface="Arial" panose="020B0604020202020204" pitchFamily="34" charset="0"/>
              </a:rPr>
              <a:t>Isohanni</a:t>
            </a:r>
            <a:r>
              <a:rPr lang="en-US" sz="2200" dirty="0">
                <a:latin typeface="Calibri" panose="020F0502020204030204" pitchFamily="34" charset="0"/>
                <a:ea typeface="Calibri" panose="020F0502020204030204" pitchFamily="34" charset="0"/>
                <a:cs typeface="Arial" panose="020B0604020202020204" pitchFamily="34" charset="0"/>
              </a:rPr>
              <a:t> M, </a:t>
            </a:r>
            <a:r>
              <a:rPr lang="en-US" sz="2200" dirty="0" err="1">
                <a:latin typeface="Calibri" panose="020F0502020204030204" pitchFamily="34" charset="0"/>
                <a:ea typeface="Calibri" panose="020F0502020204030204" pitchFamily="34" charset="0"/>
                <a:cs typeface="Arial" panose="020B0604020202020204" pitchFamily="34" charset="0"/>
              </a:rPr>
              <a:t>Räsänen</a:t>
            </a:r>
            <a:r>
              <a:rPr lang="en-US" sz="2200" dirty="0">
                <a:latin typeface="Calibri" panose="020F0502020204030204" pitchFamily="34" charset="0"/>
                <a:ea typeface="Calibri" panose="020F0502020204030204" pitchFamily="34" charset="0"/>
                <a:cs typeface="Arial" panose="020B0604020202020204" pitchFamily="34" charset="0"/>
              </a:rPr>
              <a:t> P. The one-child family and violent criminality: a 31-year follow-up study of the Northern Finland 1966 Birth Cohort. American Journal of Psychiatry. 2001 Jun 1;158(6):960-2.</a:t>
            </a:r>
          </a:p>
          <a:p>
            <a:pPr algn="r" rtl="1"/>
            <a:endParaRPr lang="en-US" dirty="0"/>
          </a:p>
        </p:txBody>
      </p:sp>
    </p:spTree>
    <p:extLst>
      <p:ext uri="{BB962C8B-B14F-4D97-AF65-F5344CB8AC3E}">
        <p14:creationId xmlns:p14="http://schemas.microsoft.com/office/powerpoint/2010/main" val="1474460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u="sng" dirty="0">
                <a:solidFill>
                  <a:srgbClr val="000000"/>
                </a:solidFill>
                <a:latin typeface="IRANSans" panose="02040503050201020203" pitchFamily="18" charset="-78"/>
                <a:ea typeface="Calibri" panose="020F0502020204030204" pitchFamily="34" charset="0"/>
                <a:cs typeface="B Nazanin" panose="00000400000000000000" pitchFamily="2" charset="-78"/>
              </a:rPr>
              <a:t>تبعات منفی بر سلامت اجتماعی</a:t>
            </a:r>
            <a:endParaRPr lang="en-US" dirty="0"/>
          </a:p>
        </p:txBody>
      </p:sp>
      <p:sp>
        <p:nvSpPr>
          <p:cNvPr id="3" name="Content Placeholder 2"/>
          <p:cNvSpPr>
            <a:spLocks noGrp="1"/>
          </p:cNvSpPr>
          <p:nvPr>
            <p:ph idx="1"/>
          </p:nvPr>
        </p:nvSpPr>
        <p:spPr/>
        <p:txBody>
          <a:bodyPr>
            <a:normAutofit fontScale="85000" lnSpcReduction="10000"/>
          </a:bodyPr>
          <a:lstStyle/>
          <a:p>
            <a:pPr marL="457200" marR="0" algn="r" rtl="1">
              <a:lnSpc>
                <a:spcPct val="107000"/>
              </a:lnSpc>
              <a:spcBef>
                <a:spcPts val="0"/>
              </a:spcBef>
              <a:spcAft>
                <a:spcPts val="800"/>
              </a:spcAft>
            </a:pPr>
            <a:r>
              <a:rPr lang="fa-IR" dirty="0">
                <a:solidFill>
                  <a:srgbClr val="000000"/>
                </a:solidFill>
                <a:latin typeface="IRANSans" panose="02040503050201020203" pitchFamily="18" charset="-78"/>
                <a:ea typeface="Calibri" panose="020F0502020204030204" pitchFamily="34" charset="0"/>
                <a:cs typeface="B Nazanin" panose="00000400000000000000" pitchFamily="2" charset="-78"/>
              </a:rPr>
              <a:t>سوءرفتارهای جنسی از جمله تمایل به ارتباط با دوست</a:t>
            </a:r>
            <a:r>
              <a:rPr lang="en-US" dirty="0">
                <a:solidFill>
                  <a:srgbClr val="000000"/>
                </a:solidFill>
                <a:latin typeface="IRANSans" panose="02040503050201020203" pitchFamily="18" charset="-78"/>
                <a:ea typeface="Calibri" panose="020F0502020204030204" pitchFamily="34" charset="0"/>
                <a:cs typeface="B Nazanin" panose="00000400000000000000" pitchFamily="2" charset="-78"/>
              </a:rPr>
              <a:t>­</a:t>
            </a:r>
            <a:r>
              <a:rPr lang="fa-IR" dirty="0">
                <a:solidFill>
                  <a:srgbClr val="000000"/>
                </a:solidFill>
                <a:latin typeface="IRANSans" panose="02040503050201020203" pitchFamily="18" charset="-78"/>
                <a:ea typeface="Calibri" panose="020F0502020204030204" pitchFamily="34" charset="0"/>
                <a:cs typeface="B Nazanin" panose="00000400000000000000" pitchFamily="2" charset="-78"/>
              </a:rPr>
              <a:t>پسر در دختران تک</a:t>
            </a:r>
            <a:r>
              <a:rPr lang="en-US" dirty="0">
                <a:solidFill>
                  <a:srgbClr val="000000"/>
                </a:solidFill>
                <a:latin typeface="IRANSans" panose="02040503050201020203" pitchFamily="18" charset="-78"/>
                <a:ea typeface="Calibri" panose="020F0502020204030204" pitchFamily="34" charset="0"/>
                <a:cs typeface="B Nazanin" panose="00000400000000000000" pitchFamily="2" charset="-78"/>
              </a:rPr>
              <a:t>­</a:t>
            </a:r>
            <a:r>
              <a:rPr lang="fa-IR" dirty="0">
                <a:solidFill>
                  <a:srgbClr val="000000"/>
                </a:solidFill>
                <a:latin typeface="IRANSans" panose="02040503050201020203" pitchFamily="18" charset="-78"/>
                <a:ea typeface="Calibri" panose="020F0502020204030204" pitchFamily="34" charset="0"/>
                <a:cs typeface="B Nazanin" panose="00000400000000000000" pitchFamily="2" charset="-78"/>
              </a:rPr>
              <a:t>فرزند بیشتر است</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fa-IR" dirty="0">
                <a:solidFill>
                  <a:srgbClr val="000000"/>
                </a:solidFill>
                <a:latin typeface="IRANSans" panose="02040503050201020203" pitchFamily="18" charset="-78"/>
                <a:ea typeface="Calibri" panose="020F0502020204030204" pitchFamily="34" charset="0"/>
                <a:cs typeface="B Nazanin" panose="00000400000000000000" pitchFamily="2" charset="-78"/>
              </a:rPr>
              <a:t>تک­فرزند هنگام ورود به جامعه از حیث رفتارهای تعاملی از مهارت کمتری برخوردار است، چرا که قرار بوده این مهارت را در آزمایشگاه خدادادی خانواده «در عمل» و با وجود خواهر و برادر یاد بگیرد</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fa-IR" dirty="0">
                <a:solidFill>
                  <a:srgbClr val="000000"/>
                </a:solidFill>
                <a:latin typeface="IRANSans" panose="02040503050201020203" pitchFamily="18" charset="-78"/>
                <a:ea typeface="Calibri" panose="020F0502020204030204" pitchFamily="34" charset="0"/>
                <a:cs typeface="B Nazanin" panose="00000400000000000000" pitchFamily="2" charset="-78"/>
              </a:rPr>
              <a:t>لازم به ذکر است مطالعاتی نیز منتشر شده اند که به جنبه های مثبت تک فرزندی پرداخته اند، ولی تعداد آنها در قیاس با مطالعاتی که به تبعات منفی آن پرداخته اند کمتر است. مطالعات متعدد در چین بر این باورند که به موازات افزایش تعداد خانواده­های تک­فرزند باید انتظار تغییرات گسترده­ای را در رفتار جامعه چین  داشت، به طوری­که از آن به عنوان «بمب ساعتی رفتاری» نام برده­اند</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2800" b="1" dirty="0">
                <a:solidFill>
                  <a:srgbClr val="000000"/>
                </a:solidFill>
                <a:latin typeface="IRANSans" panose="02040503050201020203" pitchFamily="18" charset="-78"/>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latin typeface="Calibri" panose="020F0502020204030204" pitchFamily="34" charset="0"/>
                <a:ea typeface="Calibri" panose="020F0502020204030204" pitchFamily="34" charset="0"/>
                <a:cs typeface="Arial" panose="020B0604020202020204" pitchFamily="34" charset="0"/>
              </a:rPr>
              <a:t>Li S, Chen R, Cao Y, Li J, </a:t>
            </a:r>
            <a:r>
              <a:rPr lang="en-US" sz="1400" dirty="0" err="1">
                <a:latin typeface="Calibri" panose="020F0502020204030204" pitchFamily="34" charset="0"/>
                <a:ea typeface="Calibri" panose="020F0502020204030204" pitchFamily="34" charset="0"/>
                <a:cs typeface="Arial" panose="020B0604020202020204" pitchFamily="34" charset="0"/>
              </a:rPr>
              <a:t>Zuo</a:t>
            </a:r>
            <a:r>
              <a:rPr lang="en-US" sz="1400" dirty="0">
                <a:latin typeface="Calibri" panose="020F0502020204030204" pitchFamily="34" charset="0"/>
                <a:ea typeface="Calibri" panose="020F0502020204030204" pitchFamily="34" charset="0"/>
                <a:cs typeface="Arial" panose="020B0604020202020204" pitchFamily="34" charset="0"/>
              </a:rPr>
              <a:t> D, Yan H. Sexual knowledge, attitudes and practices of female undergraduate students in Wuhan, China: The only-child versus students with siblings. </a:t>
            </a:r>
            <a:r>
              <a:rPr lang="en-US" sz="1400" dirty="0" err="1">
                <a:latin typeface="Calibri" panose="020F0502020204030204" pitchFamily="34" charset="0"/>
                <a:ea typeface="Calibri" panose="020F0502020204030204" pitchFamily="34" charset="0"/>
                <a:cs typeface="Arial" panose="020B0604020202020204" pitchFamily="34" charset="0"/>
              </a:rPr>
              <a:t>PloS</a:t>
            </a:r>
            <a:r>
              <a:rPr lang="en-US" sz="1400" dirty="0">
                <a:latin typeface="Calibri" panose="020F0502020204030204" pitchFamily="34" charset="0"/>
                <a:ea typeface="Calibri" panose="020F0502020204030204" pitchFamily="34" charset="0"/>
                <a:cs typeface="Arial" panose="020B0604020202020204" pitchFamily="34" charset="0"/>
              </a:rPr>
              <a:t> one. 2013 Sep 4;8(9):e73797.</a:t>
            </a:r>
          </a:p>
          <a:p>
            <a:pPr marL="0" marR="0">
              <a:spcBef>
                <a:spcPts val="0"/>
              </a:spcBef>
              <a:spcAft>
                <a:spcPts val="0"/>
              </a:spcAft>
            </a:pPr>
            <a:r>
              <a:rPr lang="en-US" sz="1400" dirty="0">
                <a:latin typeface="Calibri" panose="020F0502020204030204" pitchFamily="34" charset="0"/>
                <a:ea typeface="Calibri" panose="020F0502020204030204" pitchFamily="34" charset="0"/>
                <a:cs typeface="Arial" panose="020B0604020202020204" pitchFamily="34" charset="0"/>
              </a:rPr>
              <a:t>Howe N, </a:t>
            </a:r>
            <a:r>
              <a:rPr lang="en-US" sz="1400" dirty="0" err="1">
                <a:latin typeface="Calibri" panose="020F0502020204030204" pitchFamily="34" charset="0"/>
                <a:ea typeface="Calibri" panose="020F0502020204030204" pitchFamily="34" charset="0"/>
                <a:cs typeface="Arial" panose="020B0604020202020204" pitchFamily="34" charset="0"/>
              </a:rPr>
              <a:t>Recchia</a:t>
            </a:r>
            <a:r>
              <a:rPr lang="en-US" sz="1400" dirty="0">
                <a:latin typeface="Calibri" panose="020F0502020204030204" pitchFamily="34" charset="0"/>
                <a:ea typeface="Calibri" panose="020F0502020204030204" pitchFamily="34" charset="0"/>
                <a:cs typeface="Arial" panose="020B0604020202020204" pitchFamily="34" charset="0"/>
              </a:rPr>
              <a:t> H. Sibling relations and their impact on children’s development. In R. E. Tremblay, R. G. Barr, &amp; R. Peters (Eds.), Encyclopedia on early child development. Centre of Excellence for Early Child Development, 2006.</a:t>
            </a:r>
          </a:p>
          <a:p>
            <a:pPr marL="0" marR="0">
              <a:spcBef>
                <a:spcPts val="0"/>
              </a:spcBef>
              <a:spcAft>
                <a:spcPts val="0"/>
              </a:spcAft>
            </a:pPr>
            <a:r>
              <a:rPr lang="en-US" sz="1400" dirty="0" err="1">
                <a:latin typeface="Calibri" panose="020F0502020204030204" pitchFamily="34" charset="0"/>
                <a:ea typeface="Calibri" panose="020F0502020204030204" pitchFamily="34" charset="0"/>
                <a:cs typeface="Arial" panose="020B0604020202020204" pitchFamily="34" charset="0"/>
              </a:rPr>
              <a:t>Hesketh</a:t>
            </a:r>
            <a:r>
              <a:rPr lang="en-US" sz="1400" dirty="0">
                <a:latin typeface="Calibri" panose="020F0502020204030204" pitchFamily="34" charset="0"/>
                <a:ea typeface="Calibri" panose="020F0502020204030204" pitchFamily="34" charset="0"/>
                <a:cs typeface="Arial" panose="020B0604020202020204" pitchFamily="34" charset="0"/>
              </a:rPr>
              <a:t> T, Zhu WX. The one child family policy: the good, the bad, and the ugly. BMJ: British Medical Journal. 1997 Jun 7;314(7095):1685</a:t>
            </a:r>
            <a:r>
              <a:rPr lang="en-US" sz="1400" i="1" dirty="0">
                <a:latin typeface="Calibri" panose="020F0502020204030204" pitchFamily="34" charset="0"/>
                <a:ea typeface="Calibri" panose="020F0502020204030204" pitchFamily="34" charset="0"/>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Tree>
    <p:extLst>
      <p:ext uri="{BB962C8B-B14F-4D97-AF65-F5344CB8AC3E}">
        <p14:creationId xmlns:p14="http://schemas.microsoft.com/office/powerpoint/2010/main" val="2343324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Dysgenics </a:t>
            </a:r>
            <a:r>
              <a:rPr lang="fa-IR" dirty="0" smtClean="0">
                <a:cs typeface="B Titr" panose="00000700000000000000" pitchFamily="2" charset="-78"/>
              </a:rPr>
              <a:t>زوال نسل</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lvl="0" algn="r" rtl="1"/>
            <a:r>
              <a:rPr lang="fa-IR" b="1" dirty="0">
                <a:solidFill>
                  <a:prstClr val="black"/>
                </a:solidFill>
                <a:cs typeface="B Zar" pitchFamily="2" charset="-78"/>
              </a:rPr>
              <a:t>براساس تحقیقات موثق بین المللی میانگین ضریب هوشی در خانواده های با باروری کمتر بیشتر است، که این یافته را به کم بودن نرخ باروری در طبقات اجتماعی بالا که توان نخبه پروری بیشتری دارند نسبت می </a:t>
            </a:r>
            <a:r>
              <a:rPr lang="fa-IR" b="1" dirty="0" smtClean="0">
                <a:solidFill>
                  <a:prstClr val="black"/>
                </a:solidFill>
                <a:cs typeface="B Zar" pitchFamily="2" charset="-78"/>
              </a:rPr>
              <a:t>دهند</a:t>
            </a:r>
            <a:r>
              <a:rPr lang="fa-IR" b="1" baseline="30000" dirty="0" smtClean="0">
                <a:solidFill>
                  <a:prstClr val="black"/>
                </a:solidFill>
                <a:cs typeface="B Zar" pitchFamily="2" charset="-78"/>
              </a:rPr>
              <a:t>1</a:t>
            </a:r>
            <a:r>
              <a:rPr lang="fa-IR" b="1" dirty="0">
                <a:solidFill>
                  <a:prstClr val="black"/>
                </a:solidFill>
                <a:cs typeface="B Zar" pitchFamily="2" charset="-78"/>
              </a:rPr>
              <a:t>. </a:t>
            </a:r>
            <a:endParaRPr lang="en-US" b="1" dirty="0" smtClean="0">
              <a:solidFill>
                <a:prstClr val="black"/>
              </a:solidFill>
              <a:cs typeface="B Zar" pitchFamily="2" charset="-78"/>
            </a:endParaRPr>
          </a:p>
          <a:p>
            <a:pPr marL="0" indent="0">
              <a:buNone/>
            </a:pPr>
            <a:endParaRPr lang="fa-IR" sz="2000" i="1" dirty="0" smtClean="0"/>
          </a:p>
          <a:p>
            <a:pPr marL="0" indent="0">
              <a:buNone/>
            </a:pPr>
            <a:r>
              <a:rPr lang="fa-IR" sz="2000" i="1" dirty="0" smtClean="0"/>
              <a:t>1</a:t>
            </a:r>
            <a:r>
              <a:rPr lang="en-US" sz="2000" i="1" dirty="0" smtClean="0"/>
              <a:t>- IQ </a:t>
            </a:r>
            <a:r>
              <a:rPr lang="en-US" sz="2000" i="1" dirty="0"/>
              <a:t>and fertility: A cross-national study. Intelligence 2008; 36(2):109-11.</a:t>
            </a:r>
          </a:p>
          <a:p>
            <a:pPr marL="0" lvl="0" indent="0">
              <a:buNone/>
            </a:pPr>
            <a:r>
              <a:rPr lang="fa-IR" sz="2000" i="1" dirty="0" smtClean="0"/>
              <a:t>2</a:t>
            </a:r>
            <a:r>
              <a:rPr lang="en-US" sz="2000" i="1" dirty="0" smtClean="0"/>
              <a:t>- DYSGENICS</a:t>
            </a:r>
            <a:r>
              <a:rPr lang="en-US" sz="2000" i="1" dirty="0"/>
              <a:t>: Genetic Deterioration in Modern </a:t>
            </a:r>
            <a:r>
              <a:rPr lang="en-US" sz="2000" i="1" dirty="0" smtClean="0"/>
              <a:t>Populations.2011; </a:t>
            </a:r>
            <a:r>
              <a:rPr lang="fa-IR" sz="2000" i="1" dirty="0" smtClean="0"/>
              <a:t>1-</a:t>
            </a:r>
          </a:p>
          <a:p>
            <a:pPr marL="0" indent="0">
              <a:buNone/>
            </a:pPr>
            <a:endParaRPr lang="en-US" sz="2000" i="1" dirty="0"/>
          </a:p>
          <a:p>
            <a:pPr marL="0" lvl="0" indent="0" algn="r" rtl="1">
              <a:buNone/>
            </a:pPr>
            <a:endParaRPr lang="en-US" dirty="0">
              <a:solidFill>
                <a:prstClr val="black"/>
              </a:solidFill>
              <a:cs typeface="B Zar" pitchFamily="2" charset="-78"/>
            </a:endParaRPr>
          </a:p>
          <a:p>
            <a:endParaRPr lang="en-US" dirty="0"/>
          </a:p>
        </p:txBody>
      </p:sp>
    </p:spTree>
    <p:extLst>
      <p:ext uri="{BB962C8B-B14F-4D97-AF65-F5344CB8AC3E}">
        <p14:creationId xmlns:p14="http://schemas.microsoft.com/office/powerpoint/2010/main" val="3253785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70C0"/>
                </a:solidFill>
                <a:cs typeface="B Titr" panose="00000700000000000000" pitchFamily="2" charset="-78"/>
              </a:rPr>
              <a:t>تک فرزندی و عصای پیری؟!</a:t>
            </a:r>
            <a:endParaRPr lang="en-US" dirty="0">
              <a:solidFill>
                <a:srgbClr val="0070C0"/>
              </a:solidFill>
              <a:cs typeface="B Titr" panose="00000700000000000000" pitchFamily="2" charset="-78"/>
            </a:endParaRPr>
          </a:p>
        </p:txBody>
      </p:sp>
      <p:sp>
        <p:nvSpPr>
          <p:cNvPr id="4" name="Content Placeholder 3"/>
          <p:cNvSpPr>
            <a:spLocks noGrp="1"/>
          </p:cNvSpPr>
          <p:nvPr>
            <p:ph sz="half" idx="2"/>
          </p:nvPr>
        </p:nvSpPr>
        <p:spPr>
          <a:xfrm>
            <a:off x="6197600" y="1570009"/>
            <a:ext cx="5689600" cy="4758363"/>
          </a:xfrm>
        </p:spPr>
        <p:txBody>
          <a:bodyPr/>
          <a:lstStyle/>
          <a:p>
            <a:endParaRPr lang="en-US" dirty="0"/>
          </a:p>
        </p:txBody>
      </p:sp>
      <p:pic>
        <p:nvPicPr>
          <p:cNvPr id="5" name="Picture 2" descr="C:\Users\pc\Desktop\20100621_wang_qifeng_cartoon_50.jpg"/>
          <p:cNvPicPr>
            <a:picLocks noGrp="1" noChangeAspect="1" noChangeArrowheads="1"/>
          </p:cNvPicPr>
          <p:nvPr>
            <p:ph sz="half" idx="1"/>
          </p:nvPr>
        </p:nvPicPr>
        <p:blipFill>
          <a:blip r:embed="rId2" cstate="print"/>
          <a:srcRect/>
          <a:stretch>
            <a:fillRect/>
          </a:stretch>
        </p:blipFill>
        <p:spPr bwMode="auto">
          <a:xfrm>
            <a:off x="30690" y="1600201"/>
            <a:ext cx="6031042" cy="4945454"/>
          </a:xfrm>
          <a:prstGeom prst="rect">
            <a:avLst/>
          </a:prstGeom>
          <a:noFill/>
        </p:spPr>
      </p:pic>
      <p:pic>
        <p:nvPicPr>
          <p:cNvPr id="6" name="Picture 5"/>
          <p:cNvPicPr>
            <a:picLocks noChangeAspect="1"/>
          </p:cNvPicPr>
          <p:nvPr/>
        </p:nvPicPr>
        <p:blipFill>
          <a:blip r:embed="rId3"/>
          <a:stretch>
            <a:fillRect/>
          </a:stretch>
        </p:blipFill>
        <p:spPr>
          <a:xfrm>
            <a:off x="6197600" y="2138517"/>
            <a:ext cx="5686992" cy="3773396"/>
          </a:xfrm>
          <a:prstGeom prst="rect">
            <a:avLst/>
          </a:prstGeom>
        </p:spPr>
      </p:pic>
    </p:spTree>
    <p:extLst>
      <p:ext uri="{BB962C8B-B14F-4D97-AF65-F5344CB8AC3E}">
        <p14:creationId xmlns:p14="http://schemas.microsoft.com/office/powerpoint/2010/main" val="4178364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سندرم تک فرزندی</a:t>
            </a:r>
            <a:r>
              <a:rPr lang="fa-IR" dirty="0">
                <a:cs typeface="B Titr" panose="00000700000000000000" pitchFamily="2" charset="-78"/>
              </a:rPr>
              <a:t>؟</a:t>
            </a:r>
            <a:endParaRPr lang="en-US" dirty="0">
              <a:cs typeface="B Titr" panose="000007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462" y="1881981"/>
            <a:ext cx="8601075" cy="4238625"/>
          </a:xfrm>
        </p:spPr>
      </p:pic>
    </p:spTree>
    <p:extLst>
      <p:ext uri="{BB962C8B-B14F-4D97-AF65-F5344CB8AC3E}">
        <p14:creationId xmlns:p14="http://schemas.microsoft.com/office/powerpoint/2010/main" val="2675256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3372" y="0"/>
            <a:ext cx="6991350" cy="1866900"/>
          </a:xfrm>
          <a:prstGeom prst="rect">
            <a:avLst/>
          </a:prstGeom>
        </p:spPr>
      </p:pic>
      <p:sp>
        <p:nvSpPr>
          <p:cNvPr id="3" name="Content Placeholder 2"/>
          <p:cNvSpPr>
            <a:spLocks noGrp="1"/>
          </p:cNvSpPr>
          <p:nvPr>
            <p:ph idx="1"/>
          </p:nvPr>
        </p:nvSpPr>
        <p:spPr>
          <a:xfrm>
            <a:off x="838200" y="2055813"/>
            <a:ext cx="10515600" cy="4351338"/>
          </a:xfrm>
        </p:spPr>
        <p:txBody>
          <a:bodyPr>
            <a:normAutofit lnSpcReduction="10000"/>
          </a:bodyPr>
          <a:lstStyle/>
          <a:p>
            <a:r>
              <a:rPr lang="en-US" sz="3600" dirty="0"/>
              <a:t>G</a:t>
            </a:r>
            <a:r>
              <a:rPr lang="en-US" sz="3600" dirty="0" smtClean="0"/>
              <a:t>reater exposure to other children in childhood – for example, frequent interactions with </a:t>
            </a:r>
            <a:r>
              <a:rPr lang="en-US" sz="3600" dirty="0" smtClean="0">
                <a:solidFill>
                  <a:srgbClr val="7030A0"/>
                </a:solidFill>
              </a:rPr>
              <a:t>cousins and/or attending childcare</a:t>
            </a:r>
            <a:r>
              <a:rPr lang="en-US" sz="3600" dirty="0" smtClean="0"/>
              <a:t> – </a:t>
            </a:r>
            <a:r>
              <a:rPr lang="en-US" sz="3600" dirty="0" smtClean="0">
                <a:solidFill>
                  <a:srgbClr val="C00000"/>
                </a:solidFill>
              </a:rPr>
              <a:t>was not a substitute </a:t>
            </a:r>
            <a:r>
              <a:rPr lang="en-US" sz="3600" dirty="0" smtClean="0"/>
              <a:t>for having siblings.</a:t>
            </a:r>
          </a:p>
          <a:p>
            <a:r>
              <a:rPr lang="en-US" sz="3600" dirty="0" smtClean="0"/>
              <a:t>Our data show that people born under the One Child Policy were </a:t>
            </a:r>
            <a:r>
              <a:rPr lang="en-US" sz="3600" dirty="0" smtClean="0">
                <a:solidFill>
                  <a:srgbClr val="C00000"/>
                </a:solidFill>
              </a:rPr>
              <a:t>less likely </a:t>
            </a:r>
            <a:r>
              <a:rPr lang="en-US" sz="3600" dirty="0" smtClean="0"/>
              <a:t>to be in more risky occupations like </a:t>
            </a:r>
            <a:r>
              <a:rPr lang="en-US" sz="3600" dirty="0" smtClean="0">
                <a:solidFill>
                  <a:srgbClr val="C00000"/>
                </a:solidFill>
              </a:rPr>
              <a:t>self-employment</a:t>
            </a:r>
            <a:r>
              <a:rPr lang="en-US" sz="3600" dirty="0" smtClean="0"/>
              <a:t>. Thus there may be implications for China in terms of a decline in </a:t>
            </a:r>
            <a:r>
              <a:rPr lang="en-US" sz="3600" dirty="0" smtClean="0">
                <a:solidFill>
                  <a:srgbClr val="7030A0"/>
                </a:solidFill>
              </a:rPr>
              <a:t>entrepreneurial ability</a:t>
            </a:r>
            <a:r>
              <a:rPr lang="en-US" dirty="0" smtClean="0">
                <a:solidFill>
                  <a:srgbClr val="7030A0"/>
                </a:solidFill>
              </a:rPr>
              <a:t>.</a:t>
            </a:r>
            <a:endParaRPr lang="en-US" dirty="0">
              <a:solidFill>
                <a:srgbClr val="7030A0"/>
              </a:solidFill>
            </a:endParaRPr>
          </a:p>
        </p:txBody>
      </p:sp>
    </p:spTree>
    <p:extLst>
      <p:ext uri="{BB962C8B-B14F-4D97-AF65-F5344CB8AC3E}">
        <p14:creationId xmlns:p14="http://schemas.microsoft.com/office/powerpoint/2010/main" val="1756789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82982" y="0"/>
            <a:ext cx="7085056" cy="7174393"/>
          </a:xfrm>
          <a:prstGeom prst="rect">
            <a:avLst/>
          </a:prstGeom>
        </p:spPr>
      </p:pic>
    </p:spTree>
    <p:extLst>
      <p:ext uri="{BB962C8B-B14F-4D97-AF65-F5344CB8AC3E}">
        <p14:creationId xmlns:p14="http://schemas.microsoft.com/office/powerpoint/2010/main" val="2604280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1858" y="1"/>
            <a:ext cx="10551942" cy="1888128"/>
          </a:xfrm>
          <a:prstGeom prst="rect">
            <a:avLst/>
          </a:prstGeom>
        </p:spPr>
      </p:pic>
      <p:pic>
        <p:nvPicPr>
          <p:cNvPr id="5" name="Picture 4"/>
          <p:cNvPicPr>
            <a:picLocks noChangeAspect="1"/>
          </p:cNvPicPr>
          <p:nvPr/>
        </p:nvPicPr>
        <p:blipFill>
          <a:blip r:embed="rId3"/>
          <a:stretch>
            <a:fillRect/>
          </a:stretch>
        </p:blipFill>
        <p:spPr>
          <a:xfrm>
            <a:off x="8690136" y="628868"/>
            <a:ext cx="2663664" cy="440275"/>
          </a:xfrm>
          <a:prstGeom prst="rect">
            <a:avLst/>
          </a:prstGeom>
        </p:spPr>
      </p:pic>
      <p:pic>
        <p:nvPicPr>
          <p:cNvPr id="8" name="Content Placeholder 7"/>
          <p:cNvPicPr>
            <a:picLocks noGrp="1" noChangeAspect="1"/>
          </p:cNvPicPr>
          <p:nvPr>
            <p:ph idx="1"/>
          </p:nvPr>
        </p:nvPicPr>
        <p:blipFill>
          <a:blip r:embed="rId4"/>
          <a:stretch>
            <a:fillRect/>
          </a:stretch>
        </p:blipFill>
        <p:spPr>
          <a:xfrm>
            <a:off x="1013650" y="1760798"/>
            <a:ext cx="9676807" cy="5097202"/>
          </a:xfrm>
          <a:prstGeom prst="rect">
            <a:avLst/>
          </a:prstGeom>
        </p:spPr>
      </p:pic>
    </p:spTree>
    <p:extLst>
      <p:ext uri="{BB962C8B-B14F-4D97-AF65-F5344CB8AC3E}">
        <p14:creationId xmlns:p14="http://schemas.microsoft.com/office/powerpoint/2010/main" val="200190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Findings</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3600" dirty="0"/>
              <a:t>It has been suggested that, because they do not </a:t>
            </a:r>
            <a:r>
              <a:rPr lang="en-US" sz="3600" dirty="0" smtClean="0"/>
              <a:t>have older </a:t>
            </a:r>
            <a:r>
              <a:rPr lang="en-US" sz="3600" dirty="0"/>
              <a:t>siblings, only children in the family acquire more </a:t>
            </a:r>
            <a:r>
              <a:rPr lang="en-US" sz="3600" dirty="0" smtClean="0">
                <a:solidFill>
                  <a:srgbClr val="C00000"/>
                </a:solidFill>
              </a:rPr>
              <a:t>autocratic, less </a:t>
            </a:r>
            <a:r>
              <a:rPr lang="en-US" sz="3600" dirty="0">
                <a:solidFill>
                  <a:srgbClr val="C00000"/>
                </a:solidFill>
              </a:rPr>
              <a:t>interactive </a:t>
            </a:r>
            <a:r>
              <a:rPr lang="en-US" sz="3600" dirty="0"/>
              <a:t>interpersonal </a:t>
            </a:r>
            <a:r>
              <a:rPr lang="en-US" sz="3600" dirty="0" smtClean="0"/>
              <a:t>styles.</a:t>
            </a:r>
          </a:p>
          <a:p>
            <a:r>
              <a:rPr lang="en-US" sz="3600" b="1" dirty="0"/>
              <a:t>Conclusions: </a:t>
            </a:r>
            <a:r>
              <a:rPr lang="en-US" sz="3600" dirty="0"/>
              <a:t>These results support the hypothesis that </a:t>
            </a:r>
            <a:r>
              <a:rPr lang="en-US" sz="3600" dirty="0" smtClean="0"/>
              <a:t>growing up </a:t>
            </a:r>
            <a:r>
              <a:rPr lang="en-US" sz="3600" dirty="0"/>
              <a:t>as an only child is </a:t>
            </a:r>
            <a:r>
              <a:rPr lang="en-US" sz="3600" dirty="0">
                <a:solidFill>
                  <a:srgbClr val="C00000"/>
                </a:solidFill>
              </a:rPr>
              <a:t>associated with violent </a:t>
            </a:r>
            <a:r>
              <a:rPr lang="en-US" sz="3600" dirty="0" smtClean="0">
                <a:solidFill>
                  <a:srgbClr val="C00000"/>
                </a:solidFill>
              </a:rPr>
              <a:t>criminality among </a:t>
            </a:r>
            <a:r>
              <a:rPr lang="en-US" sz="3600" dirty="0">
                <a:solidFill>
                  <a:srgbClr val="C00000"/>
                </a:solidFill>
              </a:rPr>
              <a:t>male </a:t>
            </a:r>
            <a:r>
              <a:rPr lang="en-US" sz="3600" dirty="0" smtClean="0">
                <a:solidFill>
                  <a:srgbClr val="C00000"/>
                </a:solidFill>
              </a:rPr>
              <a:t>subjects</a:t>
            </a:r>
            <a:r>
              <a:rPr lang="en-US" sz="3600" dirty="0" smtClean="0"/>
              <a:t>.</a:t>
            </a:r>
            <a:endParaRPr lang="en-US" sz="3600" dirty="0"/>
          </a:p>
        </p:txBody>
      </p:sp>
    </p:spTree>
    <p:extLst>
      <p:ext uri="{BB962C8B-B14F-4D97-AF65-F5344CB8AC3E}">
        <p14:creationId xmlns:p14="http://schemas.microsoft.com/office/powerpoint/2010/main" val="3256504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8124" y="-158607"/>
            <a:ext cx="8257735" cy="1818985"/>
          </a:xfrm>
          <a:prstGeom prst="rect">
            <a:avLst/>
          </a:prstGeom>
        </p:spPr>
      </p:pic>
      <p:pic>
        <p:nvPicPr>
          <p:cNvPr id="5" name="Picture 4"/>
          <p:cNvPicPr>
            <a:picLocks noChangeAspect="1"/>
          </p:cNvPicPr>
          <p:nvPr/>
        </p:nvPicPr>
        <p:blipFill>
          <a:blip r:embed="rId3"/>
          <a:stretch>
            <a:fillRect/>
          </a:stretch>
        </p:blipFill>
        <p:spPr>
          <a:xfrm>
            <a:off x="10287000" y="365125"/>
            <a:ext cx="1066800" cy="771525"/>
          </a:xfrm>
          <a:prstGeom prst="rect">
            <a:avLst/>
          </a:prstGeom>
        </p:spPr>
      </p:pic>
      <p:sp>
        <p:nvSpPr>
          <p:cNvPr id="3" name="Content Placeholder 2"/>
          <p:cNvSpPr>
            <a:spLocks noGrp="1"/>
          </p:cNvSpPr>
          <p:nvPr>
            <p:ph idx="1"/>
          </p:nvPr>
        </p:nvSpPr>
        <p:spPr/>
        <p:txBody>
          <a:bodyPr>
            <a:normAutofit/>
          </a:bodyPr>
          <a:lstStyle/>
          <a:p>
            <a:r>
              <a:rPr lang="en-US" sz="3200" b="1" dirty="0" smtClean="0">
                <a:solidFill>
                  <a:srgbClr val="7030A0"/>
                </a:solidFill>
              </a:rPr>
              <a:t>The good: </a:t>
            </a:r>
          </a:p>
          <a:p>
            <a:r>
              <a:rPr lang="en-US" sz="3200" dirty="0" smtClean="0"/>
              <a:t>For the whole world as </a:t>
            </a:r>
            <a:r>
              <a:rPr lang="en-US" sz="3200" dirty="0" smtClean="0">
                <a:solidFill>
                  <a:srgbClr val="C00000"/>
                </a:solidFill>
              </a:rPr>
              <a:t>natural resources </a:t>
            </a:r>
            <a:r>
              <a:rPr lang="en-US" sz="3200" dirty="0" smtClean="0"/>
              <a:t>per capita diminish.</a:t>
            </a:r>
          </a:p>
          <a:p>
            <a:r>
              <a:rPr lang="en-US" sz="3200" b="1" u="sng" dirty="0" smtClean="0">
                <a:solidFill>
                  <a:srgbClr val="C00000"/>
                </a:solidFill>
              </a:rPr>
              <a:t>Children</a:t>
            </a:r>
            <a:r>
              <a:rPr lang="en-US" sz="3200" dirty="0" smtClean="0"/>
              <a:t> benefit from the </a:t>
            </a:r>
            <a:r>
              <a:rPr lang="en-US" sz="3200" dirty="0" smtClean="0">
                <a:solidFill>
                  <a:srgbClr val="C00000"/>
                </a:solidFill>
              </a:rPr>
              <a:t>increased resources devoted </a:t>
            </a:r>
            <a:r>
              <a:rPr lang="en-US" sz="3200" dirty="0" smtClean="0"/>
              <a:t>to them, </a:t>
            </a:r>
            <a:endParaRPr lang="fa-IR" sz="3200" dirty="0" smtClean="0"/>
          </a:p>
          <a:p>
            <a:r>
              <a:rPr lang="en-US" sz="3200" b="1" u="sng" dirty="0" smtClean="0">
                <a:solidFill>
                  <a:srgbClr val="C00000"/>
                </a:solidFill>
              </a:rPr>
              <a:t>Mothers</a:t>
            </a:r>
            <a:r>
              <a:rPr lang="en-US" sz="3200" dirty="0" smtClean="0"/>
              <a:t> have greater </a:t>
            </a:r>
            <a:r>
              <a:rPr lang="en-US" sz="3200" dirty="0" smtClean="0">
                <a:solidFill>
                  <a:srgbClr val="C00000"/>
                </a:solidFill>
              </a:rPr>
              <a:t>freedom to work </a:t>
            </a:r>
            <a:r>
              <a:rPr lang="en-US" sz="3200" dirty="0" smtClean="0"/>
              <a:t>outside the home</a:t>
            </a:r>
          </a:p>
          <a:p>
            <a:r>
              <a:rPr lang="en-US" sz="3200" dirty="0" smtClean="0"/>
              <a:t>Mothers are </a:t>
            </a:r>
            <a:r>
              <a:rPr lang="en-US" sz="3200" dirty="0" smtClean="0">
                <a:solidFill>
                  <a:srgbClr val="C00000"/>
                </a:solidFill>
              </a:rPr>
              <a:t>freed from the bur­den of continuous pregnancy</a:t>
            </a:r>
            <a:endParaRPr lang="en-US" sz="3200" dirty="0">
              <a:solidFill>
                <a:srgbClr val="C00000"/>
              </a:solidFill>
            </a:endParaRPr>
          </a:p>
        </p:txBody>
      </p:sp>
    </p:spTree>
    <p:extLst>
      <p:ext uri="{BB962C8B-B14F-4D97-AF65-F5344CB8AC3E}">
        <p14:creationId xmlns:p14="http://schemas.microsoft.com/office/powerpoint/2010/main" val="3732678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8124" y="-158607"/>
            <a:ext cx="8257735" cy="1818985"/>
          </a:xfrm>
          <a:prstGeom prst="rect">
            <a:avLst/>
          </a:prstGeom>
        </p:spPr>
      </p:pic>
      <p:pic>
        <p:nvPicPr>
          <p:cNvPr id="5" name="Picture 4"/>
          <p:cNvPicPr>
            <a:picLocks noChangeAspect="1"/>
          </p:cNvPicPr>
          <p:nvPr/>
        </p:nvPicPr>
        <p:blipFill>
          <a:blip r:embed="rId3"/>
          <a:stretch>
            <a:fillRect/>
          </a:stretch>
        </p:blipFill>
        <p:spPr>
          <a:xfrm>
            <a:off x="10287000" y="365125"/>
            <a:ext cx="1066800" cy="771525"/>
          </a:xfrm>
          <a:prstGeom prst="rect">
            <a:avLst/>
          </a:prstGeom>
        </p:spPr>
      </p:pic>
      <p:sp>
        <p:nvSpPr>
          <p:cNvPr id="3" name="Content Placeholder 2"/>
          <p:cNvSpPr>
            <a:spLocks noGrp="1"/>
          </p:cNvSpPr>
          <p:nvPr>
            <p:ph idx="1"/>
          </p:nvPr>
        </p:nvSpPr>
        <p:spPr/>
        <p:txBody>
          <a:bodyPr>
            <a:normAutofit/>
          </a:bodyPr>
          <a:lstStyle/>
          <a:p>
            <a:r>
              <a:rPr lang="en-US" sz="5400" b="1" dirty="0" smtClean="0">
                <a:solidFill>
                  <a:srgbClr val="7030A0"/>
                </a:solidFill>
              </a:rPr>
              <a:t>The bad: </a:t>
            </a:r>
          </a:p>
          <a:p>
            <a:r>
              <a:rPr lang="en-US" sz="5400" dirty="0" smtClean="0"/>
              <a:t>The </a:t>
            </a:r>
            <a:r>
              <a:rPr lang="en-US" sz="5400" dirty="0"/>
              <a:t>issue of support of </a:t>
            </a:r>
            <a:r>
              <a:rPr lang="en-US" sz="5400" dirty="0" smtClean="0">
                <a:solidFill>
                  <a:srgbClr val="C00000"/>
                </a:solidFill>
              </a:rPr>
              <a:t>elderly people</a:t>
            </a:r>
            <a:r>
              <a:rPr lang="en-US" sz="5400" dirty="0"/>
              <a:t>, traditionally a responsibility of </a:t>
            </a:r>
            <a:r>
              <a:rPr lang="en-US" sz="5400" dirty="0" smtClean="0"/>
              <a:t>children.</a:t>
            </a:r>
          </a:p>
          <a:p>
            <a:r>
              <a:rPr lang="en-US" sz="5400" dirty="0" smtClean="0">
                <a:solidFill>
                  <a:srgbClr val="C00000"/>
                </a:solidFill>
              </a:rPr>
              <a:t>Little emperor</a:t>
            </a:r>
            <a:r>
              <a:rPr lang="en-US" sz="5400" dirty="0" smtClean="0"/>
              <a:t> syndrome</a:t>
            </a:r>
            <a:endParaRPr lang="en-US" sz="5400" dirty="0"/>
          </a:p>
        </p:txBody>
      </p:sp>
    </p:spTree>
    <p:extLst>
      <p:ext uri="{BB962C8B-B14F-4D97-AF65-F5344CB8AC3E}">
        <p14:creationId xmlns:p14="http://schemas.microsoft.com/office/powerpoint/2010/main" val="14627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69133"/>
          </a:xfrm>
        </p:spPr>
        <p:txBody>
          <a:bodyPr/>
          <a:lstStyle/>
          <a:p>
            <a:pPr algn="ctr"/>
            <a:r>
              <a:rPr lang="fa-IR" b="1" dirty="0" smtClean="0">
                <a:solidFill>
                  <a:srgbClr val="0070C0"/>
                </a:solidFill>
                <a:cs typeface="B Titr" panose="00000700000000000000" pitchFamily="2" charset="-78"/>
              </a:rPr>
              <a:t>سندرم امپراطور کوچولو</a:t>
            </a:r>
            <a:endParaRPr lang="en-US" b="1" dirty="0">
              <a:solidFill>
                <a:srgbClr val="0070C0"/>
              </a:solidFill>
              <a:cs typeface="B Titr" panose="00000700000000000000" pitchFamily="2" charset="-78"/>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2213" y="785107"/>
            <a:ext cx="10801587" cy="6072893"/>
          </a:xfrm>
        </p:spPr>
      </p:pic>
    </p:spTree>
    <p:extLst>
      <p:ext uri="{BB962C8B-B14F-4D97-AF65-F5344CB8AC3E}">
        <p14:creationId xmlns:p14="http://schemas.microsoft.com/office/powerpoint/2010/main" val="1808996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cs typeface="B Zar" panose="00000400000000000000" pitchFamily="2" charset="-78"/>
              </a:rPr>
              <a:t>سندرم امپراطور کوچولو</a:t>
            </a:r>
            <a:endParaRPr lang="en-US" b="1" dirty="0">
              <a:cs typeface="B Zar" panose="00000400000000000000" pitchFamily="2" charset="-78"/>
            </a:endParaRPr>
          </a:p>
        </p:txBody>
      </p:sp>
      <p:sp>
        <p:nvSpPr>
          <p:cNvPr id="3" name="Content Placeholder 2"/>
          <p:cNvSpPr>
            <a:spLocks noGrp="1"/>
          </p:cNvSpPr>
          <p:nvPr>
            <p:ph idx="1"/>
          </p:nvPr>
        </p:nvSpPr>
        <p:spPr/>
        <p:txBody>
          <a:bodyPr>
            <a:normAutofit/>
          </a:bodyPr>
          <a:lstStyle/>
          <a:p>
            <a:r>
              <a:rPr lang="en-US" sz="4800" dirty="0" smtClean="0"/>
              <a:t>Andrew Marshall even argues that it is </a:t>
            </a:r>
            <a:r>
              <a:rPr lang="en-US" sz="4800" dirty="0" smtClean="0">
                <a:solidFill>
                  <a:srgbClr val="C00000"/>
                </a:solidFill>
              </a:rPr>
              <a:t>shaping Chinese society </a:t>
            </a:r>
            <a:r>
              <a:rPr lang="en-US" sz="4800" dirty="0" smtClean="0"/>
              <a:t>in unexpected ways that may culminate into a future "</a:t>
            </a:r>
            <a:r>
              <a:rPr lang="en-US" sz="4800" dirty="0" smtClean="0">
                <a:solidFill>
                  <a:srgbClr val="C00000"/>
                </a:solidFill>
              </a:rPr>
              <a:t>behavioral time-bomb</a:t>
            </a:r>
            <a:r>
              <a:rPr lang="en-US" sz="4800" dirty="0" smtClean="0"/>
              <a:t>."</a:t>
            </a:r>
            <a:endParaRPr lang="en-US" sz="4800" dirty="0"/>
          </a:p>
        </p:txBody>
      </p:sp>
    </p:spTree>
    <p:extLst>
      <p:ext uri="{BB962C8B-B14F-4D97-AF65-F5344CB8AC3E}">
        <p14:creationId xmlns:p14="http://schemas.microsoft.com/office/powerpoint/2010/main" val="41915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15071" y="0"/>
            <a:ext cx="6210920" cy="2425566"/>
          </a:xfrm>
          <a:prstGeom prst="rect">
            <a:avLst/>
          </a:prstGeom>
        </p:spPr>
      </p:pic>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stretch>
            <a:fillRect/>
          </a:stretch>
        </p:blipFill>
        <p:spPr>
          <a:xfrm>
            <a:off x="744583" y="2425566"/>
            <a:ext cx="11033162" cy="4432433"/>
          </a:xfrm>
          <a:prstGeom prst="rect">
            <a:avLst/>
          </a:prstGeom>
        </p:spPr>
      </p:pic>
    </p:spTree>
    <p:extLst>
      <p:ext uri="{BB962C8B-B14F-4D97-AF65-F5344CB8AC3E}">
        <p14:creationId xmlns:p14="http://schemas.microsoft.com/office/powerpoint/2010/main" val="2562755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353550" cy="3622675"/>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02102" y="3622675"/>
            <a:ext cx="10515600" cy="4351338"/>
          </a:xfrm>
        </p:spPr>
        <p:txBody>
          <a:bodyPr/>
          <a:lstStyle/>
          <a:p>
            <a:r>
              <a:rPr lang="en-US" dirty="0" smtClean="0"/>
              <a:t>The sibling relationship is </a:t>
            </a:r>
            <a:r>
              <a:rPr lang="en-US" dirty="0" smtClean="0">
                <a:solidFill>
                  <a:srgbClr val="C00000"/>
                </a:solidFill>
              </a:rPr>
              <a:t>a </a:t>
            </a:r>
            <a:r>
              <a:rPr lang="en-US" b="1" dirty="0" smtClean="0">
                <a:solidFill>
                  <a:srgbClr val="C00000"/>
                </a:solidFill>
              </a:rPr>
              <a:t>natural laboratory </a:t>
            </a:r>
            <a:r>
              <a:rPr lang="en-US" dirty="0" smtClean="0"/>
              <a:t>for young children to </a:t>
            </a:r>
            <a:r>
              <a:rPr lang="en-US" dirty="0" smtClean="0">
                <a:solidFill>
                  <a:srgbClr val="C00000"/>
                </a:solidFill>
              </a:rPr>
              <a:t>learn about their world</a:t>
            </a:r>
            <a:r>
              <a:rPr lang="en-US" dirty="0" smtClean="0"/>
              <a:t>.</a:t>
            </a:r>
          </a:p>
          <a:p>
            <a:r>
              <a:rPr lang="en-US" dirty="0" smtClean="0"/>
              <a:t>It is a </a:t>
            </a:r>
            <a:r>
              <a:rPr lang="en-US" dirty="0" smtClean="0">
                <a:solidFill>
                  <a:srgbClr val="C00000"/>
                </a:solidFill>
              </a:rPr>
              <a:t>safe and secure place </a:t>
            </a:r>
            <a:r>
              <a:rPr lang="en-US" dirty="0" smtClean="0"/>
              <a:t>to learn </a:t>
            </a:r>
            <a:r>
              <a:rPr lang="en-US" dirty="0" smtClean="0">
                <a:solidFill>
                  <a:srgbClr val="C00000"/>
                </a:solidFill>
              </a:rPr>
              <a:t>how to interact with others </a:t>
            </a:r>
            <a:r>
              <a:rPr lang="en-US" dirty="0" smtClean="0"/>
              <a:t>who are interesting and engaging playmates, </a:t>
            </a:r>
            <a:r>
              <a:rPr lang="en-US" dirty="0" smtClean="0">
                <a:solidFill>
                  <a:srgbClr val="C00000"/>
                </a:solidFill>
              </a:rPr>
              <a:t>to learn how to manage disagreements</a:t>
            </a:r>
            <a:r>
              <a:rPr lang="en-US" dirty="0" smtClean="0"/>
              <a:t>, and to learn how to regulate both positive and negative emotions in socially acceptable ways.</a:t>
            </a:r>
            <a:endParaRPr lang="en-US" dirty="0"/>
          </a:p>
        </p:txBody>
      </p:sp>
    </p:spTree>
    <p:extLst>
      <p:ext uri="{BB962C8B-B14F-4D97-AF65-F5344CB8AC3E}">
        <p14:creationId xmlns:p14="http://schemas.microsoft.com/office/powerpoint/2010/main" val="2203830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pc\Desktop\george-santayana-philosopher-quote-a-child-educated-only-at-school-is.jpg"/>
          <p:cNvPicPr>
            <a:picLocks noChangeAspect="1" noChangeArrowheads="1"/>
          </p:cNvPicPr>
          <p:nvPr/>
        </p:nvPicPr>
        <p:blipFill>
          <a:blip r:embed="rId2" cstate="print"/>
          <a:srcRect/>
          <a:stretch>
            <a:fillRect/>
          </a:stretch>
        </p:blipFill>
        <p:spPr bwMode="auto">
          <a:xfrm>
            <a:off x="2514600" y="-152400"/>
            <a:ext cx="7162800" cy="7162800"/>
          </a:xfrm>
          <a:prstGeom prst="rect">
            <a:avLst/>
          </a:prstGeom>
          <a:noFill/>
        </p:spPr>
      </p:pic>
    </p:spTree>
    <p:extLst>
      <p:ext uri="{BB962C8B-B14F-4D97-AF65-F5344CB8AC3E}">
        <p14:creationId xmlns:p14="http://schemas.microsoft.com/office/powerpoint/2010/main" val="3486110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91508" y="-126609"/>
            <a:ext cx="7729200" cy="2425700"/>
          </a:xfrm>
          <a:prstGeom prst="rect">
            <a:avLst/>
          </a:prstGeom>
        </p:spPr>
      </p:pic>
      <p:sp>
        <p:nvSpPr>
          <p:cNvPr id="3" name="Content Placeholder 2"/>
          <p:cNvSpPr>
            <a:spLocks noGrp="1"/>
          </p:cNvSpPr>
          <p:nvPr>
            <p:ph idx="1"/>
          </p:nvPr>
        </p:nvSpPr>
        <p:spPr>
          <a:xfrm>
            <a:off x="998308" y="2299091"/>
            <a:ext cx="10515600" cy="4351338"/>
          </a:xfrm>
        </p:spPr>
        <p:txBody>
          <a:bodyPr>
            <a:normAutofit/>
          </a:bodyPr>
          <a:lstStyle/>
          <a:p>
            <a:r>
              <a:rPr lang="en-US" sz="4000" dirty="0" smtClean="0"/>
              <a:t>Regarding the personality traits, the significant difference was that the </a:t>
            </a:r>
            <a:r>
              <a:rPr lang="en-US" sz="4000" dirty="0" err="1" smtClean="0"/>
              <a:t>onlies</a:t>
            </a:r>
            <a:r>
              <a:rPr lang="en-US" sz="4000" dirty="0" smtClean="0"/>
              <a:t> exhibited </a:t>
            </a:r>
            <a:r>
              <a:rPr lang="en-US" sz="4000" dirty="0" smtClean="0">
                <a:solidFill>
                  <a:srgbClr val="C00000"/>
                </a:solidFill>
              </a:rPr>
              <a:t>more somatic complaints</a:t>
            </a:r>
            <a:r>
              <a:rPr lang="fa-IR" sz="4000" dirty="0"/>
              <a:t>.</a:t>
            </a:r>
            <a:endParaRPr lang="en-US" sz="4000" dirty="0"/>
          </a:p>
        </p:txBody>
      </p:sp>
    </p:spTree>
    <p:extLst>
      <p:ext uri="{BB962C8B-B14F-4D97-AF65-F5344CB8AC3E}">
        <p14:creationId xmlns:p14="http://schemas.microsoft.com/office/powerpoint/2010/main" val="3190270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s://www.sccr.ir/image/192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161750" cy="700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84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2462" y="98474"/>
            <a:ext cx="10827075" cy="2700997"/>
          </a:xfrm>
          <a:prstGeom prst="rect">
            <a:avLst/>
          </a:prstGeom>
        </p:spPr>
      </p:pic>
      <p:sp>
        <p:nvSpPr>
          <p:cNvPr id="3" name="Content Placeholder 2"/>
          <p:cNvSpPr>
            <a:spLocks noGrp="1"/>
          </p:cNvSpPr>
          <p:nvPr>
            <p:ph idx="1"/>
          </p:nvPr>
        </p:nvSpPr>
        <p:spPr>
          <a:xfrm>
            <a:off x="838200" y="3362177"/>
            <a:ext cx="10515600" cy="3017607"/>
          </a:xfrm>
        </p:spPr>
        <p:txBody>
          <a:bodyPr>
            <a:normAutofit/>
          </a:bodyPr>
          <a:lstStyle/>
          <a:p>
            <a:r>
              <a:rPr lang="en-US" sz="4400" dirty="0" smtClean="0"/>
              <a:t>A mother faces a </a:t>
            </a:r>
            <a:r>
              <a:rPr lang="en-US" sz="4400" dirty="0" smtClean="0">
                <a:solidFill>
                  <a:srgbClr val="0070C0"/>
                </a:solidFill>
              </a:rPr>
              <a:t>15%</a:t>
            </a:r>
            <a:r>
              <a:rPr lang="en-US" sz="4400" dirty="0" smtClean="0"/>
              <a:t> probability of losing a </a:t>
            </a:r>
            <a:r>
              <a:rPr lang="en-US" sz="4400" dirty="0" smtClean="0">
                <a:solidFill>
                  <a:srgbClr val="0070C0"/>
                </a:solidFill>
              </a:rPr>
              <a:t>son</a:t>
            </a:r>
            <a:r>
              <a:rPr lang="en-US" sz="4400" dirty="0" smtClean="0"/>
              <a:t>, and </a:t>
            </a:r>
            <a:r>
              <a:rPr lang="en-US" sz="4400" dirty="0" smtClean="0">
                <a:solidFill>
                  <a:srgbClr val="FF0000"/>
                </a:solidFill>
              </a:rPr>
              <a:t>12%</a:t>
            </a:r>
            <a:r>
              <a:rPr lang="en-US" sz="4400" dirty="0" smtClean="0"/>
              <a:t> probability of losing a </a:t>
            </a:r>
            <a:r>
              <a:rPr lang="en-US" sz="4400" dirty="0" smtClean="0">
                <a:solidFill>
                  <a:srgbClr val="FF0000"/>
                </a:solidFill>
              </a:rPr>
              <a:t>daughter</a:t>
            </a:r>
            <a:r>
              <a:rPr lang="en-US" sz="4400" dirty="0" smtClean="0"/>
              <a:t>.</a:t>
            </a:r>
          </a:p>
          <a:p>
            <a:endParaRPr lang="en-US" sz="4400" dirty="0"/>
          </a:p>
        </p:txBody>
      </p:sp>
    </p:spTree>
    <p:extLst>
      <p:ext uri="{BB962C8B-B14F-4D97-AF65-F5344CB8AC3E}">
        <p14:creationId xmlns:p14="http://schemas.microsoft.com/office/powerpoint/2010/main" val="1724973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1009" y="0"/>
            <a:ext cx="9629775" cy="2138289"/>
          </a:xfrm>
          <a:prstGeom prst="rect">
            <a:avLst/>
          </a:prstGeom>
        </p:spPr>
      </p:pic>
      <p:sp>
        <p:nvSpPr>
          <p:cNvPr id="3" name="Content Placeholder 2"/>
          <p:cNvSpPr>
            <a:spLocks noGrp="1"/>
          </p:cNvSpPr>
          <p:nvPr>
            <p:ph idx="1"/>
          </p:nvPr>
        </p:nvSpPr>
        <p:spPr>
          <a:xfrm>
            <a:off x="810065" y="2138289"/>
            <a:ext cx="10515600" cy="4351338"/>
          </a:xfrm>
        </p:spPr>
        <p:txBody>
          <a:bodyPr>
            <a:normAutofit/>
          </a:bodyPr>
          <a:lstStyle/>
          <a:p>
            <a:r>
              <a:rPr lang="en-US" sz="3600" dirty="0" smtClean="0"/>
              <a:t>known </a:t>
            </a:r>
            <a:r>
              <a:rPr lang="en-US" sz="3600" dirty="0" err="1" smtClean="0"/>
              <a:t>asshidu</a:t>
            </a:r>
            <a:r>
              <a:rPr lang="en-US" sz="3600" dirty="0" smtClean="0"/>
              <a:t> </a:t>
            </a:r>
            <a:r>
              <a:rPr lang="en-US" sz="3600" dirty="0" err="1" smtClean="0"/>
              <a:t>fumu</a:t>
            </a:r>
            <a:r>
              <a:rPr lang="en-US" sz="3600" dirty="0" smtClean="0"/>
              <a:t>, is forecast to increase to over 11 million by 2050.</a:t>
            </a:r>
          </a:p>
          <a:p>
            <a:r>
              <a:rPr lang="en-US" sz="3600" dirty="0" smtClean="0"/>
              <a:t>Bereaved parents are more likely to report </a:t>
            </a:r>
            <a:r>
              <a:rPr lang="en-US" sz="3600" dirty="0" smtClean="0">
                <a:solidFill>
                  <a:srgbClr val="C00000"/>
                </a:solidFill>
              </a:rPr>
              <a:t>poorer health</a:t>
            </a:r>
            <a:r>
              <a:rPr lang="en-US" sz="3600" dirty="0" smtClean="0"/>
              <a:t> </a:t>
            </a:r>
            <a:r>
              <a:rPr lang="en-US" sz="3600" dirty="0" smtClean="0">
                <a:solidFill>
                  <a:srgbClr val="FF0000"/>
                </a:solidFill>
              </a:rPr>
              <a:t>in self-rated </a:t>
            </a:r>
            <a:r>
              <a:rPr lang="en-US" sz="3600" dirty="0" smtClean="0"/>
              <a:t>health assessments, more likely to </a:t>
            </a:r>
            <a:r>
              <a:rPr lang="en-US" sz="3600" dirty="0" smtClean="0">
                <a:solidFill>
                  <a:srgbClr val="C00000"/>
                </a:solidFill>
              </a:rPr>
              <a:t>have chronic diseases</a:t>
            </a:r>
            <a:r>
              <a:rPr lang="en-US" sz="3600" dirty="0" smtClean="0"/>
              <a:t>, and more likely to have a higher level of </a:t>
            </a:r>
            <a:r>
              <a:rPr lang="en-US" sz="3600" dirty="0" smtClean="0">
                <a:solidFill>
                  <a:srgbClr val="C00000"/>
                </a:solidFill>
              </a:rPr>
              <a:t>depression</a:t>
            </a:r>
            <a:endParaRPr lang="en-US" sz="3600" dirty="0">
              <a:solidFill>
                <a:srgbClr val="C00000"/>
              </a:solidFill>
            </a:endParaRPr>
          </a:p>
        </p:txBody>
      </p:sp>
    </p:spTree>
    <p:extLst>
      <p:ext uri="{BB962C8B-B14F-4D97-AF65-F5344CB8AC3E}">
        <p14:creationId xmlns:p14="http://schemas.microsoft.com/office/powerpoint/2010/main" val="552003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7046" y="-126609"/>
            <a:ext cx="7877908" cy="2876764"/>
          </a:xfrm>
          <a:prstGeom prst="rect">
            <a:avLst/>
          </a:prstGeom>
        </p:spPr>
      </p:pic>
      <p:sp>
        <p:nvSpPr>
          <p:cNvPr id="3" name="Content Placeholder 2"/>
          <p:cNvSpPr>
            <a:spLocks noGrp="1"/>
          </p:cNvSpPr>
          <p:nvPr>
            <p:ph idx="1"/>
          </p:nvPr>
        </p:nvSpPr>
        <p:spPr>
          <a:xfrm>
            <a:off x="950742" y="2545690"/>
            <a:ext cx="10515600" cy="4351338"/>
          </a:xfrm>
        </p:spPr>
        <p:txBody>
          <a:bodyPr>
            <a:normAutofit/>
          </a:bodyPr>
          <a:lstStyle/>
          <a:p>
            <a:r>
              <a:rPr lang="en-US" sz="4000" dirty="0" smtClean="0"/>
              <a:t>These findings may suggest that </a:t>
            </a:r>
            <a:r>
              <a:rPr lang="en-US" sz="4000" dirty="0" smtClean="0">
                <a:solidFill>
                  <a:srgbClr val="C00000"/>
                </a:solidFill>
              </a:rPr>
              <a:t>family environment</a:t>
            </a:r>
            <a:r>
              <a:rPr lang="en-US" sz="4000" dirty="0" smtClean="0"/>
              <a:t> (i.e., only-child vs. non-only-child), may play important roles in the development of the </a:t>
            </a:r>
            <a:r>
              <a:rPr lang="en-US" sz="4000" dirty="0" smtClean="0">
                <a:solidFill>
                  <a:srgbClr val="C00000"/>
                </a:solidFill>
              </a:rPr>
              <a:t>behavior and brain structure of individuals</a:t>
            </a:r>
            <a:r>
              <a:rPr lang="en-US" sz="4000" dirty="0" smtClean="0"/>
              <a:t>.</a:t>
            </a:r>
            <a:endParaRPr lang="en-US" sz="4000" dirty="0"/>
          </a:p>
        </p:txBody>
      </p:sp>
    </p:spTree>
    <p:extLst>
      <p:ext uri="{BB962C8B-B14F-4D97-AF65-F5344CB8AC3E}">
        <p14:creationId xmlns:p14="http://schemas.microsoft.com/office/powerpoint/2010/main" val="3678296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1924810" cy="1548518"/>
          </a:xfrm>
          <a:prstGeom prst="rect">
            <a:avLst/>
          </a:prstGeom>
        </p:spPr>
      </p:pic>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3"/>
          <a:stretch>
            <a:fillRect/>
          </a:stretch>
        </p:blipFill>
        <p:spPr>
          <a:xfrm>
            <a:off x="838200" y="1690688"/>
            <a:ext cx="4807554" cy="4873074"/>
          </a:xfrm>
          <a:prstGeom prst="rect">
            <a:avLst/>
          </a:prstGeom>
        </p:spPr>
      </p:pic>
      <p:sp>
        <p:nvSpPr>
          <p:cNvPr id="4" name="Content Placeholder 3"/>
          <p:cNvSpPr>
            <a:spLocks noGrp="1"/>
          </p:cNvSpPr>
          <p:nvPr>
            <p:ph sz="half" idx="2"/>
          </p:nvPr>
        </p:nvSpPr>
        <p:spPr>
          <a:xfrm>
            <a:off x="6172199" y="1825624"/>
            <a:ext cx="5497717" cy="4738137"/>
          </a:xfrm>
        </p:spPr>
        <p:txBody>
          <a:bodyPr>
            <a:normAutofit lnSpcReduction="10000"/>
          </a:bodyPr>
          <a:lstStyle/>
          <a:p>
            <a:r>
              <a:rPr lang="en-US" dirty="0" smtClean="0"/>
              <a:t> </a:t>
            </a:r>
            <a:r>
              <a:rPr lang="en-US" dirty="0"/>
              <a:t>a, the </a:t>
            </a:r>
            <a:r>
              <a:rPr lang="en-US" dirty="0" smtClean="0"/>
              <a:t>only-children </a:t>
            </a:r>
            <a:r>
              <a:rPr lang="en-US" dirty="0"/>
              <a:t>exhibited greater gray matter volume </a:t>
            </a:r>
            <a:r>
              <a:rPr lang="en-US" dirty="0" smtClean="0"/>
              <a:t>in the </a:t>
            </a:r>
            <a:r>
              <a:rPr lang="en-US" dirty="0" err="1" smtClean="0">
                <a:solidFill>
                  <a:srgbClr val="C00000"/>
                </a:solidFill>
              </a:rPr>
              <a:t>supramarginal</a:t>
            </a:r>
            <a:r>
              <a:rPr lang="en-US" dirty="0" smtClean="0">
                <a:solidFill>
                  <a:srgbClr val="C00000"/>
                </a:solidFill>
              </a:rPr>
              <a:t> </a:t>
            </a:r>
            <a:r>
              <a:rPr lang="en-US" dirty="0" err="1">
                <a:solidFill>
                  <a:srgbClr val="C00000"/>
                </a:solidFill>
              </a:rPr>
              <a:t>gyrus</a:t>
            </a:r>
            <a:r>
              <a:rPr lang="en-US" dirty="0"/>
              <a:t> </a:t>
            </a:r>
            <a:r>
              <a:rPr lang="en-US" dirty="0" smtClean="0"/>
              <a:t>. (Creativity)</a:t>
            </a:r>
          </a:p>
          <a:p>
            <a:endParaRPr lang="en-US" dirty="0" smtClean="0"/>
          </a:p>
          <a:p>
            <a:r>
              <a:rPr lang="en-US" dirty="0" smtClean="0"/>
              <a:t>b</a:t>
            </a:r>
            <a:r>
              <a:rPr lang="en-US" dirty="0"/>
              <a:t>, the </a:t>
            </a:r>
            <a:r>
              <a:rPr lang="en-US" dirty="0" smtClean="0"/>
              <a:t>only-children </a:t>
            </a:r>
            <a:r>
              <a:rPr lang="en-US" dirty="0"/>
              <a:t>had smaller gray matter volumes </a:t>
            </a:r>
            <a:r>
              <a:rPr lang="en-US" dirty="0" smtClean="0"/>
              <a:t>in </a:t>
            </a:r>
            <a:r>
              <a:rPr lang="en-US" dirty="0"/>
              <a:t>the </a:t>
            </a:r>
            <a:r>
              <a:rPr lang="en-US" dirty="0" err="1">
                <a:solidFill>
                  <a:srgbClr val="C00000"/>
                </a:solidFill>
              </a:rPr>
              <a:t>mPFC</a:t>
            </a:r>
            <a:r>
              <a:rPr lang="en-US" dirty="0"/>
              <a:t> </a:t>
            </a:r>
            <a:r>
              <a:rPr lang="en-US" dirty="0" smtClean="0"/>
              <a:t>(empathy).</a:t>
            </a:r>
          </a:p>
          <a:p>
            <a:endParaRPr lang="en-US" dirty="0" smtClean="0"/>
          </a:p>
          <a:p>
            <a:r>
              <a:rPr lang="en-US" dirty="0" smtClean="0"/>
              <a:t>c</a:t>
            </a:r>
            <a:r>
              <a:rPr lang="en-US" dirty="0"/>
              <a:t>, the only-children had smaller gray </a:t>
            </a:r>
            <a:r>
              <a:rPr lang="en-US" dirty="0" smtClean="0"/>
              <a:t>matter volumes in </a:t>
            </a:r>
            <a:r>
              <a:rPr lang="en-US" dirty="0"/>
              <a:t>the </a:t>
            </a:r>
            <a:r>
              <a:rPr lang="en-US" dirty="0" err="1">
                <a:solidFill>
                  <a:srgbClr val="C00000"/>
                </a:solidFill>
              </a:rPr>
              <a:t>parahippocampal</a:t>
            </a:r>
            <a:r>
              <a:rPr lang="en-US" dirty="0">
                <a:solidFill>
                  <a:srgbClr val="C00000"/>
                </a:solidFill>
              </a:rPr>
              <a:t> </a:t>
            </a:r>
            <a:r>
              <a:rPr lang="en-US" dirty="0" err="1" smtClean="0">
                <a:solidFill>
                  <a:srgbClr val="C00000"/>
                </a:solidFill>
              </a:rPr>
              <a:t>gyrus</a:t>
            </a:r>
            <a:r>
              <a:rPr lang="en-US" dirty="0" smtClean="0">
                <a:solidFill>
                  <a:srgbClr val="C00000"/>
                </a:solidFill>
              </a:rPr>
              <a:t> </a:t>
            </a:r>
            <a:r>
              <a:rPr lang="en-US" dirty="0" smtClean="0"/>
              <a:t>(sociability)</a:t>
            </a:r>
            <a:endParaRPr lang="en-US" dirty="0"/>
          </a:p>
        </p:txBody>
      </p:sp>
    </p:spTree>
    <p:extLst>
      <p:ext uri="{BB962C8B-B14F-4D97-AF65-F5344CB8AC3E}">
        <p14:creationId xmlns:p14="http://schemas.microsoft.com/office/powerpoint/2010/main" val="2894071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3950" y="0"/>
            <a:ext cx="9944100" cy="2200275"/>
          </a:xfrm>
          <a:prstGeom prst="rect">
            <a:avLst/>
          </a:prstGeom>
        </p:spPr>
      </p:pic>
      <p:sp>
        <p:nvSpPr>
          <p:cNvPr id="3" name="Content Placeholder 2"/>
          <p:cNvSpPr>
            <a:spLocks noGrp="1"/>
          </p:cNvSpPr>
          <p:nvPr>
            <p:ph idx="1"/>
          </p:nvPr>
        </p:nvSpPr>
        <p:spPr>
          <a:xfrm>
            <a:off x="838200" y="2303927"/>
            <a:ext cx="10515600" cy="4351338"/>
          </a:xfrm>
        </p:spPr>
        <p:txBody>
          <a:bodyPr>
            <a:normAutofit/>
          </a:bodyPr>
          <a:lstStyle/>
          <a:p>
            <a:r>
              <a:rPr lang="en-US" sz="3600" dirty="0" smtClean="0"/>
              <a:t>Compared with students with siblings, only-child students scored </a:t>
            </a:r>
            <a:r>
              <a:rPr lang="en-US" sz="3600" dirty="0" smtClean="0">
                <a:solidFill>
                  <a:srgbClr val="C00000"/>
                </a:solidFill>
              </a:rPr>
              <a:t>higher on sex-related knowledge</a:t>
            </a:r>
            <a:r>
              <a:rPr lang="en-US" sz="3600" dirty="0" smtClean="0"/>
              <a:t>, were more inclined to </a:t>
            </a:r>
            <a:r>
              <a:rPr lang="en-US" sz="3600" dirty="0" smtClean="0">
                <a:solidFill>
                  <a:srgbClr val="C00000"/>
                </a:solidFill>
              </a:rPr>
              <a:t>agree with premarital sex</a:t>
            </a:r>
            <a:r>
              <a:rPr lang="en-US" sz="3600" dirty="0" smtClean="0"/>
              <a:t>, multiple sex partners, </a:t>
            </a:r>
            <a:r>
              <a:rPr lang="en-US" sz="3600" dirty="0" smtClean="0">
                <a:solidFill>
                  <a:srgbClr val="C00000"/>
                </a:solidFill>
              </a:rPr>
              <a:t>extramarital lovers </a:t>
            </a:r>
            <a:r>
              <a:rPr lang="en-US" sz="3600" dirty="0" smtClean="0"/>
              <a:t>and </a:t>
            </a:r>
            <a:r>
              <a:rPr lang="en-US" sz="3600" dirty="0" smtClean="0">
                <a:solidFill>
                  <a:srgbClr val="C00000"/>
                </a:solidFill>
              </a:rPr>
              <a:t>homosexuality</a:t>
            </a:r>
            <a:r>
              <a:rPr lang="en-US" sz="3600" dirty="0" smtClean="0"/>
              <a:t>, </a:t>
            </a:r>
          </a:p>
          <a:p>
            <a:r>
              <a:rPr lang="en-US" sz="3600" dirty="0" smtClean="0">
                <a:solidFill>
                  <a:srgbClr val="FF0000"/>
                </a:solidFill>
              </a:rPr>
              <a:t>More likely to have a boyfriend and experience sexual intercourse.</a:t>
            </a:r>
            <a:endParaRPr lang="en-US" sz="3600" dirty="0">
              <a:solidFill>
                <a:srgbClr val="FF0000"/>
              </a:solidFill>
            </a:endParaRPr>
          </a:p>
        </p:txBody>
      </p:sp>
    </p:spTree>
    <p:extLst>
      <p:ext uri="{BB962C8B-B14F-4D97-AF65-F5344CB8AC3E}">
        <p14:creationId xmlns:p14="http://schemas.microsoft.com/office/powerpoint/2010/main" val="2456405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27212" y="0"/>
            <a:ext cx="11537576" cy="6858000"/>
          </a:xfrm>
          <a:prstGeom prst="rect">
            <a:avLst/>
          </a:prstGeom>
        </p:spPr>
      </p:pic>
    </p:spTree>
    <p:extLst>
      <p:ext uri="{BB962C8B-B14F-4D97-AF65-F5344CB8AC3E}">
        <p14:creationId xmlns:p14="http://schemas.microsoft.com/office/powerpoint/2010/main" val="2671591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0070C0"/>
                </a:solidFill>
                <a:cs typeface="B Titr" panose="00000700000000000000" pitchFamily="2" charset="-78"/>
              </a:rPr>
              <a:t>دو علت اصلی متفاوت بودن تک‌فرزندها</a:t>
            </a:r>
            <a:endParaRPr lang="en-US" dirty="0">
              <a:solidFill>
                <a:srgbClr val="0070C0"/>
              </a:solidFill>
              <a:cs typeface="B Titr" panose="00000700000000000000" pitchFamily="2" charset="-78"/>
            </a:endParaRPr>
          </a:p>
        </p:txBody>
      </p:sp>
      <p:sp>
        <p:nvSpPr>
          <p:cNvPr id="3" name="Content Placeholder 2"/>
          <p:cNvSpPr>
            <a:spLocks noGrp="1"/>
          </p:cNvSpPr>
          <p:nvPr>
            <p:ph idx="1"/>
          </p:nvPr>
        </p:nvSpPr>
        <p:spPr/>
        <p:txBody>
          <a:bodyPr>
            <a:normAutofit/>
          </a:bodyPr>
          <a:lstStyle/>
          <a:p>
            <a:r>
              <a:rPr lang="en-US" sz="4800" dirty="0">
                <a:solidFill>
                  <a:prstClr val="black"/>
                </a:solidFill>
              </a:rPr>
              <a:t>Different  relationships with parents </a:t>
            </a:r>
            <a:endParaRPr lang="fa-IR" sz="4800" dirty="0" smtClean="0">
              <a:solidFill>
                <a:prstClr val="black"/>
              </a:solidFill>
            </a:endParaRPr>
          </a:p>
          <a:p>
            <a:r>
              <a:rPr lang="en-US" sz="4800" dirty="0" smtClean="0">
                <a:solidFill>
                  <a:prstClr val="black"/>
                </a:solidFill>
              </a:rPr>
              <a:t>Lack of </a:t>
            </a:r>
            <a:r>
              <a:rPr lang="en-US" sz="4800" dirty="0">
                <a:solidFill>
                  <a:prstClr val="black"/>
                </a:solidFill>
              </a:rPr>
              <a:t>interaction with siblings </a:t>
            </a:r>
            <a:endParaRPr lang="fa-IR" sz="4800" dirty="0" smtClean="0">
              <a:solidFill>
                <a:prstClr val="black"/>
              </a:solidFill>
            </a:endParaRPr>
          </a:p>
          <a:p>
            <a:pPr marL="0" indent="0" algn="r" rtl="1">
              <a:buNone/>
            </a:pPr>
            <a:r>
              <a:rPr lang="fa-IR" sz="4800" dirty="0" smtClean="0">
                <a:cs typeface="B Zar" panose="00000400000000000000" pitchFamily="2" charset="-78"/>
              </a:rPr>
              <a:t>متفاوت بودن ماهیت ارتباط آنان با والدین</a:t>
            </a:r>
          </a:p>
          <a:p>
            <a:pPr marL="0" indent="0" algn="r" rtl="1">
              <a:buNone/>
            </a:pPr>
            <a:r>
              <a:rPr lang="fa-IR" sz="4800" dirty="0" smtClean="0">
                <a:cs typeface="B Zar" panose="00000400000000000000" pitchFamily="2" charset="-78"/>
              </a:rPr>
              <a:t>نداشتن خواهر و برادر</a:t>
            </a:r>
            <a:endParaRPr lang="en-US" sz="4800" dirty="0">
              <a:cs typeface="B Zar" panose="00000400000000000000" pitchFamily="2" charset="-78"/>
            </a:endParaRPr>
          </a:p>
        </p:txBody>
      </p:sp>
    </p:spTree>
    <p:extLst>
      <p:ext uri="{BB962C8B-B14F-4D97-AF65-F5344CB8AC3E}">
        <p14:creationId xmlns:p14="http://schemas.microsoft.com/office/powerpoint/2010/main" val="932785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B Nazanin" pitchFamily="2" charset="-78"/>
              </a:rPr>
              <a:t>1- Overindulgence</a:t>
            </a:r>
            <a:r>
              <a:rPr lang="fa-IR" dirty="0" smtClean="0">
                <a:cs typeface="B Nazanin" pitchFamily="2" charset="-78"/>
              </a:rPr>
              <a:t/>
            </a:r>
            <a:br>
              <a:rPr lang="fa-IR" dirty="0" smtClean="0">
                <a:cs typeface="B Nazanin" pitchFamily="2" charset="-78"/>
              </a:rPr>
            </a:br>
            <a:r>
              <a:rPr lang="fa-IR" sz="5300" b="1" dirty="0">
                <a:cs typeface="B Nazanin" pitchFamily="2" charset="-78"/>
              </a:rPr>
              <a:t>افراط</a:t>
            </a:r>
            <a:endParaRPr lang="en-US" sz="5300" b="1" dirty="0">
              <a:cs typeface="B Nazanin" pitchFamily="2" charset="-78"/>
            </a:endParaRPr>
          </a:p>
        </p:txBody>
      </p:sp>
      <p:sp>
        <p:nvSpPr>
          <p:cNvPr id="3" name="Content Placeholder 2"/>
          <p:cNvSpPr>
            <a:spLocks noGrp="1"/>
          </p:cNvSpPr>
          <p:nvPr>
            <p:ph idx="1"/>
          </p:nvPr>
        </p:nvSpPr>
        <p:spPr/>
        <p:txBody>
          <a:bodyPr>
            <a:normAutofit/>
          </a:bodyPr>
          <a:lstStyle/>
          <a:p>
            <a:pPr marL="0" indent="0" algn="ctr" rtl="1">
              <a:buNone/>
            </a:pPr>
            <a:r>
              <a:rPr lang="fa-IR" sz="4000" b="1" dirty="0">
                <a:solidFill>
                  <a:srgbClr val="0070C0"/>
                </a:solidFill>
                <a:cs typeface="B Nazanin" pitchFamily="2" charset="-78"/>
              </a:rPr>
              <a:t>دو نوع</a:t>
            </a:r>
            <a:r>
              <a:rPr lang="fa-IR" sz="4000" dirty="0">
                <a:cs typeface="B Nazanin" pitchFamily="2" charset="-78"/>
              </a:rPr>
              <a:t>:</a:t>
            </a:r>
          </a:p>
          <a:p>
            <a:pPr algn="r" rtl="1"/>
            <a:r>
              <a:rPr lang="fa-IR" sz="4000" dirty="0">
                <a:cs typeface="B Nazanin" pitchFamily="2" charset="-78"/>
              </a:rPr>
              <a:t>عاطفی</a:t>
            </a:r>
          </a:p>
          <a:p>
            <a:pPr algn="r" rtl="1"/>
            <a:r>
              <a:rPr lang="fa-IR" sz="4000" dirty="0">
                <a:cs typeface="B Nazanin" pitchFamily="2" charset="-78"/>
              </a:rPr>
              <a:t>فیزیکی (مالی)</a:t>
            </a:r>
          </a:p>
          <a:p>
            <a:pPr algn="r" rtl="1"/>
            <a:r>
              <a:rPr lang="fa-IR" sz="4000" dirty="0">
                <a:cs typeface="B Nazanin" pitchFamily="2" charset="-78"/>
              </a:rPr>
              <a:t>همین یک بچه را داریم، مگر پول ها را میخواهیم چکار کنیم؟!!</a:t>
            </a:r>
            <a:endParaRPr lang="en-US" sz="4000" dirty="0">
              <a:cs typeface="B Nazanin" pitchFamily="2" charset="-78"/>
            </a:endParaRPr>
          </a:p>
        </p:txBody>
      </p:sp>
    </p:spTree>
    <p:extLst>
      <p:ext uri="{BB962C8B-B14F-4D97-AF65-F5344CB8AC3E}">
        <p14:creationId xmlns:p14="http://schemas.microsoft.com/office/powerpoint/2010/main" val="3282188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54" y="-28736"/>
            <a:ext cx="10972800" cy="1143000"/>
          </a:xfrm>
        </p:spPr>
        <p:txBody>
          <a:bodyPr>
            <a:normAutofit fontScale="90000"/>
          </a:bodyPr>
          <a:lstStyle/>
          <a:p>
            <a:r>
              <a:rPr lang="en-US" b="1" i="1" dirty="0" smtClean="0">
                <a:cs typeface="B Nazanin" pitchFamily="2" charset="-78"/>
              </a:rPr>
              <a:t>Greed</a:t>
            </a:r>
            <a:r>
              <a:rPr lang="fa-IR" b="1" i="1" dirty="0" smtClean="0">
                <a:cs typeface="B Nazanin" pitchFamily="2" charset="-78"/>
              </a:rPr>
              <a:t/>
            </a:r>
            <a:br>
              <a:rPr lang="fa-IR" b="1" i="1" dirty="0" smtClean="0">
                <a:cs typeface="B Nazanin" pitchFamily="2" charset="-78"/>
              </a:rPr>
            </a:br>
            <a:r>
              <a:rPr lang="fa-IR" b="1" i="1" dirty="0" smtClean="0">
                <a:cs typeface="B Nazanin" pitchFamily="2" charset="-78"/>
              </a:rPr>
              <a:t> طمع</a:t>
            </a:r>
            <a:endParaRPr lang="en-US" dirty="0">
              <a:cs typeface="B Nazanin" pitchFamily="2" charset="-78"/>
            </a:endParaRPr>
          </a:p>
        </p:txBody>
      </p:sp>
      <p:sp>
        <p:nvSpPr>
          <p:cNvPr id="3" name="Content Placeholder 2"/>
          <p:cNvSpPr>
            <a:spLocks noGrp="1"/>
          </p:cNvSpPr>
          <p:nvPr>
            <p:ph idx="1"/>
          </p:nvPr>
        </p:nvSpPr>
        <p:spPr>
          <a:xfrm>
            <a:off x="546226" y="1210901"/>
            <a:ext cx="10972800" cy="4525963"/>
          </a:xfrm>
        </p:spPr>
        <p:txBody>
          <a:bodyPr>
            <a:normAutofit/>
          </a:bodyPr>
          <a:lstStyle/>
          <a:p>
            <a:pPr algn="r" rtl="1"/>
            <a:r>
              <a:rPr lang="fa-IR" sz="3600" dirty="0">
                <a:solidFill>
                  <a:srgbClr val="C00000"/>
                </a:solidFill>
                <a:cs typeface="B Zar" pitchFamily="2" charset="-78"/>
              </a:rPr>
              <a:t>برآورده کردن درخواست ها</a:t>
            </a:r>
            <a:r>
              <a:rPr lang="fa-IR" sz="3600" dirty="0">
                <a:cs typeface="B Zar" pitchFamily="2" charset="-78"/>
              </a:rPr>
              <a:t>ی تک فرزند آسان ترین راه است، ولی اگر تبدیل به یک عادت شود مخرب خواهد بود.</a:t>
            </a:r>
          </a:p>
          <a:p>
            <a:pPr algn="r" rtl="1"/>
            <a:r>
              <a:rPr lang="fa-IR" sz="3600" dirty="0">
                <a:cs typeface="B Zar" pitchFamily="2" charset="-78"/>
              </a:rPr>
              <a:t>کودکان به ارزش چیزها پی نخواهند برد اگر همه چیز به آنان داده شود.</a:t>
            </a:r>
          </a:p>
          <a:p>
            <a:pPr algn="r" rtl="1"/>
            <a:r>
              <a:rPr lang="fa-IR" sz="3600" dirty="0">
                <a:cs typeface="B Zar" pitchFamily="2" charset="-78"/>
              </a:rPr>
              <a:t>آنچه که آنها بیش از همه چیز احتیاج دارند، </a:t>
            </a:r>
            <a:r>
              <a:rPr lang="fa-IR" sz="3600" dirty="0">
                <a:solidFill>
                  <a:srgbClr val="C00000"/>
                </a:solidFill>
                <a:cs typeface="B Zar" pitchFamily="2" charset="-78"/>
              </a:rPr>
              <a:t>محبت و احساس امنیت</a:t>
            </a:r>
            <a:r>
              <a:rPr lang="fa-IR" sz="3600" dirty="0">
                <a:cs typeface="B Zar" pitchFamily="2" charset="-78"/>
              </a:rPr>
              <a:t> است.</a:t>
            </a:r>
            <a:endParaRPr lang="en-US" sz="3600" dirty="0">
              <a:cs typeface="B Zar" pitchFamily="2" charset="-78"/>
            </a:endParaRPr>
          </a:p>
        </p:txBody>
      </p:sp>
      <p:pic>
        <p:nvPicPr>
          <p:cNvPr id="4" name="Picture 3"/>
          <p:cNvPicPr>
            <a:picLocks noChangeAspect="1"/>
          </p:cNvPicPr>
          <p:nvPr/>
        </p:nvPicPr>
        <p:blipFill>
          <a:blip r:embed="rId2"/>
          <a:stretch>
            <a:fillRect/>
          </a:stretch>
        </p:blipFill>
        <p:spPr>
          <a:xfrm>
            <a:off x="0" y="3715076"/>
            <a:ext cx="6096851" cy="3429479"/>
          </a:xfrm>
          <a:prstGeom prst="rect">
            <a:avLst/>
          </a:prstGeom>
        </p:spPr>
      </p:pic>
    </p:spTree>
    <p:extLst>
      <p:ext uri="{BB962C8B-B14F-4D97-AF65-F5344CB8AC3E}">
        <p14:creationId xmlns:p14="http://schemas.microsoft.com/office/powerpoint/2010/main" val="3663111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Realizing That Less Can Be More</a:t>
            </a:r>
            <a:endParaRPr lang="en-US" dirty="0"/>
          </a:p>
        </p:txBody>
      </p:sp>
      <p:sp>
        <p:nvSpPr>
          <p:cNvPr id="3" name="Content Placeholder 2"/>
          <p:cNvSpPr>
            <a:spLocks noGrp="1"/>
          </p:cNvSpPr>
          <p:nvPr>
            <p:ph idx="1"/>
          </p:nvPr>
        </p:nvSpPr>
        <p:spPr/>
        <p:txBody>
          <a:bodyPr/>
          <a:lstStyle/>
          <a:p>
            <a:r>
              <a:rPr lang="en-US" dirty="0" smtClean="0">
                <a:solidFill>
                  <a:srgbClr val="C00000"/>
                </a:solidFill>
                <a:cs typeface="B Zar" pitchFamily="2" charset="-78"/>
              </a:rPr>
              <a:t>Gift</a:t>
            </a:r>
            <a:r>
              <a:rPr lang="fa-IR" dirty="0" smtClean="0">
                <a:solidFill>
                  <a:srgbClr val="C00000"/>
                </a:solidFill>
                <a:cs typeface="B Zar" pitchFamily="2" charset="-78"/>
              </a:rPr>
              <a:t> </a:t>
            </a:r>
            <a:r>
              <a:rPr lang="en-US" dirty="0" smtClean="0">
                <a:solidFill>
                  <a:srgbClr val="C00000"/>
                </a:solidFill>
                <a:cs typeface="B Zar" pitchFamily="2" charset="-78"/>
              </a:rPr>
              <a:t>of poverty</a:t>
            </a:r>
            <a:r>
              <a:rPr lang="fa-IR" dirty="0" smtClean="0">
                <a:cs typeface="B Zar" pitchFamily="2" charset="-78"/>
              </a:rPr>
              <a:t>:</a:t>
            </a:r>
          </a:p>
          <a:p>
            <a:r>
              <a:rPr lang="en-US" dirty="0" smtClean="0">
                <a:cs typeface="B Zar" pitchFamily="2" charset="-78"/>
              </a:rPr>
              <a:t>I do advocate a kind of manufactured scarcity</a:t>
            </a:r>
            <a:endParaRPr lang="fa-IR" dirty="0" smtClean="0">
              <a:cs typeface="B Zar" pitchFamily="2" charset="-78"/>
            </a:endParaRPr>
          </a:p>
          <a:p>
            <a:pPr>
              <a:buNone/>
            </a:pPr>
            <a:r>
              <a:rPr lang="en-US" dirty="0" smtClean="0">
                <a:cs typeface="B Zar" pitchFamily="2" charset="-78"/>
              </a:rPr>
              <a:t>some examples of making do with less</a:t>
            </a:r>
            <a:r>
              <a:rPr lang="fa-IR" dirty="0" smtClean="0">
                <a:cs typeface="B Zar" pitchFamily="2" charset="-78"/>
              </a:rPr>
              <a:t>:</a:t>
            </a:r>
          </a:p>
          <a:p>
            <a:pPr algn="r" rtl="1"/>
            <a:r>
              <a:rPr lang="fa-IR" sz="4000" dirty="0">
                <a:cs typeface="B Zar" pitchFamily="2" charset="-78"/>
              </a:rPr>
              <a:t>خاکبازی</a:t>
            </a:r>
          </a:p>
          <a:p>
            <a:pPr algn="r" rtl="1"/>
            <a:r>
              <a:rPr lang="fa-IR" sz="4000" dirty="0">
                <a:cs typeface="B Zar" pitchFamily="2" charset="-78"/>
              </a:rPr>
              <a:t>اسباب بازی های قدیمی را دور نریزید</a:t>
            </a:r>
          </a:p>
          <a:p>
            <a:pPr algn="r" rtl="1"/>
            <a:r>
              <a:rPr lang="fa-IR" sz="4000" dirty="0">
                <a:cs typeface="B Zar" pitchFamily="2" charset="-78"/>
              </a:rPr>
              <a:t>لباس های کهنه را بپوشند و با هم بازی کنند</a:t>
            </a:r>
          </a:p>
          <a:p>
            <a:endParaRPr lang="en-US" dirty="0">
              <a:cs typeface="B Zar" pitchFamily="2" charset="-78"/>
            </a:endParaRPr>
          </a:p>
        </p:txBody>
      </p:sp>
    </p:spTree>
    <p:extLst>
      <p:ext uri="{BB962C8B-B14F-4D97-AF65-F5344CB8AC3E}">
        <p14:creationId xmlns:p14="http://schemas.microsoft.com/office/powerpoint/2010/main" val="1615267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68037" y="733066"/>
            <a:ext cx="10785764" cy="4477109"/>
          </a:xfrm>
          <a:prstGeom prst="rect">
            <a:avLst/>
          </a:prstGeom>
        </p:spPr>
      </p:pic>
    </p:spTree>
    <p:extLst>
      <p:ext uri="{BB962C8B-B14F-4D97-AF65-F5344CB8AC3E}">
        <p14:creationId xmlns:p14="http://schemas.microsoft.com/office/powerpoint/2010/main" val="2054489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Overprotection</a:t>
            </a:r>
            <a:endParaRPr lang="en-US" dirty="0"/>
          </a:p>
        </p:txBody>
      </p:sp>
      <p:sp>
        <p:nvSpPr>
          <p:cNvPr id="3" name="Content Placeholder 2"/>
          <p:cNvSpPr>
            <a:spLocks noGrp="1"/>
          </p:cNvSpPr>
          <p:nvPr>
            <p:ph idx="1"/>
          </p:nvPr>
        </p:nvSpPr>
        <p:spPr/>
        <p:txBody>
          <a:bodyPr>
            <a:normAutofit/>
          </a:bodyPr>
          <a:lstStyle/>
          <a:p>
            <a:pPr algn="r" rtl="1"/>
            <a:r>
              <a:rPr lang="fa-IR" sz="3600" dirty="0">
                <a:cs typeface="B Zar" pitchFamily="2" charset="-78"/>
              </a:rPr>
              <a:t>اشکال ندارد بچه زمین بخورد</a:t>
            </a:r>
          </a:p>
          <a:p>
            <a:pPr algn="r" rtl="1"/>
            <a:r>
              <a:rPr lang="fa-IR" sz="3600" dirty="0">
                <a:cs typeface="B Zar" pitchFamily="2" charset="-78"/>
              </a:rPr>
              <a:t>اشکال ندارد بچه کار اشتباهی بکند</a:t>
            </a:r>
          </a:p>
          <a:p>
            <a:pPr algn="r" rtl="1"/>
            <a:r>
              <a:rPr lang="fa-IR" sz="3600" dirty="0">
                <a:cs typeface="B Zar" pitchFamily="2" charset="-78"/>
              </a:rPr>
              <a:t>به ویژه اگر نتیجه منفی آن زود عایدش شود.</a:t>
            </a:r>
          </a:p>
          <a:p>
            <a:pPr algn="r" rtl="1"/>
            <a:r>
              <a:rPr lang="fa-IR" sz="3600" dirty="0">
                <a:cs typeface="B Zar" pitchFamily="2" charset="-78"/>
              </a:rPr>
              <a:t>بچه هایی که کاملاً محافظت می شوند در برخورد با </a:t>
            </a:r>
            <a:r>
              <a:rPr lang="fa-IR" sz="3600" dirty="0" smtClean="0">
                <a:cs typeface="B Zar" pitchFamily="2" charset="-78"/>
              </a:rPr>
              <a:t>موانع، </a:t>
            </a:r>
            <a:r>
              <a:rPr lang="fa-IR" sz="3600" dirty="0">
                <a:solidFill>
                  <a:srgbClr val="C00000"/>
                </a:solidFill>
                <a:cs typeface="B Zar" pitchFamily="2" charset="-78"/>
              </a:rPr>
              <a:t>اضطراب بیشتر</a:t>
            </a:r>
            <a:r>
              <a:rPr lang="fa-IR" sz="3600" dirty="0">
                <a:cs typeface="B Zar" pitchFamily="2" charset="-78"/>
              </a:rPr>
              <a:t>ی دارند.</a:t>
            </a:r>
          </a:p>
          <a:p>
            <a:pPr algn="r" rtl="1"/>
            <a:r>
              <a:rPr lang="fa-IR" sz="3600" dirty="0">
                <a:cs typeface="B Zar" pitchFamily="2" charset="-78"/>
              </a:rPr>
              <a:t>بچه ای که همیشه مراقبش بودیم </a:t>
            </a:r>
            <a:r>
              <a:rPr lang="fa-IR" sz="3600" dirty="0">
                <a:solidFill>
                  <a:srgbClr val="C00000"/>
                </a:solidFill>
                <a:cs typeface="B Zar" pitchFamily="2" charset="-78"/>
              </a:rPr>
              <a:t>اعتماد به نفس کمتر</a:t>
            </a:r>
            <a:r>
              <a:rPr lang="fa-IR" sz="3600" dirty="0">
                <a:cs typeface="B Zar" pitchFamily="2" charset="-78"/>
              </a:rPr>
              <a:t>ی خواهد داشت</a:t>
            </a:r>
            <a:endParaRPr lang="en-US" sz="3600" dirty="0">
              <a:cs typeface="B Zar" pitchFamily="2" charset="-78"/>
            </a:endParaRPr>
          </a:p>
        </p:txBody>
      </p:sp>
    </p:spTree>
    <p:extLst>
      <p:ext uri="{BB962C8B-B14F-4D97-AF65-F5344CB8AC3E}">
        <p14:creationId xmlns:p14="http://schemas.microsoft.com/office/powerpoint/2010/main" val="2166024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Overcompensation</a:t>
            </a:r>
            <a:endParaRPr lang="en-US" dirty="0"/>
          </a:p>
        </p:txBody>
      </p:sp>
      <p:sp>
        <p:nvSpPr>
          <p:cNvPr id="3" name="Content Placeholder 2"/>
          <p:cNvSpPr>
            <a:spLocks noGrp="1"/>
          </p:cNvSpPr>
          <p:nvPr>
            <p:ph idx="1"/>
          </p:nvPr>
        </p:nvSpPr>
        <p:spPr/>
        <p:txBody>
          <a:bodyPr/>
          <a:lstStyle/>
          <a:p>
            <a:pPr algn="r" rtl="1"/>
            <a:r>
              <a:rPr lang="fa-IR" dirty="0" smtClean="0">
                <a:cs typeface="B Zar" pitchFamily="2" charset="-78"/>
              </a:rPr>
              <a:t>در والدینی رخ می دهد که در قبال تک فرزندی احساس گناه می کنند (بر خلاف مورد اول یا افراط)</a:t>
            </a:r>
          </a:p>
          <a:p>
            <a:pPr algn="r" rtl="1"/>
            <a:r>
              <a:rPr lang="en-US" b="1" i="1" dirty="0" err="1" smtClean="0">
                <a:cs typeface="B Zar" pitchFamily="2" charset="-78"/>
              </a:rPr>
              <a:t>Overscheduling</a:t>
            </a:r>
            <a:r>
              <a:rPr lang="fa-IR" b="1" i="1" dirty="0" smtClean="0">
                <a:cs typeface="B Zar" pitchFamily="2" charset="-78"/>
              </a:rPr>
              <a:t>: بیش ثبت نامی</a:t>
            </a:r>
            <a:r>
              <a:rPr lang="en-US" b="1" i="1" dirty="0" smtClean="0">
                <a:cs typeface="B Zar" pitchFamily="2" charset="-78"/>
              </a:rPr>
              <a:t>!!!</a:t>
            </a:r>
            <a:endParaRPr lang="fa-IR" b="1" i="1" dirty="0" smtClean="0">
              <a:cs typeface="B Zar" pitchFamily="2" charset="-78"/>
            </a:endParaRPr>
          </a:p>
          <a:p>
            <a:pPr algn="r" rtl="1"/>
            <a:r>
              <a:rPr lang="en-US" b="1" i="1" dirty="0" smtClean="0">
                <a:cs typeface="B Zar" pitchFamily="2" charset="-78"/>
              </a:rPr>
              <a:t>Presence, Not Presents</a:t>
            </a:r>
            <a:endParaRPr lang="fa-IR" b="1" i="1" dirty="0" smtClean="0">
              <a:cs typeface="B Zar" pitchFamily="2" charset="-78"/>
            </a:endParaRPr>
          </a:p>
          <a:p>
            <a:pPr algn="r" rtl="1"/>
            <a:r>
              <a:rPr lang="en-US" i="1" dirty="0" smtClean="0">
                <a:cs typeface="B Zar" pitchFamily="2" charset="-78"/>
              </a:rPr>
              <a:t>knee-jerk parents</a:t>
            </a:r>
            <a:r>
              <a:rPr lang="fa-IR" i="1" dirty="0" smtClean="0">
                <a:cs typeface="B Zar" pitchFamily="2" charset="-78"/>
              </a:rPr>
              <a:t>: واکنش شدید به مسایل عادی</a:t>
            </a:r>
            <a:endParaRPr lang="en-US" dirty="0">
              <a:cs typeface="B Zar" pitchFamily="2" charset="-78"/>
            </a:endParaRPr>
          </a:p>
        </p:txBody>
      </p:sp>
    </p:spTree>
    <p:extLst>
      <p:ext uri="{BB962C8B-B14F-4D97-AF65-F5344CB8AC3E}">
        <p14:creationId xmlns:p14="http://schemas.microsoft.com/office/powerpoint/2010/main" val="558850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9989" y="153909"/>
            <a:ext cx="6704091" cy="6704091"/>
          </a:xfrm>
        </p:spPr>
      </p:pic>
    </p:spTree>
    <p:extLst>
      <p:ext uri="{BB962C8B-B14F-4D97-AF65-F5344CB8AC3E}">
        <p14:creationId xmlns:p14="http://schemas.microsoft.com/office/powerpoint/2010/main" val="235424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 Seeking Perfection</a:t>
            </a:r>
            <a:r>
              <a:rPr lang="fa-IR" b="1" dirty="0" smtClean="0"/>
              <a:t/>
            </a:r>
            <a:br>
              <a:rPr lang="fa-IR" b="1" dirty="0" smtClean="0"/>
            </a:br>
            <a:r>
              <a:rPr lang="fa-IR" b="1" dirty="0" smtClean="0"/>
              <a:t>کمال گرایی</a:t>
            </a:r>
            <a:endParaRPr lang="en-US" dirty="0"/>
          </a:p>
        </p:txBody>
      </p:sp>
      <p:sp>
        <p:nvSpPr>
          <p:cNvPr id="3" name="Content Placeholder 2"/>
          <p:cNvSpPr>
            <a:spLocks noGrp="1"/>
          </p:cNvSpPr>
          <p:nvPr>
            <p:ph idx="1"/>
          </p:nvPr>
        </p:nvSpPr>
        <p:spPr/>
        <p:txBody>
          <a:bodyPr/>
          <a:lstStyle/>
          <a:p>
            <a:pPr algn="r" rtl="1"/>
            <a:r>
              <a:rPr lang="fa-IR" dirty="0" smtClean="0">
                <a:cs typeface="B Zar" pitchFamily="2" charset="-78"/>
              </a:rPr>
              <a:t>داشتن یک فرزند سبب می شود </a:t>
            </a:r>
            <a:r>
              <a:rPr lang="fa-IR" dirty="0" smtClean="0">
                <a:solidFill>
                  <a:srgbClr val="C00000"/>
                </a:solidFill>
                <a:cs typeface="B Zar" pitchFamily="2" charset="-78"/>
              </a:rPr>
              <a:t>کل آمال و آرزوهای</a:t>
            </a:r>
            <a:r>
              <a:rPr lang="fa-IR" dirty="0" smtClean="0">
                <a:cs typeface="B Zar" pitchFamily="2" charset="-78"/>
              </a:rPr>
              <a:t> والدین در وی متمرکز شود</a:t>
            </a:r>
          </a:p>
          <a:p>
            <a:r>
              <a:rPr lang="en-US" dirty="0" smtClean="0">
                <a:solidFill>
                  <a:srgbClr val="C00000"/>
                </a:solidFill>
                <a:cs typeface="B Zar" pitchFamily="2" charset="-78"/>
              </a:rPr>
              <a:t>Perfection is</a:t>
            </a:r>
            <a:r>
              <a:rPr lang="fa-IR" dirty="0" smtClean="0">
                <a:solidFill>
                  <a:srgbClr val="C00000"/>
                </a:solidFill>
                <a:cs typeface="B Zar" pitchFamily="2" charset="-78"/>
              </a:rPr>
              <a:t> </a:t>
            </a:r>
            <a:r>
              <a:rPr lang="en-US" dirty="0" smtClean="0">
                <a:solidFill>
                  <a:srgbClr val="C00000"/>
                </a:solidFill>
                <a:cs typeface="B Zar" pitchFamily="2" charset="-78"/>
              </a:rPr>
              <a:t>for God</a:t>
            </a:r>
            <a:r>
              <a:rPr lang="en-US" dirty="0" smtClean="0">
                <a:cs typeface="B Zar" pitchFamily="2" charset="-78"/>
              </a:rPr>
              <a:t> not humans.</a:t>
            </a:r>
            <a:endParaRPr lang="fa-IR" dirty="0" smtClean="0">
              <a:cs typeface="B Zar" pitchFamily="2" charset="-78"/>
            </a:endParaRPr>
          </a:p>
          <a:p>
            <a:r>
              <a:rPr lang="en-US" dirty="0" smtClean="0">
                <a:solidFill>
                  <a:srgbClr val="C00000"/>
                </a:solidFill>
                <a:cs typeface="B Zar" pitchFamily="2" charset="-78"/>
              </a:rPr>
              <a:t>Don’t compare</a:t>
            </a:r>
            <a:r>
              <a:rPr lang="en-US" dirty="0" smtClean="0">
                <a:cs typeface="B Zar" pitchFamily="2" charset="-78"/>
              </a:rPr>
              <a:t> your child</a:t>
            </a:r>
            <a:r>
              <a:rPr lang="fa-IR" dirty="0" smtClean="0">
                <a:cs typeface="B Zar" pitchFamily="2" charset="-78"/>
              </a:rPr>
              <a:t> </a:t>
            </a:r>
            <a:r>
              <a:rPr lang="en-US" dirty="0" smtClean="0">
                <a:cs typeface="B Zar" pitchFamily="2" charset="-78"/>
              </a:rPr>
              <a:t>with others. Each person is unique.</a:t>
            </a:r>
            <a:endParaRPr lang="en-US" dirty="0">
              <a:cs typeface="B Zar" pitchFamily="2" charset="-78"/>
            </a:endParaRPr>
          </a:p>
        </p:txBody>
      </p:sp>
    </p:spTree>
    <p:extLst>
      <p:ext uri="{BB962C8B-B14F-4D97-AF65-F5344CB8AC3E}">
        <p14:creationId xmlns:p14="http://schemas.microsoft.com/office/powerpoint/2010/main" val="42334007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 Treating Your Child like an Adult</a:t>
            </a:r>
            <a:r>
              <a:rPr lang="fa-IR" b="1" dirty="0" smtClean="0"/>
              <a:t/>
            </a:r>
            <a:br>
              <a:rPr lang="fa-IR" b="1" dirty="0" smtClean="0"/>
            </a:br>
            <a:r>
              <a:rPr lang="fa-IR" b="1" dirty="0" smtClean="0"/>
              <a:t>برخورد با کودک به شکل بزرگسال</a:t>
            </a:r>
            <a:endParaRPr lang="en-US" dirty="0"/>
          </a:p>
        </p:txBody>
      </p:sp>
      <p:sp>
        <p:nvSpPr>
          <p:cNvPr id="3" name="Content Placeholder 2"/>
          <p:cNvSpPr>
            <a:spLocks noGrp="1"/>
          </p:cNvSpPr>
          <p:nvPr>
            <p:ph idx="1"/>
          </p:nvPr>
        </p:nvSpPr>
        <p:spPr/>
        <p:txBody>
          <a:bodyPr>
            <a:normAutofit/>
          </a:bodyPr>
          <a:lstStyle/>
          <a:p>
            <a:pPr algn="r" rtl="1"/>
            <a:r>
              <a:rPr lang="fa-IR" sz="4000" dirty="0">
                <a:cs typeface="B Zar" pitchFamily="2" charset="-78"/>
              </a:rPr>
              <a:t>در خانواده تک فرزندی </a:t>
            </a:r>
            <a:r>
              <a:rPr lang="fa-IR" sz="4000" dirty="0">
                <a:solidFill>
                  <a:srgbClr val="C00000"/>
                </a:solidFill>
                <a:cs typeface="B Zar" pitchFamily="2" charset="-78"/>
              </a:rPr>
              <a:t>چیدمان تیم</a:t>
            </a:r>
            <a:r>
              <a:rPr lang="fa-IR" sz="4000" dirty="0">
                <a:cs typeface="B Zar" pitchFamily="2" charset="-78"/>
              </a:rPr>
              <a:t> دو به یک است.</a:t>
            </a:r>
          </a:p>
          <a:p>
            <a:pPr algn="r" rtl="1"/>
            <a:r>
              <a:rPr lang="fa-IR" sz="4000" dirty="0">
                <a:solidFill>
                  <a:srgbClr val="C00000"/>
                </a:solidFill>
                <a:cs typeface="B Zar" pitchFamily="2" charset="-78"/>
              </a:rPr>
              <a:t>توقعاتمان</a:t>
            </a:r>
            <a:r>
              <a:rPr lang="fa-IR" sz="4000" dirty="0">
                <a:cs typeface="B Zar" pitchFamily="2" charset="-78"/>
              </a:rPr>
              <a:t> را از بچه </a:t>
            </a:r>
            <a:r>
              <a:rPr lang="fa-IR" sz="4000" dirty="0">
                <a:solidFill>
                  <a:srgbClr val="C00000"/>
                </a:solidFill>
                <a:cs typeface="B Zar" pitchFamily="2" charset="-78"/>
              </a:rPr>
              <a:t>پایین</a:t>
            </a:r>
            <a:r>
              <a:rPr lang="fa-IR" sz="4000" dirty="0">
                <a:cs typeface="B Zar" pitchFamily="2" charset="-78"/>
              </a:rPr>
              <a:t> بیاوریم.</a:t>
            </a:r>
          </a:p>
          <a:p>
            <a:pPr algn="r" rtl="1"/>
            <a:endParaRPr lang="en-US" sz="4000" dirty="0">
              <a:cs typeface="B Zar" pitchFamily="2" charset="-78"/>
            </a:endParaRPr>
          </a:p>
        </p:txBody>
      </p:sp>
    </p:spTree>
    <p:extLst>
      <p:ext uri="{BB962C8B-B14F-4D97-AF65-F5344CB8AC3E}">
        <p14:creationId xmlns:p14="http://schemas.microsoft.com/office/powerpoint/2010/main" val="39812000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6- </a:t>
            </a:r>
            <a:r>
              <a:rPr lang="en-US" b="1" dirty="0" err="1" smtClean="0"/>
              <a:t>Overpraising</a:t>
            </a:r>
            <a:r>
              <a:rPr lang="fa-IR" b="1" dirty="0" smtClean="0"/>
              <a:t/>
            </a:r>
            <a:br>
              <a:rPr lang="fa-IR" b="1" dirty="0" smtClean="0"/>
            </a:br>
            <a:r>
              <a:rPr lang="fa-IR" b="1" dirty="0" smtClean="0"/>
              <a:t>قدردانی بیش از حد</a:t>
            </a:r>
            <a:endParaRPr lang="en-US" dirty="0"/>
          </a:p>
        </p:txBody>
      </p:sp>
      <p:sp>
        <p:nvSpPr>
          <p:cNvPr id="3" name="Content Placeholder 2"/>
          <p:cNvSpPr>
            <a:spLocks noGrp="1"/>
          </p:cNvSpPr>
          <p:nvPr>
            <p:ph idx="1"/>
          </p:nvPr>
        </p:nvSpPr>
        <p:spPr/>
        <p:txBody>
          <a:bodyPr/>
          <a:lstStyle/>
          <a:p>
            <a:r>
              <a:rPr lang="en-US" i="1" dirty="0" smtClean="0"/>
              <a:t>can become an </a:t>
            </a:r>
            <a:r>
              <a:rPr lang="en-US" b="1" i="1" u="sng" dirty="0" smtClean="0"/>
              <a:t>approval addict</a:t>
            </a:r>
            <a:r>
              <a:rPr lang="en-US" i="1" dirty="0" smtClean="0"/>
              <a:t>, who</a:t>
            </a:r>
            <a:r>
              <a:rPr lang="fa-IR" i="1" dirty="0" smtClean="0"/>
              <a:t> </a:t>
            </a:r>
            <a:r>
              <a:rPr lang="en-US" i="1" dirty="0" smtClean="0"/>
              <a:t>will do almost anything for praise.</a:t>
            </a:r>
            <a:endParaRPr lang="fa-IR" i="1" dirty="0" smtClean="0"/>
          </a:p>
          <a:p>
            <a:r>
              <a:rPr lang="en-US" i="1" u="sng" dirty="0" smtClean="0"/>
              <a:t>expects positive reinforcement</a:t>
            </a:r>
            <a:r>
              <a:rPr lang="fa-IR" i="1" u="sng" dirty="0" smtClean="0"/>
              <a:t> </a:t>
            </a:r>
            <a:r>
              <a:rPr lang="en-US" i="1" dirty="0" smtClean="0"/>
              <a:t>for everything she does</a:t>
            </a:r>
            <a:endParaRPr lang="fa-IR" i="1" dirty="0" smtClean="0"/>
          </a:p>
          <a:p>
            <a:pPr algn="r" rtl="1"/>
            <a:r>
              <a:rPr lang="fa-IR" i="1" dirty="0" smtClean="0"/>
              <a:t>خودبزرگ بینی</a:t>
            </a:r>
            <a:endParaRPr lang="en-US" dirty="0"/>
          </a:p>
        </p:txBody>
      </p:sp>
    </p:spTree>
    <p:extLst>
      <p:ext uri="{BB962C8B-B14F-4D97-AF65-F5344CB8AC3E}">
        <p14:creationId xmlns:p14="http://schemas.microsoft.com/office/powerpoint/2010/main" val="3357911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تک فرزند بودن، به خودی خود یک بیماری است</a:t>
            </a:r>
            <a:endParaRPr lang="en-US" dirty="0">
              <a:cs typeface="B Titr" panose="00000700000000000000" pitchFamily="2" charset="-78"/>
            </a:endParaRPr>
          </a:p>
        </p:txBody>
      </p:sp>
      <p:pic>
        <p:nvPicPr>
          <p:cNvPr id="5" name="Content Placeholder 4"/>
          <p:cNvPicPr>
            <a:picLocks noGrp="1" noChangeAspect="1"/>
          </p:cNvPicPr>
          <p:nvPr>
            <p:ph idx="1"/>
          </p:nvPr>
        </p:nvPicPr>
        <p:blipFill>
          <a:blip r:embed="rId2"/>
          <a:stretch>
            <a:fillRect/>
          </a:stretch>
        </p:blipFill>
        <p:spPr>
          <a:xfrm>
            <a:off x="2594366" y="2364377"/>
            <a:ext cx="7267191" cy="3422469"/>
          </a:xfrm>
          <a:prstGeom prst="rect">
            <a:avLst/>
          </a:prstGeom>
        </p:spPr>
      </p:pic>
    </p:spTree>
    <p:extLst>
      <p:ext uri="{BB962C8B-B14F-4D97-AF65-F5344CB8AC3E}">
        <p14:creationId xmlns:p14="http://schemas.microsoft.com/office/powerpoint/2010/main" val="1521943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417638"/>
            <a:ext cx="5917474" cy="4120041"/>
          </a:xfrm>
          <a:prstGeom prst="rect">
            <a:avLst/>
          </a:prstGeom>
        </p:spPr>
      </p:pic>
      <p:pic>
        <p:nvPicPr>
          <p:cNvPr id="5" name="Picture 4"/>
          <p:cNvPicPr>
            <a:picLocks noChangeAspect="1"/>
          </p:cNvPicPr>
          <p:nvPr/>
        </p:nvPicPr>
        <p:blipFill>
          <a:blip r:embed="rId3"/>
          <a:stretch>
            <a:fillRect/>
          </a:stretch>
        </p:blipFill>
        <p:spPr>
          <a:xfrm>
            <a:off x="6096000" y="1781606"/>
            <a:ext cx="6057329" cy="3392104"/>
          </a:xfrm>
          <a:prstGeom prst="rect">
            <a:avLst/>
          </a:prstGeom>
        </p:spPr>
      </p:pic>
    </p:spTree>
    <p:extLst>
      <p:ext uri="{BB962C8B-B14F-4D97-AF65-F5344CB8AC3E}">
        <p14:creationId xmlns:p14="http://schemas.microsoft.com/office/powerpoint/2010/main" val="4011380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94" y="613954"/>
            <a:ext cx="12096206" cy="6048103"/>
          </a:xfrm>
        </p:spPr>
      </p:pic>
    </p:spTree>
    <p:extLst>
      <p:ext uri="{BB962C8B-B14F-4D97-AF65-F5344CB8AC3E}">
        <p14:creationId xmlns:p14="http://schemas.microsoft.com/office/powerpoint/2010/main" val="2753868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valentines"/>
          <p:cNvPicPr>
            <a:picLocks noChangeAspect="1" noChangeArrowheads="1"/>
          </p:cNvPicPr>
          <p:nvPr/>
        </p:nvPicPr>
        <p:blipFill>
          <a:blip r:embed="rId2" cstate="print">
            <a:lum bright="-6000"/>
          </a:blip>
          <a:srcRect/>
          <a:stretch>
            <a:fillRect/>
          </a:stretch>
        </p:blipFill>
        <p:spPr bwMode="auto">
          <a:xfrm>
            <a:off x="1524001" y="0"/>
            <a:ext cx="9324975" cy="6858000"/>
          </a:xfrm>
          <a:prstGeom prst="rect">
            <a:avLst/>
          </a:prstGeom>
          <a:noFill/>
          <a:ln w="9525">
            <a:noFill/>
            <a:miter lim="800000"/>
            <a:headEnd/>
            <a:tailEnd/>
          </a:ln>
        </p:spPr>
      </p:pic>
      <p:sp>
        <p:nvSpPr>
          <p:cNvPr id="48131" name="TextBox 2"/>
          <p:cNvSpPr txBox="1">
            <a:spLocks noChangeArrowheads="1"/>
          </p:cNvSpPr>
          <p:nvPr/>
        </p:nvSpPr>
        <p:spPr bwMode="auto">
          <a:xfrm>
            <a:off x="2667000" y="2286001"/>
            <a:ext cx="2108200" cy="1108075"/>
          </a:xfrm>
          <a:prstGeom prst="rect">
            <a:avLst/>
          </a:prstGeom>
          <a:noFill/>
          <a:ln w="9525">
            <a:noFill/>
            <a:miter lim="800000"/>
            <a:headEnd/>
            <a:tailEnd/>
          </a:ln>
        </p:spPr>
        <p:txBody>
          <a:bodyPr wrap="none">
            <a:spAutoFit/>
          </a:bodyPr>
          <a:lstStyle/>
          <a:p>
            <a:r>
              <a:rPr lang="fa-IR" sz="6600">
                <a:solidFill>
                  <a:srgbClr val="0070C0"/>
                </a:solidFill>
                <a:cs typeface="B Zar" pitchFamily="2" charset="-78"/>
              </a:rPr>
              <a:t>متشکرم</a:t>
            </a:r>
            <a:endParaRPr lang="en-US" sz="6600">
              <a:solidFill>
                <a:srgbClr val="0070C0"/>
              </a:solidFill>
              <a:cs typeface="B Zar" pitchFamily="2" charset="-78"/>
            </a:endParaRPr>
          </a:p>
        </p:txBody>
      </p:sp>
    </p:spTree>
    <p:extLst>
      <p:ext uri="{BB962C8B-B14F-4D97-AF65-F5344CB8AC3E}">
        <p14:creationId xmlns:p14="http://schemas.microsoft.com/office/powerpoint/2010/main" val="1675213397"/>
      </p:ext>
    </p:extLst>
  </p:cSld>
  <p:clrMapOvr>
    <a:masterClrMapping/>
  </p:clrMapOvr>
  <p:transition advClick="0" advTm="6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3337" y="-19050"/>
            <a:ext cx="12125325" cy="6896100"/>
          </a:xfrm>
          <a:prstGeom prst="rect">
            <a:avLst/>
          </a:prstGeom>
        </p:spPr>
      </p:pic>
    </p:spTree>
    <p:extLst>
      <p:ext uri="{BB962C8B-B14F-4D97-AF65-F5344CB8AC3E}">
        <p14:creationId xmlns:p14="http://schemas.microsoft.com/office/powerpoint/2010/main" val="312819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pc\Desktop\children-quotes-graphics-1.jpg"/>
          <p:cNvPicPr>
            <a:picLocks noChangeAspect="1" noChangeArrowheads="1"/>
          </p:cNvPicPr>
          <p:nvPr/>
        </p:nvPicPr>
        <p:blipFill>
          <a:blip r:embed="rId2" cstate="print"/>
          <a:srcRect/>
          <a:stretch>
            <a:fillRect/>
          </a:stretch>
        </p:blipFill>
        <p:spPr bwMode="auto">
          <a:xfrm>
            <a:off x="1650273" y="0"/>
            <a:ext cx="9144000" cy="6858000"/>
          </a:xfrm>
          <a:prstGeom prst="rect">
            <a:avLst/>
          </a:prstGeom>
          <a:noFill/>
        </p:spPr>
      </p:pic>
      <p:sp>
        <p:nvSpPr>
          <p:cNvPr id="4" name="TextBox 3"/>
          <p:cNvSpPr txBox="1"/>
          <p:nvPr/>
        </p:nvSpPr>
        <p:spPr>
          <a:xfrm flipH="1">
            <a:off x="1776547" y="2220685"/>
            <a:ext cx="8891452" cy="707886"/>
          </a:xfrm>
          <a:prstGeom prst="rect">
            <a:avLst/>
          </a:prstGeom>
          <a:noFill/>
        </p:spPr>
        <p:txBody>
          <a:bodyPr wrap="square" rtlCol="0">
            <a:spAutoFit/>
          </a:bodyPr>
          <a:lstStyle/>
          <a:p>
            <a:pPr algn="r" rtl="1"/>
            <a:r>
              <a:rPr lang="fa-IR" sz="4000" dirty="0" smtClean="0">
                <a:solidFill>
                  <a:srgbClr val="FF0000"/>
                </a:solidFill>
                <a:cs typeface="B Titr" panose="00000700000000000000" pitchFamily="2" charset="-78"/>
              </a:rPr>
              <a:t>ارزشمندترین منابع طبیعی هر کشور کدام است؟!</a:t>
            </a:r>
            <a:endParaRPr lang="en-US" sz="4000" dirty="0">
              <a:solidFill>
                <a:srgbClr val="FF0000"/>
              </a:solidFill>
              <a:cs typeface="B Titr" panose="00000700000000000000" pitchFamily="2" charset="-78"/>
            </a:endParaRPr>
          </a:p>
        </p:txBody>
      </p:sp>
    </p:spTree>
    <p:extLst>
      <p:ext uri="{BB962C8B-B14F-4D97-AF65-F5344CB8AC3E}">
        <p14:creationId xmlns:p14="http://schemas.microsoft.com/office/powerpoint/2010/main" val="284456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marR="0" rtl="1">
              <a:lnSpc>
                <a:spcPct val="107000"/>
              </a:lnSpc>
              <a:spcBef>
                <a:spcPts val="0"/>
              </a:spcBef>
              <a:spcAft>
                <a:spcPts val="800"/>
              </a:spcAft>
            </a:pPr>
            <a:r>
              <a:rPr lang="ar-SA" b="1" dirty="0">
                <a:solidFill>
                  <a:srgbClr val="000000"/>
                </a:solidFill>
                <a:latin typeface="IRANSans" panose="02040503050201020203" pitchFamily="18" charset="-78"/>
                <a:ea typeface="Calibri" panose="020F0502020204030204" pitchFamily="34" charset="0"/>
                <a:cs typeface="B Nazanin" panose="00000400000000000000" pitchFamily="2" charset="-78"/>
              </a:rPr>
              <a:t>ال</a:t>
            </a:r>
            <a:r>
              <a:rPr lang="ar-SA" b="1" u="sng" dirty="0">
                <a:solidFill>
                  <a:srgbClr val="000000"/>
                </a:solidFill>
                <a:latin typeface="IRANSans" panose="02040503050201020203" pitchFamily="18" charset="-78"/>
                <a:ea typeface="Calibri" panose="020F0502020204030204" pitchFamily="34" charset="0"/>
                <a:cs typeface="B Nazanin" panose="00000400000000000000" pitchFamily="2" charset="-78"/>
              </a:rPr>
              <a:t>ف) تبعات منفی بر سلامت جسمی:</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fontScale="77500" lnSpcReduction="20000"/>
          </a:bodyPr>
          <a:lstStyle/>
          <a:p>
            <a:pPr marL="457200" marR="0" algn="r" rtl="1">
              <a:lnSpc>
                <a:spcPct val="107000"/>
              </a:lnSpc>
              <a:spcBef>
                <a:spcPts val="0"/>
              </a:spcBef>
              <a:spcAft>
                <a:spcPts val="800"/>
              </a:spcAft>
            </a:pPr>
            <a:r>
              <a:rPr lang="ar-SA" sz="4800" dirty="0">
                <a:solidFill>
                  <a:srgbClr val="000000"/>
                </a:solidFill>
                <a:latin typeface="IRANSans" panose="02040503050201020203" pitchFamily="18" charset="-78"/>
                <a:ea typeface="Calibri" panose="020F0502020204030204" pitchFamily="34" charset="0"/>
                <a:cs typeface="B Nazanin" panose="00000400000000000000" pitchFamily="2" charset="-78"/>
              </a:rPr>
              <a:t>افزایش احتمال چاقی در مقاطع متفاوت سنی</a:t>
            </a:r>
            <a:endParaRPr lang="en-US" sz="40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4800" dirty="0">
                <a:solidFill>
                  <a:srgbClr val="000000"/>
                </a:solidFill>
                <a:latin typeface="IRANSans" panose="02040503050201020203" pitchFamily="18" charset="-78"/>
                <a:ea typeface="Calibri" panose="020F0502020204030204" pitchFamily="34" charset="0"/>
                <a:cs typeface="B Nazanin" panose="00000400000000000000" pitchFamily="2" charset="-78"/>
              </a:rPr>
              <a:t>کم شدن فعالیت جسمی و افزایش ساعات تماشای تلویزیون</a:t>
            </a:r>
            <a:endParaRPr lang="en-US" sz="40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4800" dirty="0">
                <a:solidFill>
                  <a:srgbClr val="000000"/>
                </a:solidFill>
                <a:latin typeface="IRANSans" panose="02040503050201020203" pitchFamily="18" charset="-78"/>
                <a:ea typeface="Calibri" panose="020F0502020204030204" pitchFamily="34" charset="0"/>
                <a:cs typeface="B Nazanin" panose="00000400000000000000" pitchFamily="2" charset="-78"/>
              </a:rPr>
              <a:t>افزایش احتمال بیماری روماتیسم مفصلی جوانان</a:t>
            </a:r>
            <a:endParaRPr lang="en-US" sz="4000" dirty="0">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fa-IR" sz="4800" dirty="0">
                <a:solidFill>
                  <a:srgbClr val="000000"/>
                </a:solidFill>
                <a:latin typeface="IRANSans" panose="02040503050201020203" pitchFamily="18" charset="-78"/>
                <a:ea typeface="Calibri" panose="020F0502020204030204" pitchFamily="34" charset="0"/>
                <a:cs typeface="B Nazanin" panose="00000400000000000000" pitchFamily="2" charset="-78"/>
              </a:rPr>
              <a:t>افزایش احتمال وقوع سرطان </a:t>
            </a:r>
            <a:r>
              <a:rPr lang="en-US" sz="4800" dirty="0">
                <a:solidFill>
                  <a:srgbClr val="000000"/>
                </a:solidFill>
                <a:latin typeface="IRANSans" panose="02040503050201020203" pitchFamily="18" charset="-78"/>
                <a:ea typeface="Calibri" panose="020F0502020204030204" pitchFamily="34" charset="0"/>
                <a:cs typeface="B Nazanin" panose="00000400000000000000" pitchFamily="2" charset="-78"/>
              </a:rPr>
              <a:t>ALL</a:t>
            </a:r>
            <a:r>
              <a:rPr lang="fa-IR" sz="4800" dirty="0">
                <a:solidFill>
                  <a:srgbClr val="000000"/>
                </a:solidFill>
                <a:latin typeface="IRANSans" panose="02040503050201020203" pitchFamily="18" charset="-78"/>
                <a:ea typeface="Calibri" panose="020F0502020204030204" pitchFamily="34" charset="0"/>
                <a:cs typeface="B Nazanin" panose="00000400000000000000" pitchFamily="2" charset="-78"/>
              </a:rPr>
              <a:t> (البته با قطعیت کمتری نسبت به موارد فوق الذکر)</a:t>
            </a:r>
            <a:endParaRPr lang="en-US" sz="4000" dirty="0">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900" dirty="0" err="1">
                <a:latin typeface="Calibri" panose="020F0502020204030204" pitchFamily="34" charset="0"/>
                <a:ea typeface="Calibri" panose="020F0502020204030204" pitchFamily="34" charset="0"/>
                <a:cs typeface="Arial" panose="020B0604020202020204" pitchFamily="34" charset="0"/>
              </a:rPr>
              <a:t>Haugaard</a:t>
            </a:r>
            <a:r>
              <a:rPr lang="en-US" sz="1900" dirty="0">
                <a:latin typeface="Calibri" panose="020F0502020204030204" pitchFamily="34" charset="0"/>
                <a:ea typeface="Calibri" panose="020F0502020204030204" pitchFamily="34" charset="0"/>
                <a:cs typeface="Arial" panose="020B0604020202020204" pitchFamily="34" charset="0"/>
              </a:rPr>
              <a:t> LK, </a:t>
            </a:r>
            <a:r>
              <a:rPr lang="en-US" sz="1900" dirty="0" err="1">
                <a:latin typeface="Calibri" panose="020F0502020204030204" pitchFamily="34" charset="0"/>
                <a:ea typeface="Calibri" panose="020F0502020204030204" pitchFamily="34" charset="0"/>
                <a:cs typeface="Arial" panose="020B0604020202020204" pitchFamily="34" charset="0"/>
              </a:rPr>
              <a:t>Ajslev</a:t>
            </a:r>
            <a:r>
              <a:rPr lang="en-US" sz="1900" dirty="0">
                <a:latin typeface="Calibri" panose="020F0502020204030204" pitchFamily="34" charset="0"/>
                <a:ea typeface="Calibri" panose="020F0502020204030204" pitchFamily="34" charset="0"/>
                <a:cs typeface="Arial" panose="020B0604020202020204" pitchFamily="34" charset="0"/>
              </a:rPr>
              <a:t> TA, Zimmermann E, </a:t>
            </a:r>
            <a:r>
              <a:rPr lang="en-US" sz="1900" dirty="0" err="1">
                <a:latin typeface="Calibri" panose="020F0502020204030204" pitchFamily="34" charset="0"/>
                <a:ea typeface="Calibri" panose="020F0502020204030204" pitchFamily="34" charset="0"/>
                <a:cs typeface="Arial" panose="020B0604020202020204" pitchFamily="34" charset="0"/>
              </a:rPr>
              <a:t>Ängquist</a:t>
            </a:r>
            <a:r>
              <a:rPr lang="en-US" sz="1900" dirty="0">
                <a:latin typeface="Calibri" panose="020F0502020204030204" pitchFamily="34" charset="0"/>
                <a:ea typeface="Calibri" panose="020F0502020204030204" pitchFamily="34" charset="0"/>
                <a:cs typeface="Arial" panose="020B0604020202020204" pitchFamily="34" charset="0"/>
              </a:rPr>
              <a:t> L, </a:t>
            </a:r>
            <a:r>
              <a:rPr lang="en-US" sz="1900" dirty="0" err="1">
                <a:latin typeface="Calibri" panose="020F0502020204030204" pitchFamily="34" charset="0"/>
                <a:ea typeface="Calibri" panose="020F0502020204030204" pitchFamily="34" charset="0"/>
                <a:cs typeface="Arial" panose="020B0604020202020204" pitchFamily="34" charset="0"/>
              </a:rPr>
              <a:t>Sørensen</a:t>
            </a:r>
            <a:r>
              <a:rPr lang="en-US" sz="1900" dirty="0">
                <a:latin typeface="Calibri" panose="020F0502020204030204" pitchFamily="34" charset="0"/>
                <a:ea typeface="Calibri" panose="020F0502020204030204" pitchFamily="34" charset="0"/>
                <a:cs typeface="Arial" panose="020B0604020202020204" pitchFamily="34" charset="0"/>
              </a:rPr>
              <a:t> TI. Being an only or last-born child increases later risk of obesity. </a:t>
            </a:r>
            <a:r>
              <a:rPr lang="en-US" sz="1900" dirty="0" err="1">
                <a:latin typeface="Calibri" panose="020F0502020204030204" pitchFamily="34" charset="0"/>
                <a:ea typeface="Calibri" panose="020F0502020204030204" pitchFamily="34" charset="0"/>
                <a:cs typeface="Arial" panose="020B0604020202020204" pitchFamily="34" charset="0"/>
              </a:rPr>
              <a:t>PLoS</a:t>
            </a:r>
            <a:r>
              <a:rPr lang="en-US" sz="1900" dirty="0">
                <a:latin typeface="Calibri" panose="020F0502020204030204" pitchFamily="34" charset="0"/>
                <a:ea typeface="Calibri" panose="020F0502020204030204" pitchFamily="34" charset="0"/>
                <a:cs typeface="Arial" panose="020B0604020202020204" pitchFamily="34" charset="0"/>
              </a:rPr>
              <a:t> One. 2013 Feb 20;8(2):e56357.</a:t>
            </a:r>
          </a:p>
          <a:p>
            <a:pPr marL="0" marR="0">
              <a:spcBef>
                <a:spcPts val="0"/>
              </a:spcBef>
              <a:spcAft>
                <a:spcPts val="0"/>
              </a:spcAft>
            </a:pPr>
            <a:r>
              <a:rPr lang="en-US" sz="1900" dirty="0">
                <a:latin typeface="Calibri" panose="020F0502020204030204" pitchFamily="34" charset="0"/>
                <a:ea typeface="Calibri" panose="020F0502020204030204" pitchFamily="34" charset="0"/>
                <a:cs typeface="Arial" panose="020B0604020202020204" pitchFamily="34" charset="0"/>
              </a:rPr>
              <a:t>Bagley S, Salmon JO, Crawford D. Family structure and children's television viewing and physical activity. Medicine and Science in Sports and Exercise. 2006 May;38(5):910-8.</a:t>
            </a:r>
          </a:p>
          <a:p>
            <a:pPr marL="0" marR="0">
              <a:spcBef>
                <a:spcPts val="0"/>
              </a:spcBef>
              <a:spcAft>
                <a:spcPts val="0"/>
              </a:spcAft>
            </a:pPr>
            <a:r>
              <a:rPr lang="en-US" sz="1900" dirty="0">
                <a:latin typeface="Calibri" panose="020F0502020204030204" pitchFamily="34" charset="0"/>
                <a:ea typeface="Calibri" panose="020F0502020204030204" pitchFamily="34" charset="0"/>
                <a:cs typeface="Arial" panose="020B0604020202020204" pitchFamily="34" charset="0"/>
              </a:rPr>
              <a:t>Miller J, </a:t>
            </a:r>
            <a:r>
              <a:rPr lang="en-US" sz="1900" dirty="0" err="1">
                <a:latin typeface="Calibri" panose="020F0502020204030204" pitchFamily="34" charset="0"/>
                <a:ea typeface="Calibri" panose="020F0502020204030204" pitchFamily="34" charset="0"/>
                <a:cs typeface="Arial" panose="020B0604020202020204" pitchFamily="34" charset="0"/>
              </a:rPr>
              <a:t>Ponsonby</a:t>
            </a:r>
            <a:r>
              <a:rPr lang="en-US" sz="1900" dirty="0">
                <a:latin typeface="Calibri" panose="020F0502020204030204" pitchFamily="34" charset="0"/>
                <a:ea typeface="Calibri" panose="020F0502020204030204" pitchFamily="34" charset="0"/>
                <a:cs typeface="Arial" panose="020B0604020202020204" pitchFamily="34" charset="0"/>
              </a:rPr>
              <a:t> AL, </a:t>
            </a:r>
            <a:r>
              <a:rPr lang="en-US" sz="1900" dirty="0" err="1">
                <a:latin typeface="Calibri" panose="020F0502020204030204" pitchFamily="34" charset="0"/>
                <a:ea typeface="Calibri" panose="020F0502020204030204" pitchFamily="34" charset="0"/>
                <a:cs typeface="Arial" panose="020B0604020202020204" pitchFamily="34" charset="0"/>
              </a:rPr>
              <a:t>Pezic</a:t>
            </a:r>
            <a:r>
              <a:rPr lang="en-US" sz="1900" dirty="0">
                <a:latin typeface="Calibri" panose="020F0502020204030204" pitchFamily="34" charset="0"/>
                <a:ea typeface="Calibri" panose="020F0502020204030204" pitchFamily="34" charset="0"/>
                <a:cs typeface="Arial" panose="020B0604020202020204" pitchFamily="34" charset="0"/>
              </a:rPr>
              <a:t> A, Kemp A, Piper SE, </a:t>
            </a:r>
            <a:r>
              <a:rPr lang="en-US" sz="1900" dirty="0" err="1">
                <a:latin typeface="Calibri" panose="020F0502020204030204" pitchFamily="34" charset="0"/>
                <a:ea typeface="Calibri" panose="020F0502020204030204" pitchFamily="34" charset="0"/>
                <a:cs typeface="Arial" panose="020B0604020202020204" pitchFamily="34" charset="0"/>
              </a:rPr>
              <a:t>Akikusa</a:t>
            </a:r>
            <a:r>
              <a:rPr lang="en-US" sz="1900" dirty="0">
                <a:latin typeface="Calibri" panose="020F0502020204030204" pitchFamily="34" charset="0"/>
                <a:ea typeface="Calibri" panose="020F0502020204030204" pitchFamily="34" charset="0"/>
                <a:cs typeface="Arial" panose="020B0604020202020204" pitchFamily="34" charset="0"/>
              </a:rPr>
              <a:t> JD, Allen RC, Munro JE, Ellis JA. Sibling exposure and risk of juvenile idiopathic arthritis. Arthritis &amp; rheumatology. 2015 Jul;67(7):1951-8.</a:t>
            </a:r>
          </a:p>
          <a:p>
            <a:pPr marL="0" marR="0">
              <a:spcBef>
                <a:spcPts val="0"/>
              </a:spcBef>
              <a:spcAft>
                <a:spcPts val="0"/>
              </a:spcAft>
            </a:pPr>
            <a:r>
              <a:rPr lang="en-US" sz="1900" dirty="0">
                <a:latin typeface="Calibri" panose="020F0502020204030204" pitchFamily="34" charset="0"/>
                <a:ea typeface="Calibri" panose="020F0502020204030204" pitchFamily="34" charset="0"/>
                <a:cs typeface="Arial" panose="020B0604020202020204" pitchFamily="34" charset="0"/>
              </a:rPr>
              <a:t>Feller M, Adam M, </a:t>
            </a:r>
            <a:r>
              <a:rPr lang="en-US" sz="1900" dirty="0" err="1">
                <a:latin typeface="Calibri" panose="020F0502020204030204" pitchFamily="34" charset="0"/>
                <a:ea typeface="Calibri" panose="020F0502020204030204" pitchFamily="34" charset="0"/>
                <a:cs typeface="Arial" panose="020B0604020202020204" pitchFamily="34" charset="0"/>
              </a:rPr>
              <a:t>Zwahlen</a:t>
            </a:r>
            <a:r>
              <a:rPr lang="en-US" sz="1900" dirty="0">
                <a:latin typeface="Calibri" panose="020F0502020204030204" pitchFamily="34" charset="0"/>
                <a:ea typeface="Calibri" panose="020F0502020204030204" pitchFamily="34" charset="0"/>
                <a:cs typeface="Arial" panose="020B0604020202020204" pitchFamily="34" charset="0"/>
              </a:rPr>
              <a:t> M, </a:t>
            </a:r>
            <a:r>
              <a:rPr lang="en-US" sz="1900" dirty="0" err="1">
                <a:latin typeface="Calibri" panose="020F0502020204030204" pitchFamily="34" charset="0"/>
                <a:ea typeface="Calibri" panose="020F0502020204030204" pitchFamily="34" charset="0"/>
                <a:cs typeface="Arial" panose="020B0604020202020204" pitchFamily="34" charset="0"/>
              </a:rPr>
              <a:t>Brazzola</a:t>
            </a:r>
            <a:r>
              <a:rPr lang="en-US" sz="1900" dirty="0">
                <a:latin typeface="Calibri" panose="020F0502020204030204" pitchFamily="34" charset="0"/>
                <a:ea typeface="Calibri" panose="020F0502020204030204" pitchFamily="34" charset="0"/>
                <a:cs typeface="Arial" panose="020B0604020202020204" pitchFamily="34" charset="0"/>
              </a:rPr>
              <a:t> P, </a:t>
            </a:r>
            <a:r>
              <a:rPr lang="en-US" sz="1900" dirty="0" err="1">
                <a:latin typeface="Calibri" panose="020F0502020204030204" pitchFamily="34" charset="0"/>
                <a:ea typeface="Calibri" panose="020F0502020204030204" pitchFamily="34" charset="0"/>
                <a:cs typeface="Arial" panose="020B0604020202020204" pitchFamily="34" charset="0"/>
              </a:rPr>
              <a:t>Niggli</a:t>
            </a:r>
            <a:r>
              <a:rPr lang="en-US" sz="1900" dirty="0">
                <a:latin typeface="Calibri" panose="020F0502020204030204" pitchFamily="34" charset="0"/>
                <a:ea typeface="Calibri" panose="020F0502020204030204" pitchFamily="34" charset="0"/>
                <a:cs typeface="Arial" panose="020B0604020202020204" pitchFamily="34" charset="0"/>
              </a:rPr>
              <a:t> F, </a:t>
            </a:r>
            <a:r>
              <a:rPr lang="en-US" sz="1900" dirty="0" err="1">
                <a:latin typeface="Calibri" panose="020F0502020204030204" pitchFamily="34" charset="0"/>
                <a:ea typeface="Calibri" panose="020F0502020204030204" pitchFamily="34" charset="0"/>
                <a:cs typeface="Arial" panose="020B0604020202020204" pitchFamily="34" charset="0"/>
              </a:rPr>
              <a:t>Kuehni</a:t>
            </a:r>
            <a:r>
              <a:rPr lang="en-US" sz="1900" dirty="0">
                <a:latin typeface="Calibri" panose="020F0502020204030204" pitchFamily="34" charset="0"/>
                <a:ea typeface="Calibri" panose="020F0502020204030204" pitchFamily="34" charset="0"/>
                <a:cs typeface="Arial" panose="020B0604020202020204" pitchFamily="34" charset="0"/>
              </a:rPr>
              <a:t> C, Swiss Pediatric Oncology Group (SPOG. Family characteristics as risk factors for childhood acute lymphoblastic leukemia: a population-based case-control study. </a:t>
            </a:r>
            <a:r>
              <a:rPr lang="en-US" sz="1900" dirty="0" err="1">
                <a:latin typeface="Calibri" panose="020F0502020204030204" pitchFamily="34" charset="0"/>
                <a:ea typeface="Calibri" panose="020F0502020204030204" pitchFamily="34" charset="0"/>
                <a:cs typeface="Arial" panose="020B0604020202020204" pitchFamily="34" charset="0"/>
              </a:rPr>
              <a:t>PLoS</a:t>
            </a:r>
            <a:r>
              <a:rPr lang="en-US" sz="1900" dirty="0">
                <a:latin typeface="Calibri" panose="020F0502020204030204" pitchFamily="34" charset="0"/>
                <a:ea typeface="Calibri" panose="020F0502020204030204" pitchFamily="34" charset="0"/>
                <a:cs typeface="Arial" panose="020B0604020202020204" pitchFamily="34" charset="0"/>
              </a:rPr>
              <a:t> One. 2010 Oct 4;5(10):e13156.</a:t>
            </a:r>
          </a:p>
          <a:p>
            <a:pPr algn="r" rtl="1"/>
            <a:endParaRPr lang="en-US" sz="1900" dirty="0"/>
          </a:p>
        </p:txBody>
      </p:sp>
    </p:spTree>
    <p:extLst>
      <p:ext uri="{BB962C8B-B14F-4D97-AF65-F5344CB8AC3E}">
        <p14:creationId xmlns:p14="http://schemas.microsoft.com/office/powerpoint/2010/main" val="4075549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2370" y="666206"/>
            <a:ext cx="11825120" cy="5459958"/>
          </a:xfrm>
          <a:prstGeom prst="rect">
            <a:avLst/>
          </a:prstGeom>
        </p:spPr>
      </p:pic>
    </p:spTree>
    <p:extLst>
      <p:ext uri="{BB962C8B-B14F-4D97-AF65-F5344CB8AC3E}">
        <p14:creationId xmlns:p14="http://schemas.microsoft.com/office/powerpoint/2010/main" val="336845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4000" dirty="0" smtClean="0">
                <a:cs typeface="B Nazanin" panose="00000400000000000000" pitchFamily="2" charset="-78"/>
              </a:rPr>
              <a:t>مطالعه 12 هزار کودک و نوجوان</a:t>
            </a:r>
          </a:p>
          <a:p>
            <a:pPr algn="r" rtl="1"/>
            <a:r>
              <a:rPr lang="fa-IR" sz="4000" dirty="0" smtClean="0">
                <a:cs typeface="B Nazanin" panose="00000400000000000000" pitchFamily="2" charset="-78"/>
              </a:rPr>
              <a:t>احتمال چاقی شکمی، پرفشاری خون، و بالا بودن سطح قند خون و چربی خون در کودکان تک فرزند بخصوص پسران بیشتر بود.</a:t>
            </a:r>
            <a:endParaRPr lang="en-US" sz="4000" dirty="0">
              <a:cs typeface="B Nazanin" panose="00000400000000000000" pitchFamily="2" charset="-78"/>
            </a:endParaRPr>
          </a:p>
        </p:txBody>
      </p:sp>
    </p:spTree>
    <p:extLst>
      <p:ext uri="{BB962C8B-B14F-4D97-AF65-F5344CB8AC3E}">
        <p14:creationId xmlns:p14="http://schemas.microsoft.com/office/powerpoint/2010/main" val="3470624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1616</TotalTime>
  <Words>1884</Words>
  <Application>Microsoft Office PowerPoint</Application>
  <PresentationFormat>Widescreen</PresentationFormat>
  <Paragraphs>125</Paragraphs>
  <Slides>49</Slides>
  <Notes>0</Notes>
  <HiddenSlides>0</HiddenSlides>
  <MMClips>0</MMClips>
  <ScaleCrop>false</ScaleCrop>
  <HeadingPairs>
    <vt:vector size="6" baseType="variant">
      <vt:variant>
        <vt:lpstr>Fonts Used</vt:lpstr>
      </vt:variant>
      <vt:variant>
        <vt:i4>11</vt:i4>
      </vt:variant>
      <vt:variant>
        <vt:lpstr>Theme</vt:lpstr>
      </vt:variant>
      <vt:variant>
        <vt:i4>15</vt:i4>
      </vt:variant>
      <vt:variant>
        <vt:lpstr>Slide Titles</vt:lpstr>
      </vt:variant>
      <vt:variant>
        <vt:i4>49</vt:i4>
      </vt:variant>
    </vt:vector>
  </HeadingPairs>
  <TitlesOfParts>
    <vt:vector size="75" baseType="lpstr">
      <vt:lpstr>Arial</vt:lpstr>
      <vt:lpstr>B Mitra</vt:lpstr>
      <vt:lpstr>B Nazanin</vt:lpstr>
      <vt:lpstr>B Titr</vt:lpstr>
      <vt:lpstr>B Zar</vt:lpstr>
      <vt:lpstr>Calibri</vt:lpstr>
      <vt:lpstr>Calibri Light</vt:lpstr>
      <vt:lpstr>IRANSans</vt:lpstr>
      <vt:lpstr>Lato Regular</vt:lpstr>
      <vt:lpstr>Times New Roman</vt:lpstr>
      <vt:lpstr>Wingdings</vt:lpstr>
      <vt:lpstr>Office Theme</vt:lpstr>
      <vt:lpstr>1_Office Theme</vt:lpstr>
      <vt:lpstr>3_Office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15_Office Theme</vt:lpstr>
      <vt:lpstr>4_Office Theme</vt:lpstr>
      <vt:lpstr>2_Office Theme</vt:lpstr>
      <vt:lpstr>مشکلات و تبعات تک فرزندی</vt:lpstr>
      <vt:lpstr>PowerPoint Presentation</vt:lpstr>
      <vt:lpstr>PowerPoint Presentation</vt:lpstr>
      <vt:lpstr>PowerPoint Presentation</vt:lpstr>
      <vt:lpstr>PowerPoint Presentation</vt:lpstr>
      <vt:lpstr>PowerPoint Presentation</vt:lpstr>
      <vt:lpstr>الف) تبعات منفی بر سلامت جسمی: </vt:lpstr>
      <vt:lpstr>PowerPoint Presentation</vt:lpstr>
      <vt:lpstr>PowerPoint Presentation</vt:lpstr>
      <vt:lpstr>PowerPoint Presentation</vt:lpstr>
      <vt:lpstr>PowerPoint Presentation</vt:lpstr>
      <vt:lpstr>ب) تبعات منفی بر سلامت روان: </vt:lpstr>
      <vt:lpstr>ب) تبعات منفی بر سلامت روان</vt:lpstr>
      <vt:lpstr>ج) تبعات منفی بر سلامت اجتماعی</vt:lpstr>
      <vt:lpstr>تبعات منفی بر سلامت اجتماعی</vt:lpstr>
      <vt:lpstr>Dysgenics زوال نسل</vt:lpstr>
      <vt:lpstr>تک فرزندی و عصای پیری؟!</vt:lpstr>
      <vt:lpstr>سندرم تک فرزندی؟</vt:lpstr>
      <vt:lpstr>PowerPoint Presentation</vt:lpstr>
      <vt:lpstr>PowerPoint Presentation</vt:lpstr>
      <vt:lpstr>Findings</vt:lpstr>
      <vt:lpstr>PowerPoint Presentation</vt:lpstr>
      <vt:lpstr>PowerPoint Presentation</vt:lpstr>
      <vt:lpstr>سندرم امپراطور کوچولو</vt:lpstr>
      <vt:lpstr>سندرم امپراطور کوچولو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دو علت اصلی متفاوت بودن تک‌فرزندها</vt:lpstr>
      <vt:lpstr>1- Overindulgence افراط</vt:lpstr>
      <vt:lpstr>Greed  طمع</vt:lpstr>
      <vt:lpstr>Realizing That Less Can Be More</vt:lpstr>
      <vt:lpstr>2- Overprotection</vt:lpstr>
      <vt:lpstr>3- Overcompensation</vt:lpstr>
      <vt:lpstr>PowerPoint Presentation</vt:lpstr>
      <vt:lpstr>4- Seeking Perfection کمال گرایی</vt:lpstr>
      <vt:lpstr>5- Treating Your Child like an Adult برخورد با کودک به شکل بزرگسال</vt:lpstr>
      <vt:lpstr>6- Overpraising قدردانی بیش از حد</vt:lpstr>
      <vt:lpstr>تک فرزند بودن، به خودی خود یک بیماری است</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Lenovo Pc</cp:lastModifiedBy>
  <cp:revision>120</cp:revision>
  <dcterms:created xsi:type="dcterms:W3CDTF">2017-03-06T16:18:01Z</dcterms:created>
  <dcterms:modified xsi:type="dcterms:W3CDTF">2022-01-28T15:43:17Z</dcterms:modified>
</cp:coreProperties>
</file>