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695" r:id="rId4"/>
    <p:sldMasterId id="2147483739" r:id="rId5"/>
    <p:sldMasterId id="2147483751" r:id="rId6"/>
    <p:sldMasterId id="2147483763" r:id="rId7"/>
    <p:sldMasterId id="2147483777" r:id="rId8"/>
    <p:sldMasterId id="2147483791" r:id="rId9"/>
    <p:sldMasterId id="2147483805" r:id="rId10"/>
  </p:sldMasterIdLst>
  <p:notesMasterIdLst>
    <p:notesMasterId r:id="rId91"/>
  </p:notesMasterIdLst>
  <p:sldIdLst>
    <p:sldId id="300" r:id="rId11"/>
    <p:sldId id="363" r:id="rId12"/>
    <p:sldId id="408" r:id="rId13"/>
    <p:sldId id="303" r:id="rId14"/>
    <p:sldId id="257" r:id="rId15"/>
    <p:sldId id="258" r:id="rId16"/>
    <p:sldId id="259" r:id="rId17"/>
    <p:sldId id="261" r:id="rId18"/>
    <p:sldId id="310" r:id="rId19"/>
    <p:sldId id="311" r:id="rId20"/>
    <p:sldId id="365" r:id="rId21"/>
    <p:sldId id="364" r:id="rId22"/>
    <p:sldId id="312" r:id="rId23"/>
    <p:sldId id="263" r:id="rId24"/>
    <p:sldId id="347" r:id="rId25"/>
    <p:sldId id="348" r:id="rId26"/>
    <p:sldId id="349" r:id="rId27"/>
    <p:sldId id="350" r:id="rId28"/>
    <p:sldId id="351" r:id="rId29"/>
    <p:sldId id="360" r:id="rId30"/>
    <p:sldId id="340" r:id="rId31"/>
    <p:sldId id="341" r:id="rId32"/>
    <p:sldId id="379" r:id="rId33"/>
    <p:sldId id="405" r:id="rId34"/>
    <p:sldId id="380" r:id="rId35"/>
    <p:sldId id="342" r:id="rId36"/>
    <p:sldId id="343" r:id="rId37"/>
    <p:sldId id="409" r:id="rId38"/>
    <p:sldId id="369" r:id="rId39"/>
    <p:sldId id="381" r:id="rId40"/>
    <p:sldId id="370" r:id="rId41"/>
    <p:sldId id="371" r:id="rId42"/>
    <p:sldId id="372" r:id="rId43"/>
    <p:sldId id="373" r:id="rId44"/>
    <p:sldId id="374" r:id="rId45"/>
    <p:sldId id="375" r:id="rId46"/>
    <p:sldId id="376" r:id="rId47"/>
    <p:sldId id="377" r:id="rId48"/>
    <p:sldId id="383" r:id="rId49"/>
    <p:sldId id="393" r:id="rId50"/>
    <p:sldId id="394" r:id="rId51"/>
    <p:sldId id="395" r:id="rId52"/>
    <p:sldId id="298" r:id="rId53"/>
    <p:sldId id="385" r:id="rId54"/>
    <p:sldId id="281" r:id="rId55"/>
    <p:sldId id="282" r:id="rId56"/>
    <p:sldId id="362" r:id="rId57"/>
    <p:sldId id="406" r:id="rId58"/>
    <p:sldId id="355" r:id="rId59"/>
    <p:sldId id="356" r:id="rId60"/>
    <p:sldId id="361" r:id="rId61"/>
    <p:sldId id="357" r:id="rId62"/>
    <p:sldId id="359" r:id="rId63"/>
    <p:sldId id="366" r:id="rId64"/>
    <p:sldId id="388" r:id="rId65"/>
    <p:sldId id="389" r:id="rId66"/>
    <p:sldId id="390" r:id="rId67"/>
    <p:sldId id="391" r:id="rId68"/>
    <p:sldId id="392" r:id="rId69"/>
    <p:sldId id="387" r:id="rId70"/>
    <p:sldId id="396" r:id="rId71"/>
    <p:sldId id="404" r:id="rId72"/>
    <p:sldId id="407" r:id="rId73"/>
    <p:sldId id="398" r:id="rId74"/>
    <p:sldId id="401" r:id="rId75"/>
    <p:sldId id="402" r:id="rId76"/>
    <p:sldId id="403" r:id="rId77"/>
    <p:sldId id="290" r:id="rId78"/>
    <p:sldId id="313" r:id="rId79"/>
    <p:sldId id="314" r:id="rId80"/>
    <p:sldId id="318" r:id="rId81"/>
    <p:sldId id="330" r:id="rId82"/>
    <p:sldId id="331" r:id="rId83"/>
    <p:sldId id="332" r:id="rId84"/>
    <p:sldId id="333" r:id="rId85"/>
    <p:sldId id="334" r:id="rId86"/>
    <p:sldId id="335" r:id="rId87"/>
    <p:sldId id="410" r:id="rId88"/>
    <p:sldId id="382" r:id="rId89"/>
    <p:sldId id="339"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snapToGrid="0">
      <p:cViewPr varScale="1">
        <p:scale>
          <a:sx n="69" d="100"/>
          <a:sy n="69"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0E73B-5A8E-454B-8BD4-0CA9568D6F1C}"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8C2A3-B538-46B1-8451-5C263F12399E}" type="slidenum">
              <a:rPr lang="en-US" smtClean="0"/>
              <a:t>‹#›</a:t>
            </a:fld>
            <a:endParaRPr lang="en-US"/>
          </a:p>
        </p:txBody>
      </p:sp>
    </p:spTree>
    <p:extLst>
      <p:ext uri="{BB962C8B-B14F-4D97-AF65-F5344CB8AC3E}">
        <p14:creationId xmlns:p14="http://schemas.microsoft.com/office/powerpoint/2010/main" val="1115592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0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Camara Phyllis Jones, MD, MPH, PhD</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010C7-AE60-4835-86A1-EAAA125AEC1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noTextEdit="1"/>
          </p:cNvSpPr>
          <p:nvPr>
            <p:ph type="sldImg"/>
          </p:nvPr>
        </p:nvSpPr>
        <p:spPr>
          <a:ln/>
        </p:spPr>
      </p:sp>
      <p:sp>
        <p:nvSpPr>
          <p:cNvPr id="1007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071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3" name="Shape 8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34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E2270D-11DD-4EF4-9B4D-13437E74E503}"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288710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2270D-11DD-4EF4-9B4D-13437E74E503}"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1649181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E14BDE-9DEF-4CD4-8E9D-3D6B39F87476}"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4"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742621444"/>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E9B7C7-C3CD-48C6-B83F-1C21B68768C5}"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7"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675703600"/>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26AB0A-F7CD-43BE-A268-90FC5E84251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7"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896514749"/>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0A5A0E-BA7D-412D-9E44-59ECAABD1A96}"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943310269"/>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21C970-AE18-48F7-8888-1E0144176A2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507782787"/>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6197600" y="1600201"/>
            <a:ext cx="5384800" cy="4525963"/>
          </a:xfrm>
        </p:spPr>
        <p:txBody>
          <a:bodyPr/>
          <a:lstStyle/>
          <a:p>
            <a:pPr lvl="0"/>
            <a:endParaRPr lang="en-GB" noProof="0" smtClean="0"/>
          </a:p>
        </p:txBody>
      </p:sp>
      <p:sp>
        <p:nvSpPr>
          <p:cNvPr id="5"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0FD7E4-7876-43D6-928D-0EC1E057789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7"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101683762"/>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954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24384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5720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32B16D-9E43-4C60-B224-46652C13C377}" type="slidenum">
              <a:rPr kumimoji="0" lang="ar-SA"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3376652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5700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9206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875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2270D-11DD-4EF4-9B4D-13437E74E503}"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2957304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8532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8123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43005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5313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4137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18233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11462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744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7340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9568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454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52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107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0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31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789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10/27/2021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594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24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2270D-11DD-4EF4-9B4D-13437E74E503}"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4037546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7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45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980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77163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795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39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585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72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10/27/2021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9684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93B770"/>
        </a:solid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lstStyle>
            <a:lvl1pPr lvl="0" algn="ctr">
              <a:spcBef>
                <a:spcPts val="0"/>
              </a:spcBef>
              <a:spcAft>
                <a:spcPts val="0"/>
              </a:spcAft>
              <a:buClr>
                <a:srgbClr val="FFFFFF"/>
              </a:buClr>
              <a:buSzPts val="5600"/>
              <a:buNone/>
              <a:defRPr sz="7466">
                <a:solidFill>
                  <a:srgbClr val="FFFFFF"/>
                </a:solidFill>
              </a:defRPr>
            </a:lvl1pPr>
            <a:lvl2pPr lvl="1" algn="ctr">
              <a:spcBef>
                <a:spcPts val="0"/>
              </a:spcBef>
              <a:spcAft>
                <a:spcPts val="0"/>
              </a:spcAft>
              <a:buClr>
                <a:srgbClr val="FFFFFF"/>
              </a:buClr>
              <a:buSzPts val="5600"/>
              <a:buNone/>
              <a:defRPr sz="7466">
                <a:solidFill>
                  <a:srgbClr val="FFFFFF"/>
                </a:solidFill>
              </a:defRPr>
            </a:lvl2pPr>
            <a:lvl3pPr lvl="2" algn="ctr">
              <a:spcBef>
                <a:spcPts val="0"/>
              </a:spcBef>
              <a:spcAft>
                <a:spcPts val="0"/>
              </a:spcAft>
              <a:buClr>
                <a:srgbClr val="FFFFFF"/>
              </a:buClr>
              <a:buSzPts val="5600"/>
              <a:buNone/>
              <a:defRPr sz="7466">
                <a:solidFill>
                  <a:srgbClr val="FFFFFF"/>
                </a:solidFill>
              </a:defRPr>
            </a:lvl3pPr>
            <a:lvl4pPr lvl="3" algn="ctr">
              <a:spcBef>
                <a:spcPts val="0"/>
              </a:spcBef>
              <a:spcAft>
                <a:spcPts val="0"/>
              </a:spcAft>
              <a:buClr>
                <a:srgbClr val="FFFFFF"/>
              </a:buClr>
              <a:buSzPts val="5600"/>
              <a:buNone/>
              <a:defRPr sz="7466">
                <a:solidFill>
                  <a:srgbClr val="FFFFFF"/>
                </a:solidFill>
              </a:defRPr>
            </a:lvl4pPr>
            <a:lvl5pPr lvl="4" algn="ctr">
              <a:spcBef>
                <a:spcPts val="0"/>
              </a:spcBef>
              <a:spcAft>
                <a:spcPts val="0"/>
              </a:spcAft>
              <a:buClr>
                <a:srgbClr val="FFFFFF"/>
              </a:buClr>
              <a:buSzPts val="5600"/>
              <a:buNone/>
              <a:defRPr sz="7466">
                <a:solidFill>
                  <a:srgbClr val="FFFFFF"/>
                </a:solidFill>
              </a:defRPr>
            </a:lvl5pPr>
            <a:lvl6pPr lvl="5" algn="ctr">
              <a:spcBef>
                <a:spcPts val="0"/>
              </a:spcBef>
              <a:spcAft>
                <a:spcPts val="0"/>
              </a:spcAft>
              <a:buClr>
                <a:srgbClr val="FFFFFF"/>
              </a:buClr>
              <a:buSzPts val="5600"/>
              <a:buNone/>
              <a:defRPr sz="7466">
                <a:solidFill>
                  <a:srgbClr val="FFFFFF"/>
                </a:solidFill>
              </a:defRPr>
            </a:lvl6pPr>
            <a:lvl7pPr lvl="6" algn="ctr">
              <a:spcBef>
                <a:spcPts val="0"/>
              </a:spcBef>
              <a:spcAft>
                <a:spcPts val="0"/>
              </a:spcAft>
              <a:buClr>
                <a:srgbClr val="FFFFFF"/>
              </a:buClr>
              <a:buSzPts val="5600"/>
              <a:buNone/>
              <a:defRPr sz="7466">
                <a:solidFill>
                  <a:srgbClr val="FFFFFF"/>
                </a:solidFill>
              </a:defRPr>
            </a:lvl7pPr>
            <a:lvl8pPr lvl="7" algn="ctr">
              <a:spcBef>
                <a:spcPts val="0"/>
              </a:spcBef>
              <a:spcAft>
                <a:spcPts val="0"/>
              </a:spcAft>
              <a:buClr>
                <a:srgbClr val="FFFFFF"/>
              </a:buClr>
              <a:buSzPts val="5600"/>
              <a:buNone/>
              <a:defRPr sz="7466">
                <a:solidFill>
                  <a:srgbClr val="FFFFFF"/>
                </a:solidFill>
              </a:defRPr>
            </a:lvl8pPr>
            <a:lvl9pPr lvl="8" algn="ctr">
              <a:spcBef>
                <a:spcPts val="0"/>
              </a:spcBef>
              <a:spcAft>
                <a:spcPts val="0"/>
              </a:spcAft>
              <a:buClr>
                <a:srgbClr val="FFFFFF"/>
              </a:buClr>
              <a:buSzPts val="5600"/>
              <a:buNone/>
              <a:defRPr sz="7466">
                <a:solidFill>
                  <a:srgbClr val="FFFFFF"/>
                </a:solidFill>
              </a:defRPr>
            </a:lvl9pPr>
          </a:lstStyle>
          <a:p>
            <a:endParaRPr/>
          </a:p>
        </p:txBody>
      </p:sp>
      <p:grpSp>
        <p:nvGrpSpPr>
          <p:cNvPr id="10" name="Shape 10"/>
          <p:cNvGrpSpPr/>
          <p:nvPr/>
        </p:nvGrpSpPr>
        <p:grpSpPr>
          <a:xfrm rot="-5400000">
            <a:off x="2470756" y="2112527"/>
            <a:ext cx="1868209" cy="7012940"/>
            <a:chOff x="818425" y="238125"/>
            <a:chExt cx="1395575" cy="5238750"/>
          </a:xfrm>
        </p:grpSpPr>
        <p:sp>
          <p:nvSpPr>
            <p:cNvPr id="11" name="Shape 11"/>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Shape 12"/>
            <p:cNvGrpSpPr/>
            <p:nvPr/>
          </p:nvGrpSpPr>
          <p:grpSpPr>
            <a:xfrm>
              <a:off x="818425" y="1334150"/>
              <a:ext cx="925100" cy="1370950"/>
              <a:chOff x="3112200" y="1334150"/>
              <a:chExt cx="925100" cy="1370950"/>
            </a:xfrm>
          </p:grpSpPr>
          <p:sp>
            <p:nvSpPr>
              <p:cNvPr id="13" name="Shape 13"/>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Shape 14"/>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15"/>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Shape 16"/>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17"/>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Shape 18"/>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1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20"/>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Shape 21"/>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Shape 22"/>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Shape 23"/>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Shape 24"/>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Shape 25"/>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Shape 26"/>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Shape 27"/>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Shape 28"/>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Shape 2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Shape 30"/>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Shape 31"/>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 name="Shape 32"/>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 name="Shape 33"/>
            <p:cNvGrpSpPr/>
            <p:nvPr/>
          </p:nvGrpSpPr>
          <p:grpSpPr>
            <a:xfrm>
              <a:off x="1583150" y="1350000"/>
              <a:ext cx="216775" cy="269625"/>
              <a:chOff x="3876925" y="1350000"/>
              <a:chExt cx="216775" cy="269625"/>
            </a:xfrm>
          </p:grpSpPr>
          <p:sp>
            <p:nvSpPr>
              <p:cNvPr id="34" name="Shape 34"/>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Shape 35"/>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Shape 36"/>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Shape 37"/>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Shape 38"/>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9" name="Shape 3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Shape 40"/>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Shape 41"/>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Shape 42"/>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 name="Shape 43"/>
            <p:cNvGrpSpPr/>
            <p:nvPr/>
          </p:nvGrpSpPr>
          <p:grpSpPr>
            <a:xfrm>
              <a:off x="1863325" y="2900650"/>
              <a:ext cx="206200" cy="244975"/>
              <a:chOff x="4157100" y="2900650"/>
              <a:chExt cx="206200" cy="244975"/>
            </a:xfrm>
          </p:grpSpPr>
          <p:sp>
            <p:nvSpPr>
              <p:cNvPr id="44" name="Shape 44"/>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Shape 45"/>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Shape 46"/>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Shape 47"/>
            <p:cNvGrpSpPr/>
            <p:nvPr/>
          </p:nvGrpSpPr>
          <p:grpSpPr>
            <a:xfrm>
              <a:off x="1923250" y="773800"/>
              <a:ext cx="290750" cy="361250"/>
              <a:chOff x="4217025" y="773800"/>
              <a:chExt cx="290750" cy="361250"/>
            </a:xfrm>
          </p:grpSpPr>
          <p:sp>
            <p:nvSpPr>
              <p:cNvPr id="48" name="Shape 48"/>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Shape 4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Shape 50"/>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Shape 51"/>
            <p:cNvGrpSpPr/>
            <p:nvPr/>
          </p:nvGrpSpPr>
          <p:grpSpPr>
            <a:xfrm>
              <a:off x="959375" y="2320925"/>
              <a:ext cx="149800" cy="299575"/>
              <a:chOff x="3253150" y="2320925"/>
              <a:chExt cx="149800" cy="299575"/>
            </a:xfrm>
          </p:grpSpPr>
          <p:sp>
            <p:nvSpPr>
              <p:cNvPr id="52" name="Shape 52"/>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Shape 53"/>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Shape 54"/>
            <p:cNvGrpSpPr/>
            <p:nvPr/>
          </p:nvGrpSpPr>
          <p:grpSpPr>
            <a:xfrm>
              <a:off x="1193750" y="3986125"/>
              <a:ext cx="766525" cy="1452000"/>
              <a:chOff x="3487525" y="3986125"/>
              <a:chExt cx="766525" cy="1452000"/>
            </a:xfrm>
          </p:grpSpPr>
          <p:sp>
            <p:nvSpPr>
              <p:cNvPr id="55" name="Shape 55"/>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Shape 56"/>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Shape 57"/>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Shape 58"/>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 name="Shape 5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Shape 60"/>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Shape 61"/>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 name="Shape 62"/>
            <p:cNvGrpSpPr/>
            <p:nvPr/>
          </p:nvGrpSpPr>
          <p:grpSpPr>
            <a:xfrm>
              <a:off x="1216650" y="5036325"/>
              <a:ext cx="169175" cy="269650"/>
              <a:chOff x="3510425" y="5036325"/>
              <a:chExt cx="169175" cy="269650"/>
            </a:xfrm>
          </p:grpSpPr>
          <p:sp>
            <p:nvSpPr>
              <p:cNvPr id="63" name="Shape 63"/>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Shape 64"/>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Shape 65"/>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Shape 66"/>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7" name="Shape 67"/>
          <p:cNvGrpSpPr/>
          <p:nvPr/>
        </p:nvGrpSpPr>
        <p:grpSpPr>
          <a:xfrm rot="5400000">
            <a:off x="7853022" y="-2267573"/>
            <a:ext cx="1868209" cy="7012940"/>
            <a:chOff x="818425" y="238125"/>
            <a:chExt cx="1395575" cy="5238750"/>
          </a:xfrm>
        </p:grpSpPr>
        <p:sp>
          <p:nvSpPr>
            <p:cNvPr id="68" name="Shape 68"/>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 name="Shape 69"/>
            <p:cNvGrpSpPr/>
            <p:nvPr/>
          </p:nvGrpSpPr>
          <p:grpSpPr>
            <a:xfrm>
              <a:off x="818425" y="1334150"/>
              <a:ext cx="925100" cy="1370950"/>
              <a:chOff x="3112200" y="1334150"/>
              <a:chExt cx="925100" cy="1370950"/>
            </a:xfrm>
          </p:grpSpPr>
          <p:sp>
            <p:nvSpPr>
              <p:cNvPr id="70" name="Shape 70"/>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Shape 71"/>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Shape 72"/>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Shape 73"/>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Shape 74"/>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Shape 75"/>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Shape 76"/>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Shape 77"/>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Shape 78"/>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Shape 7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Shape 80"/>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Shape 81"/>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Shape 82"/>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Shape 83"/>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Shape 84"/>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Shape 85"/>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Shape 86"/>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Shape 87"/>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Shape 88"/>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 name="Shape 8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0" name="Shape 90"/>
            <p:cNvGrpSpPr/>
            <p:nvPr/>
          </p:nvGrpSpPr>
          <p:grpSpPr>
            <a:xfrm>
              <a:off x="1583150" y="1350000"/>
              <a:ext cx="216775" cy="269625"/>
              <a:chOff x="3876925" y="1350000"/>
              <a:chExt cx="216775" cy="269625"/>
            </a:xfrm>
          </p:grpSpPr>
          <p:sp>
            <p:nvSpPr>
              <p:cNvPr id="91" name="Shape 91"/>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Shape 92"/>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Shape 93"/>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Shape 94"/>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Shape 95"/>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 name="Shape 96"/>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Shape 97"/>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Shape 98"/>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Shape 9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 name="Shape 100"/>
            <p:cNvGrpSpPr/>
            <p:nvPr/>
          </p:nvGrpSpPr>
          <p:grpSpPr>
            <a:xfrm>
              <a:off x="1863325" y="2900650"/>
              <a:ext cx="206200" cy="244975"/>
              <a:chOff x="4157100" y="2900650"/>
              <a:chExt cx="206200" cy="244975"/>
            </a:xfrm>
          </p:grpSpPr>
          <p:sp>
            <p:nvSpPr>
              <p:cNvPr id="101" name="Shape 101"/>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Shape 102"/>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Shape 103"/>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Shape 104"/>
            <p:cNvGrpSpPr/>
            <p:nvPr/>
          </p:nvGrpSpPr>
          <p:grpSpPr>
            <a:xfrm>
              <a:off x="1923250" y="773800"/>
              <a:ext cx="290750" cy="361250"/>
              <a:chOff x="4217025" y="773800"/>
              <a:chExt cx="290750" cy="361250"/>
            </a:xfrm>
          </p:grpSpPr>
          <p:sp>
            <p:nvSpPr>
              <p:cNvPr id="105" name="Shape 105"/>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Shape 106"/>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Shape 107"/>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Shape 108"/>
            <p:cNvGrpSpPr/>
            <p:nvPr/>
          </p:nvGrpSpPr>
          <p:grpSpPr>
            <a:xfrm>
              <a:off x="959375" y="2320925"/>
              <a:ext cx="149800" cy="299575"/>
              <a:chOff x="3253150" y="2320925"/>
              <a:chExt cx="149800" cy="299575"/>
            </a:xfrm>
          </p:grpSpPr>
          <p:sp>
            <p:nvSpPr>
              <p:cNvPr id="109" name="Shape 10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Shape 110"/>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Shape 111"/>
            <p:cNvGrpSpPr/>
            <p:nvPr/>
          </p:nvGrpSpPr>
          <p:grpSpPr>
            <a:xfrm>
              <a:off x="1193750" y="3986125"/>
              <a:ext cx="766525" cy="1452000"/>
              <a:chOff x="3487525" y="3986125"/>
              <a:chExt cx="766525" cy="1452000"/>
            </a:xfrm>
          </p:grpSpPr>
          <p:sp>
            <p:nvSpPr>
              <p:cNvPr id="112" name="Shape 112"/>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Shape 113"/>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Shape 114"/>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Shape 115"/>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Shape 116"/>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Shape 117"/>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Shape 118"/>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9" name="Shape 119"/>
            <p:cNvGrpSpPr/>
            <p:nvPr/>
          </p:nvGrpSpPr>
          <p:grpSpPr>
            <a:xfrm>
              <a:off x="1216650" y="5036325"/>
              <a:ext cx="169175" cy="269650"/>
              <a:chOff x="3510425" y="5036325"/>
              <a:chExt cx="169175" cy="269650"/>
            </a:xfrm>
          </p:grpSpPr>
          <p:sp>
            <p:nvSpPr>
              <p:cNvPr id="120" name="Shape 120"/>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Shape 121"/>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Shape 122"/>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Shape 123"/>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8177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DE2270D-11DD-4EF4-9B4D-13437E74E503}" type="datetimeFigureOut">
              <a:rPr lang="en-US" smtClean="0"/>
              <a:t>10/27/2021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246352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8" name="Shape 208"/>
          <p:cNvSpPr txBox="1">
            <a:spLocks noGrp="1"/>
          </p:cNvSpPr>
          <p:nvPr>
            <p:ph type="body" idx="1"/>
          </p:nvPr>
        </p:nvSpPr>
        <p:spPr>
          <a:xfrm>
            <a:off x="838633" y="2006600"/>
            <a:ext cx="8012800" cy="43408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grpSp>
        <p:nvGrpSpPr>
          <p:cNvPr id="209" name="Shape 209"/>
          <p:cNvGrpSpPr/>
          <p:nvPr/>
        </p:nvGrpSpPr>
        <p:grpSpPr>
          <a:xfrm>
            <a:off x="9477656" y="-77473"/>
            <a:ext cx="1868209" cy="7012940"/>
            <a:chOff x="818425" y="238125"/>
            <a:chExt cx="1395575" cy="5238750"/>
          </a:xfrm>
        </p:grpSpPr>
        <p:sp>
          <p:nvSpPr>
            <p:cNvPr id="210" name="Shape 210"/>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1" name="Shape 211"/>
            <p:cNvGrpSpPr/>
            <p:nvPr/>
          </p:nvGrpSpPr>
          <p:grpSpPr>
            <a:xfrm>
              <a:off x="818425" y="1334150"/>
              <a:ext cx="925100" cy="1370950"/>
              <a:chOff x="3112200" y="1334150"/>
              <a:chExt cx="925100" cy="1370950"/>
            </a:xfrm>
          </p:grpSpPr>
          <p:sp>
            <p:nvSpPr>
              <p:cNvPr id="212" name="Shape 212"/>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Shape 213"/>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Shape 214"/>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Shape 215"/>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Shape 216"/>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Shape 217"/>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Shape 218"/>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Shape 21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Shape 220"/>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Shape 221"/>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Shape 222"/>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Shape 223"/>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Shape 224"/>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Shape 225"/>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Shape 226"/>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Shape 227"/>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Shape 228"/>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Shape 22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Shape 230"/>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 name="Shape 231"/>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 name="Shape 232"/>
            <p:cNvGrpSpPr/>
            <p:nvPr/>
          </p:nvGrpSpPr>
          <p:grpSpPr>
            <a:xfrm>
              <a:off x="1583150" y="1350000"/>
              <a:ext cx="216775" cy="269625"/>
              <a:chOff x="3876925" y="1350000"/>
              <a:chExt cx="216775" cy="269625"/>
            </a:xfrm>
          </p:grpSpPr>
          <p:sp>
            <p:nvSpPr>
              <p:cNvPr id="233" name="Shape 233"/>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Shape 234"/>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Shape 235"/>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Shape 236"/>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Shape 237"/>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8" name="Shape 238"/>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Shape 23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Shape 240"/>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Shape 241"/>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2" name="Shape 242"/>
            <p:cNvGrpSpPr/>
            <p:nvPr/>
          </p:nvGrpSpPr>
          <p:grpSpPr>
            <a:xfrm>
              <a:off x="1863325" y="2900650"/>
              <a:ext cx="206200" cy="244975"/>
              <a:chOff x="4157100" y="2900650"/>
              <a:chExt cx="206200" cy="244975"/>
            </a:xfrm>
          </p:grpSpPr>
          <p:sp>
            <p:nvSpPr>
              <p:cNvPr id="243" name="Shape 243"/>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Shape 244"/>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Shape 245"/>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6" name="Shape 246"/>
            <p:cNvGrpSpPr/>
            <p:nvPr/>
          </p:nvGrpSpPr>
          <p:grpSpPr>
            <a:xfrm>
              <a:off x="1923250" y="773800"/>
              <a:ext cx="290750" cy="361250"/>
              <a:chOff x="4217025" y="773800"/>
              <a:chExt cx="290750" cy="361250"/>
            </a:xfrm>
          </p:grpSpPr>
          <p:sp>
            <p:nvSpPr>
              <p:cNvPr id="247" name="Shape 24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Shape 24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Shape 24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0" name="Shape 250"/>
            <p:cNvGrpSpPr/>
            <p:nvPr/>
          </p:nvGrpSpPr>
          <p:grpSpPr>
            <a:xfrm>
              <a:off x="959375" y="2320925"/>
              <a:ext cx="149800" cy="299575"/>
              <a:chOff x="3253150" y="2320925"/>
              <a:chExt cx="149800" cy="299575"/>
            </a:xfrm>
          </p:grpSpPr>
          <p:sp>
            <p:nvSpPr>
              <p:cNvPr id="251" name="Shape 251"/>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Shape 252"/>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 name="Shape 253"/>
            <p:cNvGrpSpPr/>
            <p:nvPr/>
          </p:nvGrpSpPr>
          <p:grpSpPr>
            <a:xfrm>
              <a:off x="1193750" y="3986125"/>
              <a:ext cx="766525" cy="1452000"/>
              <a:chOff x="3487525" y="3986125"/>
              <a:chExt cx="766525" cy="1452000"/>
            </a:xfrm>
          </p:grpSpPr>
          <p:sp>
            <p:nvSpPr>
              <p:cNvPr id="254" name="Shape 254"/>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Shape 255"/>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Shape 256"/>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Shape 257"/>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8" name="Shape 258"/>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Shape 25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Shape 260"/>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1" name="Shape 261"/>
            <p:cNvGrpSpPr/>
            <p:nvPr/>
          </p:nvGrpSpPr>
          <p:grpSpPr>
            <a:xfrm>
              <a:off x="1216650" y="5036325"/>
              <a:ext cx="169175" cy="269650"/>
              <a:chOff x="3510425" y="5036325"/>
              <a:chExt cx="169175" cy="269650"/>
            </a:xfrm>
          </p:grpSpPr>
          <p:sp>
            <p:nvSpPr>
              <p:cNvPr id="262" name="Shape 262"/>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Shape 263"/>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Shape 264"/>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Shape 265"/>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66" name="Shape 266"/>
          <p:cNvGrpSpPr/>
          <p:nvPr/>
        </p:nvGrpSpPr>
        <p:grpSpPr>
          <a:xfrm rot="-9319279">
            <a:off x="602668" y="1055949"/>
            <a:ext cx="389219" cy="483595"/>
            <a:chOff x="4217025" y="773800"/>
            <a:chExt cx="290750" cy="361250"/>
          </a:xfrm>
        </p:grpSpPr>
        <p:sp>
          <p:nvSpPr>
            <p:cNvPr id="267" name="Shape 26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Shape 26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Shape 26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8341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759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8045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979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0422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0326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6044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6811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027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366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E2270D-11DD-4EF4-9B4D-13437E74E503}" type="datetimeFigureOut">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1350355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87062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247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12192000" cy="6858000"/>
          </a:xfrm>
          <a:prstGeom prst="rect">
            <a:avLst/>
          </a:prstGeom>
          <a:gradFill rotWithShape="0">
            <a:gsLst>
              <a:gs pos="0">
                <a:schemeClr val="tx2"/>
              </a:gs>
              <a:gs pos="50000">
                <a:srgbClr val="FFFFFF"/>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350" b="0" i="0" u="none" strike="noStrike" kern="1200" cap="none" spc="0" normalizeH="0" baseline="0" noProof="0">
              <a:ln>
                <a:noFill/>
              </a:ln>
              <a:solidFill>
                <a:srgbClr val="FFFFFF"/>
              </a:solidFill>
              <a:effectLst/>
              <a:uLnTx/>
              <a:uFillTx/>
              <a:latin typeface="Arial"/>
              <a:ea typeface="+mn-ea"/>
              <a:cs typeface="B Nazanin"/>
            </a:endParaRPr>
          </a:p>
        </p:txBody>
      </p:sp>
      <p:sp>
        <p:nvSpPr>
          <p:cNvPr id="2" name="1 Marcador de contenido"/>
          <p:cNvSpPr>
            <a:spLocks noGrp="1"/>
          </p:cNvSpPr>
          <p:nvPr>
            <p:ph/>
          </p:nvPr>
        </p:nvSpPr>
        <p:spPr>
          <a:xfrm>
            <a:off x="609600" y="274641"/>
            <a:ext cx="109728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68573104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9295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5E7B44-FCED-4BF5-9F9E-AC50BEB7CA45}"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9071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3"/>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576834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368720521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90500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1394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lang="en-US" sz="4400" kern="1200" baseline="0" dirty="0" smtClean="0">
                <a:solidFill>
                  <a:srgbClr val="925FA7"/>
                </a:solidFill>
                <a:latin typeface="+mj-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lang="en-US" sz="3200" kern="1200" dirty="0" smtClean="0">
                <a:solidFill>
                  <a:schemeClr val="accent6">
                    <a:lumMod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65524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4A4FD0-DE49-42F6-8290-09699EF95501}"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7F0451-AB33-4B52-AB68-1C97DFEFEF2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9474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E2270D-11DD-4EF4-9B4D-13437E74E503}" type="datetimeFigureOut">
              <a:rPr lang="en-US" smtClean="0"/>
              <a:t>10/27/2021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150056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958037-4146-4612-984C-71F481139366}"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F33E6C-19E3-4C2D-9737-449DF811D547}"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566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7760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22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0217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730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0710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752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77022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1560188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59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2270D-11DD-4EF4-9B4D-13437E74E503}" type="datetimeFigureOut">
              <a:rPr lang="en-US" smtClean="0"/>
              <a:t>10/27/2021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300696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33718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670493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57871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838076271"/>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10/27/2021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6422423"/>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82046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731519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205359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88944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8670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2270D-11DD-4EF4-9B4D-13437E74E503}" type="datetimeFigureOut">
              <a:rPr lang="en-US" smtClean="0"/>
              <a:t>10/27/2021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3026647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47610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18693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46148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85479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22997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0494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51417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16723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55972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defTabSz="914400"/>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defTabSz="914400"/>
            <a:fld id="{E0DA9CC3-B985-4306-B652-DB1A0BC8BCB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83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E2270D-11DD-4EF4-9B4D-13437E74E503}" type="datetimeFigureOut">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3926221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400">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F171AAAB-C4B5-40A6-BF2E-95BE56CBABBC}"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12638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63847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29932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534162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085453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4790167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50680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50519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876605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05973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E2270D-11DD-4EF4-9B4D-13437E74E503}" type="datetimeFigureOut">
              <a:rPr lang="en-US" smtClean="0"/>
              <a:t>10/27/2021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03A7F1-0906-465C-8DC7-0C587E88FFF7}" type="slidenum">
              <a:rPr lang="en-US" smtClean="0"/>
              <a:t>‹#›</a:t>
            </a:fld>
            <a:endParaRPr lang="en-US"/>
          </a:p>
        </p:txBody>
      </p:sp>
    </p:spTree>
    <p:extLst>
      <p:ext uri="{BB962C8B-B14F-4D97-AF65-F5344CB8AC3E}">
        <p14:creationId xmlns:p14="http://schemas.microsoft.com/office/powerpoint/2010/main" val="100027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6750558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562489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2"/>
            <a:ext cx="10972800" cy="4530725"/>
          </a:xfrm>
        </p:spPr>
        <p:txBody>
          <a:bodyPr/>
          <a:lstStyle/>
          <a:p>
            <a:endParaRPr lang="fa-IR"/>
          </a:p>
        </p:txBody>
      </p:sp>
      <p:sp>
        <p:nvSpPr>
          <p:cNvPr id="4" name="Date Placeholder 3"/>
          <p:cNvSpPr>
            <a:spLocks noGrp="1"/>
          </p:cNvSpPr>
          <p:nvPr>
            <p:ph type="dt" sz="half" idx="10"/>
          </p:nvPr>
        </p:nvSpPr>
        <p:spPr>
          <a:xfrm>
            <a:off x="609600" y="6243639"/>
            <a:ext cx="2844800" cy="457200"/>
          </a:xfrm>
        </p:spPr>
        <p:txBody>
          <a:bodyPr/>
          <a:lstStyle>
            <a:lvl1pPr>
              <a:defRPr/>
            </a:lvl1pPr>
          </a:lstStyle>
          <a:p>
            <a:pPr defTabSz="914377"/>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9"/>
            <a:ext cx="2844800" cy="457200"/>
          </a:xfrm>
        </p:spPr>
        <p:txBody>
          <a:bodyPr/>
          <a:lstStyle>
            <a:lvl1pPr>
              <a:defRPr/>
            </a:lvl1pPr>
          </a:lstStyle>
          <a:p>
            <a:pPr defTabSz="914377"/>
            <a:fld id="{E0DA9CC3-B985-4306-B652-DB1A0BC8BCB3}"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259934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77">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914377">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77">
              <a:defRPr/>
            </a:pPr>
            <a:fld id="{F171AAAB-C4B5-40A6-BF2E-95BE56CBABB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8023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grpSp>
      <p:sp>
        <p:nvSpPr>
          <p:cNvPr id="159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159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03DB8B-584B-402A-8342-314AD9D7C6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2595017104"/>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Titr" pitchFamily="2" charset="-78"/>
              </a:defRPr>
            </a:lvl1p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a:cs typeface="B Nazanin" pitchFamily="2" charset="-78"/>
              </a:defRPr>
            </a:lvl1pPr>
            <a:lvl2pPr>
              <a:defRPr>
                <a:cs typeface="B Nazanin" pitchFamily="2" charset="-78"/>
              </a:defRPr>
            </a:lvl2pPr>
            <a:lvl3pPr>
              <a:defRPr>
                <a:cs typeface="B Nazanin" pitchFamily="2" charset="-78"/>
              </a:defRPr>
            </a:lvl3pPr>
            <a:lvl4pPr>
              <a:defRPr>
                <a:cs typeface="B Nazanin" pitchFamily="2" charset="-78"/>
              </a:defRPr>
            </a:lvl4pPr>
            <a:lvl5pPr>
              <a:defRPr>
                <a:cs typeface="B Nazanin" pitchFamily="2" charset="-7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2DC6EC-6F7F-4FFF-AACD-E7B9A7C10505}"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322527044"/>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5"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2E5460-89DD-4C60-A9D9-86B66F3D8521}"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1808891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01C7E4-7142-440E-9247-92B60A6EADF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7"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115723861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8"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5DB327-E598-4BEA-9A80-E23FEFB1BDD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9"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4002653667"/>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 name="Rectangle 3"/>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640E2A-5ACF-4CAC-8F0F-1C3608EF64E2}"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 name="Rectangle 14"/>
          <p:cNvSpPr>
            <a:spLocks noGrp="1" noChangeArrowheads="1"/>
          </p:cNvSpPr>
          <p:nvPr>
            <p:ph type="ftr" sz="quarter" idx="12"/>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197355012"/>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2270D-11DD-4EF4-9B4D-13437E74E503}" type="datetimeFigureOut">
              <a:rPr lang="en-US" smtClean="0"/>
              <a:t>10/27/2021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A7F1-0906-465C-8DC7-0C587E88FFF7}" type="slidenum">
              <a:rPr lang="en-US" smtClean="0"/>
              <a:t>‹#›</a:t>
            </a:fld>
            <a:endParaRPr lang="en-US"/>
          </a:p>
        </p:txBody>
      </p:sp>
    </p:spTree>
    <p:extLst>
      <p:ext uri="{BB962C8B-B14F-4D97-AF65-F5344CB8AC3E}">
        <p14:creationId xmlns:p14="http://schemas.microsoft.com/office/powerpoint/2010/main" val="88081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606192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10/27/2021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89110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633" y="782633"/>
            <a:ext cx="80128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1pPr>
            <a:lvl2pPr lvl="1">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2pPr>
            <a:lvl3pPr lvl="2">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3pPr>
            <a:lvl4pPr lvl="3">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4pPr>
            <a:lvl5pPr lvl="4">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5pPr>
            <a:lvl6pPr lvl="5">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6pPr>
            <a:lvl7pPr lvl="6">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7pPr>
            <a:lvl8pPr lvl="7">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8pPr>
            <a:lvl9pPr lvl="8">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9pPr>
          </a:lstStyle>
          <a:p>
            <a:endParaRPr/>
          </a:p>
        </p:txBody>
      </p:sp>
      <p:sp>
        <p:nvSpPr>
          <p:cNvPr id="7" name="Shape 7"/>
          <p:cNvSpPr txBox="1">
            <a:spLocks noGrp="1"/>
          </p:cNvSpPr>
          <p:nvPr>
            <p:ph type="body" idx="1"/>
          </p:nvPr>
        </p:nvSpPr>
        <p:spPr>
          <a:xfrm>
            <a:off x="838633" y="2006600"/>
            <a:ext cx="8012800" cy="4107600"/>
          </a:xfrm>
          <a:prstGeom prst="rect">
            <a:avLst/>
          </a:prstGeom>
          <a:noFill/>
          <a:ln>
            <a:noFill/>
          </a:ln>
        </p:spPr>
        <p:txBody>
          <a:bodyPr spcFirstLastPara="1" wrap="square" lIns="91425" tIns="91425" rIns="91425" bIns="91425" anchor="t" anchorCtr="0"/>
          <a:lstStyle>
            <a:lvl1pPr marL="457200" lvl="0" indent="-317500">
              <a:spcBef>
                <a:spcPts val="600"/>
              </a:spcBef>
              <a:spcAft>
                <a:spcPts val="0"/>
              </a:spcAft>
              <a:buClr>
                <a:srgbClr val="BDCC64"/>
              </a:buClr>
              <a:buSzPts val="1400"/>
              <a:buFont typeface="Neuton"/>
              <a:buChar char="✢"/>
              <a:defRPr sz="2400">
                <a:solidFill>
                  <a:srgbClr val="666666"/>
                </a:solidFill>
                <a:latin typeface="Neuton"/>
                <a:ea typeface="Neuton"/>
                <a:cs typeface="Neuton"/>
                <a:sym typeface="Neuton"/>
              </a:defRPr>
            </a:lvl1pPr>
            <a:lvl2pPr marL="914400" lvl="1"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2pPr>
            <a:lvl3pPr marL="1371600" lvl="2"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3pPr>
            <a:lvl4pPr marL="1828800" lvl="3"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4pPr>
            <a:lvl5pPr marL="2286000" lvl="4"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5pPr>
            <a:lvl6pPr marL="2743200" lvl="5"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6pPr>
            <a:lvl7pPr marL="3200400" lvl="6"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7pPr>
            <a:lvl8pPr marL="3657600" lvl="7"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8pPr>
            <a:lvl9pPr marL="4114800" lvl="8"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9pPr>
          </a:lstStyle>
          <a:p>
            <a:endParaRPr/>
          </a:p>
        </p:txBody>
      </p:sp>
    </p:spTree>
    <p:extLst>
      <p:ext uri="{BB962C8B-B14F-4D97-AF65-F5344CB8AC3E}">
        <p14:creationId xmlns:p14="http://schemas.microsoft.com/office/powerpoint/2010/main" val="2660559731"/>
      </p:ext>
    </p:extLst>
  </p:cSld>
  <p:clrMap bg1="lt1" tx1="dk1" bg2="dk2" tx2="lt2" accent1="accent1" accent2="accent2" accent3="accent3" accent4="accent4" accent5="accent5" accent6="accent6" hlink="hlink" folHlink="folHlink"/>
  <p:sldLayoutIdLst>
    <p:sldLayoutId id="2147483693" r:id="rId1"/>
    <p:sldLayoutId id="2147483694" r:id="rId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49020404"/>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68897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1027" name="Text Placeholder 2"/>
          <p:cNvSpPr>
            <a:spLocks noGrp="1"/>
          </p:cNvSpPr>
          <p:nvPr>
            <p:ph type="body" idx="1"/>
          </p:nvPr>
        </p:nvSpPr>
        <p:spPr bwMode="auto">
          <a:xfrm>
            <a:off x="609600" y="189865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2"/>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104072" y="76200"/>
            <a:ext cx="3144656" cy="908050"/>
          </a:xfrm>
          <a:prstGeom prst="rect">
            <a:avLst/>
          </a:prstGeom>
          <a:noFill/>
          <a:ln w="9525">
            <a:noFill/>
            <a:miter lim="800000"/>
            <a:headEnd/>
            <a:tailEnd/>
          </a:ln>
        </p:spPr>
      </p:pic>
      <p:cxnSp>
        <p:nvCxnSpPr>
          <p:cNvPr id="6" name="Straight Connector 5"/>
          <p:cNvCxnSpPr/>
          <p:nvPr userDrawn="1"/>
        </p:nvCxnSpPr>
        <p:spPr>
          <a:xfrm flipV="1">
            <a:off x="11887200" y="0"/>
            <a:ext cx="0" cy="6858000"/>
          </a:xfrm>
          <a:prstGeom prst="line">
            <a:avLst/>
          </a:prstGeom>
          <a:ln w="120650" cmpd="sng">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pic>
        <p:nvPicPr>
          <p:cNvPr id="1030" name="Picture 3" descr="C:\Users\jfaletti\Desktop\Logo\AAPBlackTrans.png"/>
          <p:cNvPicPr>
            <a:picLocks noChangeAspect="1" noChangeArrowheads="1"/>
          </p:cNvPicPr>
          <p:nvPr userDrawn="1"/>
        </p:nvPicPr>
        <p:blipFill>
          <a:blip r:embed="rId14"/>
          <a:srcRect/>
          <a:stretch>
            <a:fillRect/>
          </a:stretch>
        </p:blipFill>
        <p:spPr bwMode="auto">
          <a:xfrm>
            <a:off x="8528051" y="6238876"/>
            <a:ext cx="3251200" cy="371475"/>
          </a:xfrm>
          <a:prstGeom prst="rect">
            <a:avLst/>
          </a:prstGeom>
          <a:noFill/>
          <a:ln w="9525">
            <a:noFill/>
            <a:miter lim="800000"/>
            <a:headEnd/>
            <a:tailEnd/>
          </a:ln>
        </p:spPr>
      </p:pic>
      <p:cxnSp>
        <p:nvCxnSpPr>
          <p:cNvPr id="8" name="Straight Connector 7"/>
          <p:cNvCxnSpPr/>
          <p:nvPr userDrawn="1"/>
        </p:nvCxnSpPr>
        <p:spPr>
          <a:xfrm>
            <a:off x="0" y="6705600"/>
            <a:ext cx="12192000" cy="0"/>
          </a:xfrm>
          <a:prstGeom prst="line">
            <a:avLst/>
          </a:prstGeom>
          <a:ln w="120650" cmpd="sng">
            <a:solidFill>
              <a:srgbClr val="925FA7"/>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28302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925FA7"/>
          </a:solidFill>
          <a:latin typeface="+mj-lt"/>
          <a:ea typeface="+mj-ea"/>
          <a:cs typeface="+mj-cs"/>
        </a:defRPr>
      </a:lvl1pPr>
      <a:lvl2pPr algn="ctr" rtl="0" eaLnBrk="0" fontAlgn="base" hangingPunct="0">
        <a:spcBef>
          <a:spcPct val="0"/>
        </a:spcBef>
        <a:spcAft>
          <a:spcPct val="0"/>
        </a:spcAft>
        <a:defRPr sz="4400">
          <a:solidFill>
            <a:srgbClr val="925FA7"/>
          </a:solidFill>
          <a:latin typeface="Calibri" pitchFamily="34" charset="0"/>
        </a:defRPr>
      </a:lvl2pPr>
      <a:lvl3pPr algn="ctr" rtl="0" eaLnBrk="0" fontAlgn="base" hangingPunct="0">
        <a:spcBef>
          <a:spcPct val="0"/>
        </a:spcBef>
        <a:spcAft>
          <a:spcPct val="0"/>
        </a:spcAft>
        <a:defRPr sz="4400">
          <a:solidFill>
            <a:srgbClr val="925FA7"/>
          </a:solidFill>
          <a:latin typeface="Calibri" pitchFamily="34" charset="0"/>
        </a:defRPr>
      </a:lvl3pPr>
      <a:lvl4pPr algn="ctr" rtl="0" eaLnBrk="0" fontAlgn="base" hangingPunct="0">
        <a:spcBef>
          <a:spcPct val="0"/>
        </a:spcBef>
        <a:spcAft>
          <a:spcPct val="0"/>
        </a:spcAft>
        <a:defRPr sz="4400">
          <a:solidFill>
            <a:srgbClr val="925FA7"/>
          </a:solidFill>
          <a:latin typeface="Calibri" pitchFamily="34" charset="0"/>
        </a:defRPr>
      </a:lvl4pPr>
      <a:lvl5pPr algn="ctr" rtl="0" eaLnBrk="0" fontAlgn="base" hangingPunct="0">
        <a:spcBef>
          <a:spcPct val="0"/>
        </a:spcBef>
        <a:spcAft>
          <a:spcPct val="0"/>
        </a:spcAft>
        <a:defRPr sz="4400">
          <a:solidFill>
            <a:srgbClr val="925FA7"/>
          </a:solidFill>
          <a:latin typeface="Calibri" pitchFamily="34" charset="0"/>
        </a:defRPr>
      </a:lvl5pPr>
      <a:lvl6pPr marL="457200" algn="ctr" rtl="0" fontAlgn="base">
        <a:spcBef>
          <a:spcPct val="0"/>
        </a:spcBef>
        <a:spcAft>
          <a:spcPct val="0"/>
        </a:spcAft>
        <a:defRPr sz="4400">
          <a:solidFill>
            <a:srgbClr val="925FA7"/>
          </a:solidFill>
          <a:latin typeface="Calibri" pitchFamily="34" charset="0"/>
        </a:defRPr>
      </a:lvl6pPr>
      <a:lvl7pPr marL="914400" algn="ctr" rtl="0" fontAlgn="base">
        <a:spcBef>
          <a:spcPct val="0"/>
        </a:spcBef>
        <a:spcAft>
          <a:spcPct val="0"/>
        </a:spcAft>
        <a:defRPr sz="4400">
          <a:solidFill>
            <a:srgbClr val="925FA7"/>
          </a:solidFill>
          <a:latin typeface="Calibri" pitchFamily="34" charset="0"/>
        </a:defRPr>
      </a:lvl7pPr>
      <a:lvl8pPr marL="1371600" algn="ctr" rtl="0" fontAlgn="base">
        <a:spcBef>
          <a:spcPct val="0"/>
        </a:spcBef>
        <a:spcAft>
          <a:spcPct val="0"/>
        </a:spcAft>
        <a:defRPr sz="4400">
          <a:solidFill>
            <a:srgbClr val="925FA7"/>
          </a:solidFill>
          <a:latin typeface="Calibri" pitchFamily="34" charset="0"/>
        </a:defRPr>
      </a:lvl8pPr>
      <a:lvl9pPr marL="1828800" algn="ctr" rtl="0" fontAlgn="base">
        <a:spcBef>
          <a:spcPct val="0"/>
        </a:spcBef>
        <a:spcAft>
          <a:spcPct val="0"/>
        </a:spcAft>
        <a:defRPr sz="4400">
          <a:solidFill>
            <a:srgbClr val="925FA7"/>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E46C0A"/>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E46C0A"/>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E46C0A"/>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E46C0A"/>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E46C0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02557A-7053-4340-A874-8AB926A8EDA1}" type="datetimeFigureOut">
              <a:rPr lang="en-US" smtClean="0"/>
              <a:pPr/>
              <a:t>10/27/2021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AEF9944-A4F6-4C59-AEBD-678D6480B8EA}"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70192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AC1EBC9-5ED5-44EC-ADA2-31A348E01851}" type="datetimeFigureOut">
              <a:rPr lang="en-US" smtClean="0">
                <a:solidFill>
                  <a:prstClr val="black">
                    <a:tint val="75000"/>
                  </a:prstClr>
                </a:solidFill>
              </a:rPr>
              <a:pPr defTabSz="914400"/>
              <a:t>10/27/2021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2524984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EDA5892-5C2B-4692-9754-2E99AE341342}" type="datetimeFigureOut">
              <a:rPr lang="en-US" smtClean="0">
                <a:solidFill>
                  <a:prstClr val="black">
                    <a:tint val="75000"/>
                  </a:prstClr>
                </a:solidFill>
              </a:rPr>
              <a:pPr defTabSz="914377"/>
              <a:t>10/27/2021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3F4474D-454B-45FA-9690-D7832AB0A05F}"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17273266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8723"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A490FC-9AD6-4C00-B97D-B134F7405EFF}"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nvGrpSpPr>
          <p:cNvPr id="3076" name="Group 4"/>
          <p:cNvGrpSpPr>
            <a:grpSpLocks/>
          </p:cNvGrpSpPr>
          <p:nvPr/>
        </p:nvGrpSpPr>
        <p:grpSpPr bwMode="auto">
          <a:xfrm>
            <a:off x="1" y="1"/>
            <a:ext cx="12187767"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587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587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587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587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587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grpSp>
        <p:sp>
          <p:nvSpPr>
            <p:cNvPr id="1587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sp>
          <p:nvSpPr>
            <p:cNvPr id="1587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a:ea typeface="+mn-ea"/>
                <a:cs typeface="Arial"/>
              </a:endParaRPr>
            </a:p>
          </p:txBody>
        </p:sp>
      </p:grpSp>
      <p:sp>
        <p:nvSpPr>
          <p:cNvPr id="158733"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8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8735"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57001725"/>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p:fade thruBlk="1"/>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hyperlink" Target="https://www.frontiersin.org/articles/10.3389/fpsyt.2020.585769/full#B37"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frontiersin.org/articles/10.3389/fpsyt.2020.585769/full#B46"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8.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8.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4.xml"/><Relationship Id="rId5" Type="http://schemas.openxmlformats.org/officeDocument/2006/relationships/image" Target="../media/image90.pn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6.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image" Target="../media/image113.jpg"/></Relationships>
</file>

<file path=ppt/slides/_rels/slide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631" y="2649404"/>
            <a:ext cx="8144134" cy="1373070"/>
          </a:xfrm>
        </p:spPr>
        <p:txBody>
          <a:bodyPr/>
          <a:lstStyle/>
          <a:p>
            <a:pPr rtl="1"/>
            <a:r>
              <a:rPr lang="fa-IR" dirty="0" smtClean="0">
                <a:solidFill>
                  <a:prstClr val="white"/>
                </a:solidFill>
                <a:cs typeface="B Titr" panose="00000700000000000000" pitchFamily="2" charset="-78"/>
              </a:rPr>
              <a:t>1000 روز اول زندگی را دریابیم!</a:t>
            </a:r>
            <a:endParaRPr lang="en-US" dirty="0"/>
          </a:p>
        </p:txBody>
      </p:sp>
      <p:sp>
        <p:nvSpPr>
          <p:cNvPr id="3" name="Subtitle 2"/>
          <p:cNvSpPr>
            <a:spLocks noGrp="1"/>
          </p:cNvSpPr>
          <p:nvPr>
            <p:ph type="subTitle" idx="1"/>
          </p:nvPr>
        </p:nvSpPr>
        <p:spPr>
          <a:xfrm>
            <a:off x="3978594" y="4403730"/>
            <a:ext cx="8144134" cy="1117687"/>
          </a:xfrm>
        </p:spPr>
        <p:txBody>
          <a:bodyPr>
            <a:normAutofit lnSpcReduction="10000"/>
          </a:bodyPr>
          <a:lstStyle/>
          <a:p>
            <a:r>
              <a:rPr lang="fa-IR" dirty="0">
                <a:cs typeface="B Titr" panose="00000700000000000000" pitchFamily="2" charset="-78"/>
              </a:rPr>
              <a:t>نوذر نخعی</a:t>
            </a:r>
          </a:p>
          <a:p>
            <a:r>
              <a:rPr lang="fa-IR" dirty="0">
                <a:cs typeface="B Titr" panose="00000700000000000000" pitchFamily="2" charset="-78"/>
              </a:rPr>
              <a:t>استاد پزشکی اجتماعی</a:t>
            </a:r>
          </a:p>
          <a:p>
            <a:r>
              <a:rPr lang="fa-IR" dirty="0">
                <a:cs typeface="B Titr" panose="00000700000000000000" pitchFamily="2" charset="-78"/>
              </a:rPr>
              <a:t> دانشگاه علوم پزشکی کرمان</a:t>
            </a:r>
          </a:p>
        </p:txBody>
      </p:sp>
      <p:sp>
        <p:nvSpPr>
          <p:cNvPr id="6" name="Rectangle 5"/>
          <p:cNvSpPr/>
          <p:nvPr/>
        </p:nvSpPr>
        <p:spPr>
          <a:xfrm>
            <a:off x="9005455" y="2649404"/>
            <a:ext cx="3186545" cy="1754326"/>
          </a:xfrm>
          <a:prstGeom prst="rect">
            <a:avLst/>
          </a:prstGeom>
        </p:spPr>
        <p:txBody>
          <a:bodyPr wrap="square">
            <a:spAutoFit/>
          </a:bodyPr>
          <a:lstStyle/>
          <a:p>
            <a:pPr lvl="0" algn="ctr" rtl="1">
              <a:defRPr/>
            </a:pPr>
            <a:r>
              <a:rPr lang="fa-IR" sz="3600" b="1" dirty="0">
                <a:solidFill>
                  <a:srgbClr val="9D360E">
                    <a:lumMod val="50000"/>
                  </a:srgbClr>
                </a:solidFill>
                <a:latin typeface="IranNastaliq" panose="02020505000000020003" pitchFamily="18" charset="0"/>
                <a:cs typeface="B Davat" panose="00000400000000000000" pitchFamily="2" charset="-78"/>
              </a:rPr>
              <a:t>سلسله مباحث پیشگیری </a:t>
            </a:r>
          </a:p>
          <a:p>
            <a:pPr lvl="0" algn="ctr" rtl="1">
              <a:defRPr/>
            </a:pPr>
            <a:r>
              <a:rPr lang="fa-IR" sz="3600" b="1" dirty="0">
                <a:solidFill>
                  <a:srgbClr val="9D360E">
                    <a:lumMod val="50000"/>
                  </a:srgbClr>
                </a:solidFill>
                <a:latin typeface="IranNastaliq" panose="02020505000000020003" pitchFamily="18" charset="0"/>
                <a:cs typeface="B Davat" panose="00000400000000000000" pitchFamily="2" charset="-78"/>
              </a:rPr>
              <a:t>از آسیب‌های اجتماعی</a:t>
            </a:r>
          </a:p>
          <a:p>
            <a:pPr lvl="0" algn="ctr" rtl="1">
              <a:defRPr/>
            </a:pPr>
            <a:r>
              <a:rPr lang="fa-IR" sz="3600" b="1" dirty="0" smtClean="0">
                <a:solidFill>
                  <a:srgbClr val="9D360E">
                    <a:lumMod val="50000"/>
                  </a:srgbClr>
                </a:solidFill>
                <a:latin typeface="IranNastaliq" panose="02020505000000020003" pitchFamily="18" charset="0"/>
                <a:cs typeface="B Davat" panose="00000400000000000000" pitchFamily="2" charset="-78"/>
              </a:rPr>
              <a:t>(2)</a:t>
            </a:r>
            <a:endParaRPr lang="en-US" sz="3600" b="1" dirty="0">
              <a:solidFill>
                <a:srgbClr val="9D360E">
                  <a:lumMod val="50000"/>
                </a:srgbClr>
              </a:solidFill>
              <a:latin typeface="IranNastaliq" panose="02020505000000020003" pitchFamily="18" charset="0"/>
              <a:cs typeface="B Davat" panose="00000400000000000000" pitchFamily="2" charset="-78"/>
            </a:endParaRPr>
          </a:p>
        </p:txBody>
      </p:sp>
      <p:pic>
        <p:nvPicPr>
          <p:cNvPr id="7" name="Picture 6"/>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657600" y="-1"/>
            <a:ext cx="4123389" cy="1270974"/>
          </a:xfrm>
          <a:prstGeom prst="rect">
            <a:avLst/>
          </a:prstGeom>
          <a:noFill/>
          <a:effectLst>
            <a:outerShdw blurRad="50800" dist="50800" dir="5400000" algn="ctr" rotWithShape="0">
              <a:srgbClr val="FFFF00"/>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6344"/>
            <a:ext cx="7621064" cy="2791215"/>
          </a:xfrm>
          <a:prstGeom prst="rect">
            <a:avLst/>
          </a:prstGeom>
        </p:spPr>
      </p:pic>
    </p:spTree>
    <p:extLst>
      <p:ext uri="{BB962C8B-B14F-4D97-AF65-F5344CB8AC3E}">
        <p14:creationId xmlns:p14="http://schemas.microsoft.com/office/powerpoint/2010/main" val="26465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800" dirty="0" smtClean="0">
                <a:solidFill>
                  <a:srgbClr val="7030A0"/>
                </a:solidFill>
                <a:cs typeface="B Titr" panose="00000700000000000000" pitchFamily="2" charset="-78"/>
              </a:rPr>
              <a:t>کانادا</a:t>
            </a:r>
            <a:endParaRPr lang="en-US" sz="4800" dirty="0">
              <a:solidFill>
                <a:srgbClr val="7030A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161822" y="1825625"/>
            <a:ext cx="9868355" cy="4351338"/>
          </a:xfrm>
          <a:prstGeom prst="rect">
            <a:avLst/>
          </a:prstGeom>
        </p:spPr>
      </p:pic>
    </p:spTree>
    <p:extLst>
      <p:ext uri="{BB962C8B-B14F-4D97-AF65-F5344CB8AC3E}">
        <p14:creationId xmlns:p14="http://schemas.microsoft.com/office/powerpoint/2010/main" val="994556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09"/>
            <a:ext cx="10515600" cy="1026969"/>
          </a:xfrm>
        </p:spPr>
        <p:txBody>
          <a:bodyPr/>
          <a:lstStyle/>
          <a:p>
            <a:pPr algn="ctr"/>
            <a:r>
              <a:rPr lang="fa-IR" dirty="0" smtClean="0">
                <a:solidFill>
                  <a:srgbClr val="7030A0"/>
                </a:solidFill>
                <a:cs typeface="B Titr" panose="00000700000000000000" pitchFamily="2" charset="-78"/>
              </a:rPr>
              <a:t>انجمن متخصصین کودکان آمریکا</a:t>
            </a:r>
            <a:endParaRPr lang="en-US"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43582" y="1251744"/>
            <a:ext cx="11354022" cy="5499099"/>
          </a:xfrm>
          <a:prstGeom prst="rect">
            <a:avLst/>
          </a:prstGeom>
        </p:spPr>
      </p:pic>
    </p:spTree>
    <p:extLst>
      <p:ext uri="{BB962C8B-B14F-4D97-AF65-F5344CB8AC3E}">
        <p14:creationId xmlns:p14="http://schemas.microsoft.com/office/powerpoint/2010/main" val="7575551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pPr algn="ctr"/>
            <a:r>
              <a:rPr lang="fa-IR" dirty="0" smtClean="0">
                <a:solidFill>
                  <a:srgbClr val="7030A0"/>
                </a:solidFill>
                <a:cs typeface="B Titr" panose="00000700000000000000" pitchFamily="2" charset="-78"/>
              </a:rPr>
              <a:t>یونیسف</a:t>
            </a:r>
            <a:endParaRPr lang="en-US" dirty="0">
              <a:solidFill>
                <a:srgbClr val="7030A0"/>
              </a:solidFill>
              <a:cs typeface="B Titr" panose="00000700000000000000" pitchFamily="2" charset="-78"/>
            </a:endParaRPr>
          </a:p>
        </p:txBody>
      </p:sp>
      <p:pic>
        <p:nvPicPr>
          <p:cNvPr id="6" name="Content Placeholder 3"/>
          <p:cNvPicPr>
            <a:picLocks noGrp="1" noChangeAspect="1"/>
          </p:cNvPicPr>
          <p:nvPr>
            <p:ph idx="1"/>
          </p:nvPr>
        </p:nvPicPr>
        <p:blipFill>
          <a:blip r:embed="rId2"/>
          <a:stretch>
            <a:fillRect/>
          </a:stretch>
        </p:blipFill>
        <p:spPr>
          <a:xfrm>
            <a:off x="468894" y="1357745"/>
            <a:ext cx="11254212" cy="5500255"/>
          </a:xfrm>
          <a:prstGeom prst="rect">
            <a:avLst/>
          </a:prstGeom>
        </p:spPr>
      </p:pic>
    </p:spTree>
    <p:extLst>
      <p:ext uri="{BB962C8B-B14F-4D97-AF65-F5344CB8AC3E}">
        <p14:creationId xmlns:p14="http://schemas.microsoft.com/office/powerpoint/2010/main" val="2872441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8050"/>
          </a:xfrm>
        </p:spPr>
        <p:txBody>
          <a:bodyPr/>
          <a:lstStyle/>
          <a:p>
            <a:pPr algn="ctr"/>
            <a:r>
              <a:rPr lang="fa-IR" sz="5400" dirty="0" smtClean="0">
                <a:solidFill>
                  <a:srgbClr val="7030A0"/>
                </a:solidFill>
                <a:cs typeface="B Titr" panose="00000700000000000000" pitchFamily="2" charset="-78"/>
              </a:rPr>
              <a:t>دنیا</a:t>
            </a:r>
            <a:endParaRPr lang="en-US" sz="5400"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1458959"/>
            <a:ext cx="12214702" cy="5270455"/>
          </a:xfrm>
          <a:prstGeom prst="rect">
            <a:avLst/>
          </a:prstGeom>
        </p:spPr>
      </p:pic>
    </p:spTree>
    <p:extLst>
      <p:ext uri="{BB962C8B-B14F-4D97-AF65-F5344CB8AC3E}">
        <p14:creationId xmlns:p14="http://schemas.microsoft.com/office/powerpoint/2010/main" val="2314316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7030A0"/>
                </a:solidFill>
                <a:cs typeface="B Titr" panose="00000700000000000000" pitchFamily="2" charset="-78"/>
              </a:rPr>
              <a:t>کتاب های جدید</a:t>
            </a:r>
            <a:endParaRPr lang="en-US" dirty="0">
              <a:solidFill>
                <a:srgbClr val="7030A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524000" y="1690688"/>
            <a:ext cx="9527803" cy="5025868"/>
          </a:xfrm>
          <a:prstGeom prst="rect">
            <a:avLst/>
          </a:prstGeom>
        </p:spPr>
      </p:pic>
    </p:spTree>
    <p:extLst>
      <p:ext uri="{BB962C8B-B14F-4D97-AF65-F5344CB8AC3E}">
        <p14:creationId xmlns:p14="http://schemas.microsoft.com/office/powerpoint/2010/main" val="2110029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964873" y="0"/>
            <a:ext cx="5301867" cy="6858000"/>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5394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4309" y="0"/>
            <a:ext cx="10070697" cy="2872229"/>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4309" y="2675371"/>
            <a:ext cx="10515600" cy="2866447"/>
          </a:xfrm>
        </p:spPr>
        <p:txBody>
          <a:bodyPr>
            <a:noAutofit/>
          </a:bodyPr>
          <a:lstStyle/>
          <a:p>
            <a:pPr algn="r" rtl="1"/>
            <a:r>
              <a:rPr lang="fa-IR" sz="5400" dirty="0" smtClean="0">
                <a:cs typeface="0 Zar" panose="00000400000000000000" pitchFamily="2" charset="-78"/>
              </a:rPr>
              <a:t>مطالعه </a:t>
            </a:r>
            <a:r>
              <a:rPr lang="fa-IR" sz="5400" dirty="0" smtClean="0">
                <a:solidFill>
                  <a:srgbClr val="C00000"/>
                </a:solidFill>
                <a:cs typeface="0 Zar" panose="00000400000000000000" pitchFamily="2" charset="-78"/>
              </a:rPr>
              <a:t>حدود 14 هزار نفر مادر باردار </a:t>
            </a:r>
            <a:r>
              <a:rPr lang="fa-IR" sz="5400" dirty="0" smtClean="0">
                <a:cs typeface="0 Zar" panose="00000400000000000000" pitchFamily="2" charset="-78"/>
              </a:rPr>
              <a:t>در لندن و پیگیری آنان و کودکشان به مدت حدود </a:t>
            </a:r>
            <a:r>
              <a:rPr lang="fa-IR" sz="5400" dirty="0" smtClean="0">
                <a:solidFill>
                  <a:srgbClr val="C00000"/>
                </a:solidFill>
                <a:cs typeface="0 Zar" panose="00000400000000000000" pitchFamily="2" charset="-78"/>
              </a:rPr>
              <a:t>چهار سال</a:t>
            </a:r>
          </a:p>
          <a:p>
            <a:pPr algn="r" rtl="1"/>
            <a:r>
              <a:rPr lang="fa-IR" sz="5400" dirty="0" smtClean="0">
                <a:cs typeface="0 Zar" panose="00000400000000000000" pitchFamily="2" charset="-78"/>
              </a:rPr>
              <a:t>کسانیکه پدران تند و بداخلاق داشتند، </a:t>
            </a:r>
            <a:r>
              <a:rPr lang="fa-IR" sz="5400" dirty="0" smtClean="0">
                <a:solidFill>
                  <a:srgbClr val="C00000"/>
                </a:solidFill>
                <a:cs typeface="0 Zar" panose="00000400000000000000" pitchFamily="2" charset="-78"/>
              </a:rPr>
              <a:t>مشکلات رفتاری در 4 سالگی نزدیک به 3 برابر</a:t>
            </a:r>
            <a:r>
              <a:rPr lang="fa-IR" sz="5400" dirty="0" smtClean="0">
                <a:cs typeface="0 Zar" panose="00000400000000000000" pitchFamily="2" charset="-78"/>
              </a:rPr>
              <a:t> بود</a:t>
            </a:r>
            <a:r>
              <a:rPr lang="en-US" sz="5400" dirty="0" smtClean="0">
                <a:cs typeface="0 Zar" panose="00000400000000000000" pitchFamily="2" charset="-78"/>
              </a:rPr>
              <a:t/>
            </a:r>
            <a:br>
              <a:rPr lang="en-US" sz="5400" dirty="0" smtClean="0">
                <a:cs typeface="0 Zar" panose="00000400000000000000" pitchFamily="2" charset="-78"/>
              </a:rPr>
            </a:br>
            <a:endParaRPr lang="en-US" sz="5400" dirty="0">
              <a:cs typeface="0 Zar" panose="00000400000000000000" pitchFamily="2" charset="-78"/>
            </a:endParaRPr>
          </a:p>
        </p:txBody>
      </p:sp>
    </p:spTree>
    <p:extLst>
      <p:ext uri="{BB962C8B-B14F-4D97-AF65-F5344CB8AC3E}">
        <p14:creationId xmlns:p14="http://schemas.microsoft.com/office/powerpoint/2010/main" val="2745347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6" name="Shape 816"/>
          <p:cNvSpPr txBox="1">
            <a:spLocks noGrp="1"/>
          </p:cNvSpPr>
          <p:nvPr>
            <p:ph type="body" idx="1"/>
          </p:nvPr>
        </p:nvSpPr>
        <p:spPr>
          <a:xfrm>
            <a:off x="838633" y="2006600"/>
            <a:ext cx="8499331" cy="4340800"/>
          </a:xfrm>
          <a:prstGeom prst="rect">
            <a:avLst/>
          </a:prstGeom>
        </p:spPr>
        <p:txBody>
          <a:bodyPr spcFirstLastPara="1" wrap="square" lIns="121900" tIns="121900" rIns="121900" bIns="121900" anchor="t" anchorCtr="0">
            <a:noAutofit/>
          </a:bodyPr>
          <a:lstStyle/>
          <a:p>
            <a:pPr marL="0" indent="0" algn="r" rtl="1">
              <a:buNone/>
            </a:pPr>
            <a:endParaRPr sz="3200" dirty="0">
              <a:cs typeface="B Nazanin" panose="00000400000000000000" pitchFamily="2" charset="-78"/>
            </a:endParaRPr>
          </a:p>
        </p:txBody>
      </p:sp>
      <p:pic>
        <p:nvPicPr>
          <p:cNvPr id="2" name="Picture 1"/>
          <p:cNvPicPr>
            <a:picLocks noChangeAspect="1"/>
          </p:cNvPicPr>
          <p:nvPr/>
        </p:nvPicPr>
        <p:blipFill>
          <a:blip r:embed="rId3"/>
          <a:stretch>
            <a:fillRect/>
          </a:stretch>
        </p:blipFill>
        <p:spPr>
          <a:xfrm>
            <a:off x="11085799" y="5598051"/>
            <a:ext cx="1251820" cy="1259949"/>
          </a:xfrm>
          <a:prstGeom prst="rect">
            <a:avLst/>
          </a:prstGeom>
        </p:spPr>
      </p:pic>
      <p:pic>
        <p:nvPicPr>
          <p:cNvPr id="3" name="Picture 2"/>
          <p:cNvPicPr>
            <a:picLocks noChangeAspect="1"/>
          </p:cNvPicPr>
          <p:nvPr/>
        </p:nvPicPr>
        <p:blipFill>
          <a:blip r:embed="rId4"/>
          <a:stretch>
            <a:fillRect/>
          </a:stretch>
        </p:blipFill>
        <p:spPr>
          <a:xfrm>
            <a:off x="73322" y="1597892"/>
            <a:ext cx="9351305" cy="5260109"/>
          </a:xfrm>
          <a:prstGeom prst="rect">
            <a:avLst/>
          </a:prstGeom>
        </p:spPr>
      </p:pic>
      <p:pic>
        <p:nvPicPr>
          <p:cNvPr id="4" name="Picture 3"/>
          <p:cNvPicPr>
            <a:picLocks noChangeAspect="1"/>
          </p:cNvPicPr>
          <p:nvPr/>
        </p:nvPicPr>
        <p:blipFill>
          <a:blip r:embed="rId5"/>
          <a:stretch>
            <a:fillRect/>
          </a:stretch>
        </p:blipFill>
        <p:spPr>
          <a:xfrm>
            <a:off x="-1" y="0"/>
            <a:ext cx="2521527" cy="2021288"/>
          </a:xfrm>
          <a:prstGeom prst="rect">
            <a:avLst/>
          </a:prstGeom>
        </p:spPr>
      </p:pic>
      <p:sp>
        <p:nvSpPr>
          <p:cNvPr id="5" name="TextBox 4"/>
          <p:cNvSpPr txBox="1"/>
          <p:nvPr/>
        </p:nvSpPr>
        <p:spPr>
          <a:xfrm>
            <a:off x="2521525" y="388576"/>
            <a:ext cx="7028875" cy="1077218"/>
          </a:xfrm>
          <a:prstGeom prst="rect">
            <a:avLst/>
          </a:prstGeom>
          <a:noFill/>
        </p:spPr>
        <p:txBody>
          <a:bodyPr wrap="square" rtlCol="0">
            <a:sp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r>
              <a:rPr kumimoji="0" lang="fa-IR" sz="3200" b="0" i="0" u="none" strike="noStrike" kern="0" cap="none" spc="0" normalizeH="0" baseline="0" noProof="0" dirty="0">
                <a:ln>
                  <a:noFill/>
                </a:ln>
                <a:solidFill>
                  <a:srgbClr val="FF0000"/>
                </a:solidFill>
                <a:effectLst/>
                <a:uLnTx/>
                <a:uFillTx/>
                <a:latin typeface="Arial"/>
                <a:ea typeface="+mn-ea"/>
                <a:cs typeface="B Titr" panose="00000700000000000000" pitchFamily="2" charset="-78"/>
                <a:sym typeface="Arial"/>
              </a:rPr>
              <a:t>استرس مادر در دوران بارداری</a:t>
            </a:r>
            <a:r>
              <a:rPr kumimoji="0" lang="fa-IR" sz="3200" b="0" i="0" u="none" strike="noStrike" kern="0" cap="none" spc="0" normalizeH="0" baseline="0" noProof="0" dirty="0">
                <a:ln>
                  <a:noFill/>
                </a:ln>
                <a:solidFill>
                  <a:srgbClr val="000000"/>
                </a:solidFill>
                <a:effectLst/>
                <a:uLnTx/>
                <a:uFillTx/>
                <a:latin typeface="Arial"/>
                <a:ea typeface="+mn-ea"/>
                <a:cs typeface="B Titr" panose="00000700000000000000" pitchFamily="2" charset="-78"/>
                <a:sym typeface="Arial"/>
              </a:rPr>
              <a:t>، شانس به دنیا آمدن پسری </a:t>
            </a:r>
            <a:r>
              <a:rPr kumimoji="0" lang="fa-IR" sz="3200" b="0" i="0" u="none" strike="noStrike" kern="0" cap="none" spc="0" normalizeH="0" baseline="0" noProof="0" dirty="0">
                <a:ln>
                  <a:noFill/>
                </a:ln>
                <a:solidFill>
                  <a:srgbClr val="FF0000"/>
                </a:solidFill>
                <a:effectLst/>
                <a:uLnTx/>
                <a:uFillTx/>
                <a:latin typeface="Arial"/>
                <a:ea typeface="+mn-ea"/>
                <a:cs typeface="B Titr" panose="00000700000000000000" pitchFamily="2" charset="-78"/>
                <a:sym typeface="Arial"/>
              </a:rPr>
              <a:t>همجنس‌گرا</a:t>
            </a:r>
            <a:r>
              <a:rPr kumimoji="0" lang="fa-IR" sz="3200" b="0" i="0" u="none" strike="noStrike" kern="0" cap="none" spc="0" normalizeH="0" baseline="0" noProof="0" dirty="0">
                <a:ln>
                  <a:noFill/>
                </a:ln>
                <a:solidFill>
                  <a:srgbClr val="000000"/>
                </a:solidFill>
                <a:effectLst/>
                <a:uLnTx/>
                <a:uFillTx/>
                <a:latin typeface="Arial"/>
                <a:ea typeface="+mn-ea"/>
                <a:cs typeface="B Titr" panose="00000700000000000000" pitchFamily="2" charset="-78"/>
                <a:sym typeface="Arial"/>
              </a:rPr>
              <a:t> را افزایش می‌دهد.</a:t>
            </a:r>
            <a:endParaRPr kumimoji="0" lang="en-US" sz="3200" b="0" i="0" u="none" strike="noStrike" kern="0" cap="none" spc="0" normalizeH="0" baseline="0" noProof="0" dirty="0">
              <a:ln>
                <a:noFill/>
              </a:ln>
              <a:solidFill>
                <a:srgbClr val="000000"/>
              </a:solidFill>
              <a:effectLst/>
              <a:uLnTx/>
              <a:uFillTx/>
              <a:latin typeface="Arial"/>
              <a:ea typeface="+mn-ea"/>
              <a:cs typeface="B Titr" panose="00000700000000000000" pitchFamily="2" charset="-78"/>
              <a:sym typeface="Arial"/>
            </a:endParaRPr>
          </a:p>
        </p:txBody>
      </p:sp>
    </p:spTree>
    <p:extLst>
      <p:ext uri="{BB962C8B-B14F-4D97-AF65-F5344CB8AC3E}">
        <p14:creationId xmlns:p14="http://schemas.microsoft.com/office/powerpoint/2010/main" val="1782008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9818" y="-112712"/>
            <a:ext cx="8810625" cy="3534786"/>
          </a:xfrm>
          <a:prstGeom prst="rect">
            <a:avLst/>
          </a:prstGeom>
        </p:spPr>
      </p:pic>
      <p:sp>
        <p:nvSpPr>
          <p:cNvPr id="5" name="Title 4"/>
          <p:cNvSpPr>
            <a:spLocks noGrp="1"/>
          </p:cNvSpPr>
          <p:nvPr>
            <p:ph type="title"/>
          </p:nvPr>
        </p:nvSpPr>
        <p:spPr/>
        <p:txBody>
          <a:bodyPr/>
          <a:lstStyle/>
          <a:p>
            <a:endParaRPr lang="en-US" dirty="0"/>
          </a:p>
        </p:txBody>
      </p:sp>
      <p:sp>
        <p:nvSpPr>
          <p:cNvPr id="6" name="Content Placeholder 5"/>
          <p:cNvSpPr>
            <a:spLocks noGrp="1"/>
          </p:cNvSpPr>
          <p:nvPr>
            <p:ph sz="half" idx="1"/>
          </p:nvPr>
        </p:nvSpPr>
        <p:spPr>
          <a:xfrm>
            <a:off x="76200" y="3574473"/>
            <a:ext cx="6019800" cy="2145290"/>
          </a:xfrm>
        </p:spPr>
        <p:txBody>
          <a:bodyPr>
            <a:noAutofit/>
          </a:bodyPr>
          <a:lstStyle/>
          <a:p>
            <a:r>
              <a:rPr lang="en-US" sz="2400" dirty="0"/>
              <a:t>There is also stronger evidence that</a:t>
            </a:r>
            <a:br>
              <a:rPr lang="en-US" sz="2400" dirty="0"/>
            </a:br>
            <a:r>
              <a:rPr lang="en-US" sz="2400" dirty="0"/>
              <a:t>variation in prenatal hormone levels—often centralized in </a:t>
            </a:r>
            <a:r>
              <a:rPr lang="en-US" sz="2400" dirty="0" smtClean="0"/>
              <a:t>biological</a:t>
            </a:r>
            <a:r>
              <a:rPr lang="fa-IR" sz="2400" dirty="0" smtClean="0"/>
              <a:t> </a:t>
            </a:r>
            <a:r>
              <a:rPr lang="en-US" sz="2400" dirty="0" smtClean="0"/>
              <a:t>theories </a:t>
            </a:r>
            <a:r>
              <a:rPr lang="en-US" sz="2400" dirty="0"/>
              <a:t>of sexual orientation—play more of role in women's </a:t>
            </a:r>
            <a:r>
              <a:rPr lang="en-US" sz="2400" dirty="0" smtClean="0"/>
              <a:t>same-sex</a:t>
            </a:r>
            <a:r>
              <a:rPr lang="fa-IR" sz="2400" dirty="0" smtClean="0"/>
              <a:t> </a:t>
            </a:r>
            <a:r>
              <a:rPr lang="en-US" sz="2400" dirty="0" smtClean="0"/>
              <a:t>orientation </a:t>
            </a:r>
            <a:r>
              <a:rPr lang="en-US" sz="2400" dirty="0"/>
              <a:t>than they do in men's same-sex </a:t>
            </a:r>
            <a:r>
              <a:rPr lang="en-US" sz="2400" dirty="0" smtClean="0"/>
              <a:t>orientation, </a:t>
            </a:r>
            <a:r>
              <a:rPr lang="en-US" sz="2400" dirty="0"/>
              <a:t>despite women's sexual orientation being more fluid and open </a:t>
            </a:r>
            <a:r>
              <a:rPr lang="en-US" sz="2400" dirty="0" smtClean="0"/>
              <a:t>to</a:t>
            </a:r>
            <a:r>
              <a:rPr lang="fa-IR" sz="2400" dirty="0" smtClean="0"/>
              <a:t> </a:t>
            </a:r>
            <a:r>
              <a:rPr lang="en-US" sz="2400" dirty="0" smtClean="0"/>
              <a:t>environmental </a:t>
            </a:r>
            <a:r>
              <a:rPr lang="en-US" sz="2400" dirty="0"/>
              <a:t>influences than men's </a:t>
            </a:r>
            <a:r>
              <a:rPr lang="en-US" sz="2400" dirty="0" smtClean="0"/>
              <a:t>orientation. </a:t>
            </a:r>
            <a:r>
              <a:rPr lang="en-US" sz="2400" dirty="0"/>
              <a:t/>
            </a:r>
            <a:br>
              <a:rPr lang="en-US" sz="2400" dirty="0"/>
            </a:br>
            <a:endParaRPr lang="en-US" sz="2400" dirty="0"/>
          </a:p>
        </p:txBody>
      </p:sp>
      <p:sp>
        <p:nvSpPr>
          <p:cNvPr id="7" name="Content Placeholder 6"/>
          <p:cNvSpPr>
            <a:spLocks noGrp="1"/>
          </p:cNvSpPr>
          <p:nvPr>
            <p:ph sz="half" idx="2"/>
          </p:nvPr>
        </p:nvSpPr>
        <p:spPr>
          <a:xfrm>
            <a:off x="6227618" y="2951017"/>
            <a:ext cx="5181600" cy="3871769"/>
          </a:xfrm>
        </p:spPr>
        <p:txBody>
          <a:bodyPr>
            <a:normAutofit/>
          </a:bodyPr>
          <a:lstStyle/>
          <a:p>
            <a:pPr algn="r" rtl="1"/>
            <a:r>
              <a:rPr lang="fa-IR" sz="3600" dirty="0" smtClean="0">
                <a:cs typeface="B Titr" panose="00000700000000000000" pitchFamily="2" charset="-78"/>
              </a:rPr>
              <a:t>تاثیر سطح </a:t>
            </a:r>
            <a:r>
              <a:rPr lang="fa-IR" sz="3600" dirty="0" smtClean="0">
                <a:solidFill>
                  <a:srgbClr val="C00000"/>
                </a:solidFill>
                <a:cs typeface="B Titr" panose="00000700000000000000" pitchFamily="2" charset="-78"/>
              </a:rPr>
              <a:t>هورمونهای مادر </a:t>
            </a:r>
            <a:r>
              <a:rPr lang="fa-IR" sz="3600" dirty="0" smtClean="0">
                <a:cs typeface="B Titr" panose="00000700000000000000" pitchFamily="2" charset="-78"/>
              </a:rPr>
              <a:t>باردار بر </a:t>
            </a:r>
            <a:r>
              <a:rPr lang="fa-IR" sz="3600" dirty="0" smtClean="0">
                <a:solidFill>
                  <a:srgbClr val="C00000"/>
                </a:solidFill>
                <a:cs typeface="B Titr" panose="00000700000000000000" pitchFamily="2" charset="-78"/>
              </a:rPr>
              <a:t>گرایش های جنسی مونث</a:t>
            </a:r>
            <a:r>
              <a:rPr lang="fa-IR" sz="3600" dirty="0" smtClean="0">
                <a:cs typeface="B Titr" panose="00000700000000000000" pitchFamily="2" charset="-78"/>
              </a:rPr>
              <a:t> بیشتر از جنس مذکر است.</a:t>
            </a:r>
            <a:endParaRPr lang="en-US" sz="3600" dirty="0">
              <a:cs typeface="B Titr" panose="00000700000000000000" pitchFamily="2" charset="-78"/>
            </a:endParaRPr>
          </a:p>
        </p:txBody>
      </p:sp>
    </p:spTree>
    <p:extLst>
      <p:ext uri="{BB962C8B-B14F-4D97-AF65-F5344CB8AC3E}">
        <p14:creationId xmlns:p14="http://schemas.microsoft.com/office/powerpoint/2010/main" val="103708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00274" y="0"/>
            <a:ext cx="7477125" cy="2310844"/>
          </a:xfrm>
          <a:prstGeom prst="rect">
            <a:avLst/>
          </a:prstGeom>
        </p:spPr>
      </p:pic>
      <p:sp>
        <p:nvSpPr>
          <p:cNvPr id="4" name="Title 3"/>
          <p:cNvSpPr>
            <a:spLocks noGrp="1"/>
          </p:cNvSpPr>
          <p:nvPr>
            <p:ph type="title"/>
          </p:nvPr>
        </p:nvSpPr>
        <p:spPr>
          <a:xfrm>
            <a:off x="838200" y="169862"/>
            <a:ext cx="10515600" cy="1325563"/>
          </a:xfrm>
        </p:spPr>
        <p:txBody>
          <a:bodyPr/>
          <a:lstStyle/>
          <a:p>
            <a:pPr algn="ctr"/>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9575" y="2759869"/>
            <a:ext cx="5181600" cy="3454400"/>
          </a:xfrm>
        </p:spPr>
      </p:pic>
      <p:sp>
        <p:nvSpPr>
          <p:cNvPr id="6" name="Content Placeholder 5"/>
          <p:cNvSpPr>
            <a:spLocks noGrp="1"/>
          </p:cNvSpPr>
          <p:nvPr>
            <p:ph sz="half" idx="2"/>
          </p:nvPr>
        </p:nvSpPr>
        <p:spPr>
          <a:xfrm>
            <a:off x="6172200" y="2310844"/>
            <a:ext cx="5181600" cy="4351338"/>
          </a:xfrm>
        </p:spPr>
        <p:txBody>
          <a:bodyPr/>
          <a:lstStyle/>
          <a:p>
            <a:pPr lvl="0"/>
            <a:r>
              <a:rPr lang="en-US" sz="3200" dirty="0">
                <a:solidFill>
                  <a:srgbClr val="000000"/>
                </a:solidFill>
                <a:latin typeface="Times New Roman" panose="02020603050405020304" pitchFamily="18" charset="0"/>
              </a:rPr>
              <a:t>These results suggest that maternal stress may play a role in the intergenerational persistence of poverty</a:t>
            </a:r>
            <a:r>
              <a:rPr lang="en-US" sz="3200" dirty="0" smtClean="0">
                <a:solidFill>
                  <a:srgbClr val="000000"/>
                </a:solidFill>
                <a:latin typeface="Times New Roman" panose="02020603050405020304" pitchFamily="18" charset="0"/>
              </a:rPr>
              <a:t>.</a:t>
            </a:r>
            <a:endParaRPr lang="fa-IR" sz="3200" dirty="0" smtClean="0">
              <a:solidFill>
                <a:srgbClr val="000000"/>
              </a:solidFill>
              <a:latin typeface="Times New Roman" panose="02020603050405020304" pitchFamily="18" charset="0"/>
            </a:endParaRPr>
          </a:p>
          <a:p>
            <a:pPr lvl="0"/>
            <a:endParaRPr lang="en-US" dirty="0" smtClean="0">
              <a:solidFill>
                <a:srgbClr val="000000"/>
              </a:solidFill>
              <a:latin typeface="Times New Roman" panose="02020603050405020304" pitchFamily="18" charset="0"/>
            </a:endParaRPr>
          </a:p>
          <a:p>
            <a:pPr lvl="0" algn="r" rtl="1"/>
            <a:r>
              <a:rPr lang="fa-IR" sz="4400" b="1" dirty="0" smtClean="0">
                <a:solidFill>
                  <a:srgbClr val="FF0000"/>
                </a:solidFill>
                <a:latin typeface="Times New Roman" panose="02020603050405020304" pitchFamily="18" charset="0"/>
                <a:cs typeface="B Mitra" panose="00000400000000000000" pitchFamily="2" charset="-78"/>
              </a:rPr>
              <a:t>استرس حتی باعث انتقال و ماندگاری فقر در نسل های بعد خواهد گردید</a:t>
            </a:r>
            <a:endParaRPr lang="en-US" sz="4400" b="1" dirty="0">
              <a:solidFill>
                <a:srgbClr val="FF0000"/>
              </a:solidFill>
              <a:cs typeface="B Mitra" panose="00000400000000000000" pitchFamily="2" charset="-78"/>
            </a:endParaRPr>
          </a:p>
          <a:p>
            <a:endParaRPr lang="en-US" dirty="0"/>
          </a:p>
        </p:txBody>
      </p:sp>
    </p:spTree>
    <p:extLst>
      <p:ext uri="{BB962C8B-B14F-4D97-AF65-F5344CB8AC3E}">
        <p14:creationId xmlns:p14="http://schemas.microsoft.com/office/powerpoint/2010/main" val="1034584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942082" name="Freeform 2"/>
          <p:cNvSpPr>
            <a:spLocks/>
          </p:cNvSpPr>
          <p:nvPr/>
        </p:nvSpPr>
        <p:spPr bwMode="white">
          <a:xfrm>
            <a:off x="2514600" y="1695450"/>
            <a:ext cx="7353300" cy="4146550"/>
          </a:xfrm>
          <a:custGeom>
            <a:avLst/>
            <a:gdLst/>
            <a:ahLst/>
            <a:cxnLst>
              <a:cxn ang="0">
                <a:pos x="0" y="108"/>
              </a:cxn>
              <a:cxn ang="0">
                <a:pos x="1260" y="72"/>
              </a:cxn>
              <a:cxn ang="0">
                <a:pos x="2016" y="0"/>
              </a:cxn>
              <a:cxn ang="0">
                <a:pos x="3240" y="72"/>
              </a:cxn>
              <a:cxn ang="0">
                <a:pos x="3228" y="108"/>
              </a:cxn>
              <a:cxn ang="0">
                <a:pos x="3204" y="144"/>
              </a:cxn>
              <a:cxn ang="0">
                <a:pos x="3192" y="192"/>
              </a:cxn>
              <a:cxn ang="0">
                <a:pos x="3144" y="300"/>
              </a:cxn>
              <a:cxn ang="0">
                <a:pos x="3156" y="1092"/>
              </a:cxn>
              <a:cxn ang="0">
                <a:pos x="3180" y="1368"/>
              </a:cxn>
              <a:cxn ang="0">
                <a:pos x="3144" y="1980"/>
              </a:cxn>
              <a:cxn ang="0">
                <a:pos x="3132" y="2424"/>
              </a:cxn>
              <a:cxn ang="0">
                <a:pos x="3096" y="2544"/>
              </a:cxn>
              <a:cxn ang="0">
                <a:pos x="3252" y="2592"/>
              </a:cxn>
              <a:cxn ang="0">
                <a:pos x="3696" y="2580"/>
              </a:cxn>
              <a:cxn ang="0">
                <a:pos x="4632" y="2568"/>
              </a:cxn>
            </a:cxnLst>
            <a:rect l="0" t="0" r="r" b="b"/>
            <a:pathLst>
              <a:path w="4632" h="2612">
                <a:moveTo>
                  <a:pt x="0" y="108"/>
                </a:moveTo>
                <a:cubicBezTo>
                  <a:pt x="430" y="83"/>
                  <a:pt x="804" y="78"/>
                  <a:pt x="1260" y="72"/>
                </a:cubicBezTo>
                <a:cubicBezTo>
                  <a:pt x="1512" y="54"/>
                  <a:pt x="1763" y="19"/>
                  <a:pt x="2016" y="0"/>
                </a:cubicBezTo>
                <a:cubicBezTo>
                  <a:pt x="2427" y="11"/>
                  <a:pt x="2830" y="55"/>
                  <a:pt x="3240" y="72"/>
                </a:cubicBezTo>
                <a:cubicBezTo>
                  <a:pt x="3236" y="84"/>
                  <a:pt x="3234" y="97"/>
                  <a:pt x="3228" y="108"/>
                </a:cubicBezTo>
                <a:cubicBezTo>
                  <a:pt x="3222" y="121"/>
                  <a:pt x="3210" y="131"/>
                  <a:pt x="3204" y="144"/>
                </a:cubicBezTo>
                <a:cubicBezTo>
                  <a:pt x="3198" y="159"/>
                  <a:pt x="3198" y="177"/>
                  <a:pt x="3192" y="192"/>
                </a:cubicBezTo>
                <a:cubicBezTo>
                  <a:pt x="3178" y="229"/>
                  <a:pt x="3159" y="263"/>
                  <a:pt x="3144" y="300"/>
                </a:cubicBezTo>
                <a:cubicBezTo>
                  <a:pt x="3114" y="509"/>
                  <a:pt x="3150" y="953"/>
                  <a:pt x="3156" y="1092"/>
                </a:cubicBezTo>
                <a:cubicBezTo>
                  <a:pt x="3160" y="1184"/>
                  <a:pt x="3180" y="1368"/>
                  <a:pt x="3180" y="1368"/>
                </a:cubicBezTo>
                <a:cubicBezTo>
                  <a:pt x="3174" y="1580"/>
                  <a:pt x="3178" y="1775"/>
                  <a:pt x="3144" y="1980"/>
                </a:cubicBezTo>
                <a:cubicBezTo>
                  <a:pt x="3140" y="2128"/>
                  <a:pt x="3139" y="2276"/>
                  <a:pt x="3132" y="2424"/>
                </a:cubicBezTo>
                <a:cubicBezTo>
                  <a:pt x="3130" y="2466"/>
                  <a:pt x="3096" y="2544"/>
                  <a:pt x="3096" y="2544"/>
                </a:cubicBezTo>
                <a:cubicBezTo>
                  <a:pt x="3142" y="2612"/>
                  <a:pt x="3115" y="2592"/>
                  <a:pt x="3252" y="2592"/>
                </a:cubicBezTo>
                <a:cubicBezTo>
                  <a:pt x="3400" y="2592"/>
                  <a:pt x="3548" y="2584"/>
                  <a:pt x="3696" y="2580"/>
                </a:cubicBezTo>
                <a:cubicBezTo>
                  <a:pt x="4144" y="2554"/>
                  <a:pt x="3832" y="2568"/>
                  <a:pt x="4632" y="2568"/>
                </a:cubicBezTo>
              </a:path>
            </a:pathLst>
          </a:custGeom>
          <a:noFill/>
          <a:ln w="101600" cap="flat" cmpd="sng">
            <a:solidFill>
              <a:schemeClr val="bg1"/>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3"/>
          <p:cNvGrpSpPr>
            <a:grpSpLocks/>
          </p:cNvGrpSpPr>
          <p:nvPr/>
        </p:nvGrpSpPr>
        <p:grpSpPr bwMode="auto">
          <a:xfrm>
            <a:off x="8085570" y="4711657"/>
            <a:ext cx="1450975" cy="1008062"/>
            <a:chOff x="4152" y="2989"/>
            <a:chExt cx="914" cy="635"/>
          </a:xfrm>
        </p:grpSpPr>
        <p:sp>
          <p:nvSpPr>
            <p:cNvPr id="942084" name="Freeform 4"/>
            <p:cNvSpPr>
              <a:spLocks/>
            </p:cNvSpPr>
            <p:nvPr/>
          </p:nvSpPr>
          <p:spPr bwMode="white">
            <a:xfrm>
              <a:off x="4152" y="3042"/>
              <a:ext cx="914" cy="570"/>
            </a:xfrm>
            <a:custGeom>
              <a:avLst/>
              <a:gdLst/>
              <a:ahLst/>
              <a:cxnLst>
                <a:cxn ang="0">
                  <a:pos x="36" y="570"/>
                </a:cxn>
                <a:cxn ang="0">
                  <a:pos x="24" y="426"/>
                </a:cxn>
                <a:cxn ang="0">
                  <a:pos x="0" y="258"/>
                </a:cxn>
                <a:cxn ang="0">
                  <a:pos x="612" y="174"/>
                </a:cxn>
                <a:cxn ang="0">
                  <a:pos x="648" y="294"/>
                </a:cxn>
                <a:cxn ang="0">
                  <a:pos x="660" y="330"/>
                </a:cxn>
                <a:cxn ang="0">
                  <a:pos x="672" y="366"/>
                </a:cxn>
                <a:cxn ang="0">
                  <a:pos x="756" y="354"/>
                </a:cxn>
                <a:cxn ang="0">
                  <a:pos x="828" y="342"/>
                </a:cxn>
                <a:cxn ang="0">
                  <a:pos x="852" y="378"/>
                </a:cxn>
                <a:cxn ang="0">
                  <a:pos x="912" y="558"/>
                </a:cxn>
                <a:cxn ang="0">
                  <a:pos x="900" y="570"/>
                </a:cxn>
              </a:cxnLst>
              <a:rect l="0" t="0" r="r" b="b"/>
              <a:pathLst>
                <a:path w="914" h="570">
                  <a:moveTo>
                    <a:pt x="36" y="570"/>
                  </a:moveTo>
                  <a:cubicBezTo>
                    <a:pt x="32" y="522"/>
                    <a:pt x="30" y="474"/>
                    <a:pt x="24" y="426"/>
                  </a:cubicBezTo>
                  <a:cubicBezTo>
                    <a:pt x="18" y="370"/>
                    <a:pt x="0" y="258"/>
                    <a:pt x="0" y="258"/>
                  </a:cubicBezTo>
                  <a:cubicBezTo>
                    <a:pt x="43" y="0"/>
                    <a:pt x="349" y="168"/>
                    <a:pt x="612" y="174"/>
                  </a:cubicBezTo>
                  <a:cubicBezTo>
                    <a:pt x="630" y="247"/>
                    <a:pt x="619" y="206"/>
                    <a:pt x="648" y="294"/>
                  </a:cubicBezTo>
                  <a:cubicBezTo>
                    <a:pt x="652" y="306"/>
                    <a:pt x="656" y="318"/>
                    <a:pt x="660" y="330"/>
                  </a:cubicBezTo>
                  <a:cubicBezTo>
                    <a:pt x="664" y="342"/>
                    <a:pt x="672" y="366"/>
                    <a:pt x="672" y="366"/>
                  </a:cubicBezTo>
                  <a:cubicBezTo>
                    <a:pt x="700" y="362"/>
                    <a:pt x="728" y="358"/>
                    <a:pt x="756" y="354"/>
                  </a:cubicBezTo>
                  <a:cubicBezTo>
                    <a:pt x="780" y="350"/>
                    <a:pt x="804" y="336"/>
                    <a:pt x="828" y="342"/>
                  </a:cubicBezTo>
                  <a:cubicBezTo>
                    <a:pt x="842" y="345"/>
                    <a:pt x="846" y="365"/>
                    <a:pt x="852" y="378"/>
                  </a:cubicBezTo>
                  <a:cubicBezTo>
                    <a:pt x="877" y="434"/>
                    <a:pt x="892" y="499"/>
                    <a:pt x="912" y="558"/>
                  </a:cubicBezTo>
                  <a:cubicBezTo>
                    <a:pt x="914" y="563"/>
                    <a:pt x="904" y="566"/>
                    <a:pt x="900" y="570"/>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a:ea typeface="+mn-ea"/>
                <a:cs typeface="+mn-cs"/>
              </a:endParaRPr>
            </a:p>
          </p:txBody>
        </p:sp>
        <p:sp>
          <p:nvSpPr>
            <p:cNvPr id="942085" name="Freeform 5"/>
            <p:cNvSpPr>
              <a:spLocks/>
            </p:cNvSpPr>
            <p:nvPr/>
          </p:nvSpPr>
          <p:spPr bwMode="white">
            <a:xfrm>
              <a:off x="4404" y="2989"/>
              <a:ext cx="148" cy="179"/>
            </a:xfrm>
            <a:custGeom>
              <a:avLst/>
              <a:gdLst/>
              <a:ahLst/>
              <a:cxnLst>
                <a:cxn ang="0">
                  <a:pos x="12" y="167"/>
                </a:cxn>
                <a:cxn ang="0">
                  <a:pos x="24" y="83"/>
                </a:cxn>
                <a:cxn ang="0">
                  <a:pos x="120" y="179"/>
                </a:cxn>
              </a:cxnLst>
              <a:rect l="0" t="0" r="r" b="b"/>
              <a:pathLst>
                <a:path w="148" h="179">
                  <a:moveTo>
                    <a:pt x="12" y="167"/>
                  </a:moveTo>
                  <a:cubicBezTo>
                    <a:pt x="16" y="139"/>
                    <a:pt x="0" y="99"/>
                    <a:pt x="24" y="83"/>
                  </a:cubicBezTo>
                  <a:cubicBezTo>
                    <a:pt x="148" y="0"/>
                    <a:pt x="120" y="148"/>
                    <a:pt x="120" y="179"/>
                  </a:cubicBezTo>
                </a:path>
              </a:pathLst>
            </a:custGeom>
            <a:ln>
              <a:headEnd/>
              <a:tailEn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86" name="Freeform 6"/>
            <p:cNvSpPr>
              <a:spLocks/>
            </p:cNvSpPr>
            <p:nvPr/>
          </p:nvSpPr>
          <p:spPr bwMode="white">
            <a:xfrm>
              <a:off x="4332" y="3492"/>
              <a:ext cx="192" cy="132"/>
            </a:xfrm>
            <a:custGeom>
              <a:avLst/>
              <a:gdLst/>
              <a:ahLst/>
              <a:cxnLst>
                <a:cxn ang="0">
                  <a:pos x="0" y="120"/>
                </a:cxn>
                <a:cxn ang="0">
                  <a:pos x="96" y="0"/>
                </a:cxn>
                <a:cxn ang="0">
                  <a:pos x="132" y="12"/>
                </a:cxn>
                <a:cxn ang="0">
                  <a:pos x="192" y="132"/>
                </a:cxn>
              </a:cxnLst>
              <a:rect l="0" t="0" r="r" b="b"/>
              <a:pathLst>
                <a:path w="192" h="132">
                  <a:moveTo>
                    <a:pt x="0" y="120"/>
                  </a:moveTo>
                  <a:cubicBezTo>
                    <a:pt x="19" y="62"/>
                    <a:pt x="38" y="19"/>
                    <a:pt x="96" y="0"/>
                  </a:cubicBezTo>
                  <a:cubicBezTo>
                    <a:pt x="108" y="4"/>
                    <a:pt x="122" y="4"/>
                    <a:pt x="132" y="12"/>
                  </a:cubicBezTo>
                  <a:cubicBezTo>
                    <a:pt x="170" y="43"/>
                    <a:pt x="159" y="99"/>
                    <a:pt x="192" y="132"/>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87" name="Freeform 7"/>
            <p:cNvSpPr>
              <a:spLocks/>
            </p:cNvSpPr>
            <p:nvPr/>
          </p:nvSpPr>
          <p:spPr bwMode="white">
            <a:xfrm>
              <a:off x="4656" y="3468"/>
              <a:ext cx="192" cy="132"/>
            </a:xfrm>
            <a:custGeom>
              <a:avLst/>
              <a:gdLst/>
              <a:ahLst/>
              <a:cxnLst>
                <a:cxn ang="0">
                  <a:pos x="0" y="120"/>
                </a:cxn>
                <a:cxn ang="0">
                  <a:pos x="96" y="0"/>
                </a:cxn>
                <a:cxn ang="0">
                  <a:pos x="132" y="12"/>
                </a:cxn>
                <a:cxn ang="0">
                  <a:pos x="192" y="132"/>
                </a:cxn>
              </a:cxnLst>
              <a:rect l="0" t="0" r="r" b="b"/>
              <a:pathLst>
                <a:path w="192" h="132">
                  <a:moveTo>
                    <a:pt x="0" y="120"/>
                  </a:moveTo>
                  <a:cubicBezTo>
                    <a:pt x="19" y="62"/>
                    <a:pt x="38" y="19"/>
                    <a:pt x="96" y="0"/>
                  </a:cubicBezTo>
                  <a:cubicBezTo>
                    <a:pt x="108" y="4"/>
                    <a:pt x="122" y="4"/>
                    <a:pt x="132" y="12"/>
                  </a:cubicBezTo>
                  <a:cubicBezTo>
                    <a:pt x="170" y="43"/>
                    <a:pt x="159" y="99"/>
                    <a:pt x="192" y="132"/>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8"/>
          <p:cNvGrpSpPr>
            <a:grpSpLocks/>
          </p:cNvGrpSpPr>
          <p:nvPr/>
        </p:nvGrpSpPr>
        <p:grpSpPr bwMode="auto">
          <a:xfrm>
            <a:off x="7639050" y="3829050"/>
            <a:ext cx="1676400" cy="39688"/>
            <a:chOff x="3852" y="2412"/>
            <a:chExt cx="1056" cy="25"/>
          </a:xfrm>
        </p:grpSpPr>
        <p:sp>
          <p:nvSpPr>
            <p:cNvPr id="942089" name="Freeform 9"/>
            <p:cNvSpPr>
              <a:spLocks/>
            </p:cNvSpPr>
            <p:nvPr/>
          </p:nvSpPr>
          <p:spPr bwMode="white">
            <a:xfrm>
              <a:off x="3852" y="2412"/>
              <a:ext cx="276" cy="12"/>
            </a:xfrm>
            <a:custGeom>
              <a:avLst/>
              <a:gdLst/>
              <a:ahLst/>
              <a:cxnLst>
                <a:cxn ang="0">
                  <a:pos x="0" y="0"/>
                </a:cxn>
                <a:cxn ang="0">
                  <a:pos x="276" y="12"/>
                </a:cxn>
              </a:cxnLst>
              <a:rect l="0" t="0" r="r" b="b"/>
              <a:pathLst>
                <a:path w="276" h="12">
                  <a:moveTo>
                    <a:pt x="0" y="0"/>
                  </a:moveTo>
                  <a:cubicBezTo>
                    <a:pt x="92" y="4"/>
                    <a:pt x="276" y="12"/>
                    <a:pt x="276" y="12"/>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0" name="Freeform 10"/>
            <p:cNvSpPr>
              <a:spLocks/>
            </p:cNvSpPr>
            <p:nvPr/>
          </p:nvSpPr>
          <p:spPr bwMode="white">
            <a:xfrm>
              <a:off x="4260" y="2424"/>
              <a:ext cx="264" cy="1"/>
            </a:xfrm>
            <a:custGeom>
              <a:avLst/>
              <a:gdLst/>
              <a:ahLst/>
              <a:cxnLst>
                <a:cxn ang="0">
                  <a:pos x="0" y="0"/>
                </a:cxn>
                <a:cxn ang="0">
                  <a:pos x="264" y="0"/>
                </a:cxn>
              </a:cxnLst>
              <a:rect l="0" t="0" r="r" b="b"/>
              <a:pathLst>
                <a:path w="264" h="1">
                  <a:moveTo>
                    <a:pt x="0" y="0"/>
                  </a:moveTo>
                  <a:cubicBezTo>
                    <a:pt x="88" y="0"/>
                    <a:pt x="176" y="0"/>
                    <a:pt x="264" y="0"/>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1" name="Freeform 11"/>
            <p:cNvSpPr>
              <a:spLocks/>
            </p:cNvSpPr>
            <p:nvPr/>
          </p:nvSpPr>
          <p:spPr bwMode="white">
            <a:xfrm>
              <a:off x="4656" y="2436"/>
              <a:ext cx="252" cy="1"/>
            </a:xfrm>
            <a:custGeom>
              <a:avLst/>
              <a:gdLst/>
              <a:ahLst/>
              <a:cxnLst>
                <a:cxn ang="0">
                  <a:pos x="0" y="0"/>
                </a:cxn>
                <a:cxn ang="0">
                  <a:pos x="252" y="0"/>
                </a:cxn>
              </a:cxnLst>
              <a:rect l="0" t="0" r="r" b="b"/>
              <a:pathLst>
                <a:path w="252" h="1">
                  <a:moveTo>
                    <a:pt x="0" y="0"/>
                  </a:moveTo>
                  <a:cubicBezTo>
                    <a:pt x="84" y="0"/>
                    <a:pt x="168" y="0"/>
                    <a:pt x="252" y="0"/>
                  </a:cubicBezTo>
                </a:path>
              </a:pathLst>
            </a:custGeom>
            <a:noFill/>
            <a:ln w="76200" cap="flat" cmpd="sng">
              <a:solidFill>
                <a:schemeClr val="accent2"/>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12"/>
          <p:cNvGrpSpPr>
            <a:grpSpLocks/>
          </p:cNvGrpSpPr>
          <p:nvPr/>
        </p:nvGrpSpPr>
        <p:grpSpPr bwMode="auto">
          <a:xfrm>
            <a:off x="7391400" y="609600"/>
            <a:ext cx="457200" cy="1143000"/>
            <a:chOff x="3696" y="384"/>
            <a:chExt cx="288" cy="720"/>
          </a:xfrm>
        </p:grpSpPr>
        <p:sp>
          <p:nvSpPr>
            <p:cNvPr id="942093" name="Line 13"/>
            <p:cNvSpPr>
              <a:spLocks noChangeShapeType="1"/>
            </p:cNvSpPr>
            <p:nvPr/>
          </p:nvSpPr>
          <p:spPr bwMode="white">
            <a:xfrm flipH="1" flipV="1">
              <a:off x="3840" y="480"/>
              <a:ext cx="48" cy="624"/>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4" name="Line 14"/>
            <p:cNvSpPr>
              <a:spLocks noChangeShapeType="1"/>
            </p:cNvSpPr>
            <p:nvPr/>
          </p:nvSpPr>
          <p:spPr bwMode="white">
            <a:xfrm flipV="1">
              <a:off x="3888" y="384"/>
              <a:ext cx="96" cy="720"/>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5" name="Line 15"/>
            <p:cNvSpPr>
              <a:spLocks noChangeShapeType="1"/>
            </p:cNvSpPr>
            <p:nvPr/>
          </p:nvSpPr>
          <p:spPr bwMode="white">
            <a:xfrm flipH="1" flipV="1">
              <a:off x="3696" y="480"/>
              <a:ext cx="96" cy="624"/>
            </a:xfrm>
            <a:prstGeom prst="line">
              <a:avLst/>
            </a:prstGeom>
            <a:noFill/>
            <a:ln w="76200">
              <a:solidFill>
                <a:srgbClr val="FF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16"/>
          <p:cNvGrpSpPr>
            <a:grpSpLocks/>
          </p:cNvGrpSpPr>
          <p:nvPr/>
        </p:nvGrpSpPr>
        <p:grpSpPr bwMode="auto">
          <a:xfrm>
            <a:off x="2743200" y="685800"/>
            <a:ext cx="1524000" cy="1074738"/>
            <a:chOff x="2400" y="432"/>
            <a:chExt cx="960" cy="677"/>
          </a:xfrm>
        </p:grpSpPr>
        <p:grpSp>
          <p:nvGrpSpPr>
            <p:cNvPr id="6" name="Group 17"/>
            <p:cNvGrpSpPr>
              <a:grpSpLocks/>
            </p:cNvGrpSpPr>
            <p:nvPr/>
          </p:nvGrpSpPr>
          <p:grpSpPr bwMode="auto">
            <a:xfrm>
              <a:off x="2976" y="432"/>
              <a:ext cx="384" cy="677"/>
              <a:chOff x="2112" y="223"/>
              <a:chExt cx="593" cy="917"/>
            </a:xfrm>
          </p:grpSpPr>
          <p:sp>
            <p:nvSpPr>
              <p:cNvPr id="942098" name="Freeform 18"/>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099" name="Freeform 19"/>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0" name="Freeform 20"/>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1" name="Freeform 21"/>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FF66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22"/>
            <p:cNvGrpSpPr>
              <a:grpSpLocks/>
            </p:cNvGrpSpPr>
            <p:nvPr/>
          </p:nvGrpSpPr>
          <p:grpSpPr bwMode="auto">
            <a:xfrm>
              <a:off x="2688" y="432"/>
              <a:ext cx="384" cy="677"/>
              <a:chOff x="2112" y="223"/>
              <a:chExt cx="593" cy="917"/>
            </a:xfrm>
          </p:grpSpPr>
          <p:sp>
            <p:nvSpPr>
              <p:cNvPr id="942103" name="Freeform 23"/>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4" name="Freeform 24"/>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5" name="Freeform 25"/>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6" name="Freeform 26"/>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CC33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27"/>
            <p:cNvGrpSpPr>
              <a:grpSpLocks/>
            </p:cNvGrpSpPr>
            <p:nvPr/>
          </p:nvGrpSpPr>
          <p:grpSpPr bwMode="auto">
            <a:xfrm>
              <a:off x="2400" y="432"/>
              <a:ext cx="384" cy="677"/>
              <a:chOff x="2112" y="223"/>
              <a:chExt cx="593" cy="917"/>
            </a:xfrm>
          </p:grpSpPr>
          <p:sp>
            <p:nvSpPr>
              <p:cNvPr id="942108" name="Freeform 28"/>
              <p:cNvSpPr>
                <a:spLocks/>
              </p:cNvSpPr>
              <p:nvPr/>
            </p:nvSpPr>
            <p:spPr bwMode="white">
              <a:xfrm>
                <a:off x="2231" y="223"/>
                <a:ext cx="391" cy="293"/>
              </a:xfrm>
              <a:custGeom>
                <a:avLst/>
                <a:gdLst/>
                <a:ahLst/>
                <a:cxnLst>
                  <a:cxn ang="0">
                    <a:pos x="205" y="5"/>
                  </a:cxn>
                  <a:cxn ang="0">
                    <a:pos x="37" y="53"/>
                  </a:cxn>
                  <a:cxn ang="0">
                    <a:pos x="157" y="293"/>
                  </a:cxn>
                  <a:cxn ang="0">
                    <a:pos x="265" y="269"/>
                  </a:cxn>
                  <a:cxn ang="0">
                    <a:pos x="337" y="209"/>
                  </a:cxn>
                  <a:cxn ang="0">
                    <a:pos x="361" y="77"/>
                  </a:cxn>
                  <a:cxn ang="0">
                    <a:pos x="289" y="41"/>
                  </a:cxn>
                  <a:cxn ang="0">
                    <a:pos x="205" y="5"/>
                  </a:cxn>
                </a:cxnLst>
                <a:rect l="0" t="0" r="r" b="b"/>
                <a:pathLst>
                  <a:path w="391" h="293">
                    <a:moveTo>
                      <a:pt x="205" y="5"/>
                    </a:moveTo>
                    <a:cubicBezTo>
                      <a:pt x="138" y="15"/>
                      <a:pt x="92" y="16"/>
                      <a:pt x="37" y="53"/>
                    </a:cubicBezTo>
                    <a:cubicBezTo>
                      <a:pt x="0" y="165"/>
                      <a:pt x="51" y="258"/>
                      <a:pt x="157" y="293"/>
                    </a:cubicBezTo>
                    <a:cubicBezTo>
                      <a:pt x="166" y="292"/>
                      <a:pt x="245" y="282"/>
                      <a:pt x="265" y="269"/>
                    </a:cubicBezTo>
                    <a:cubicBezTo>
                      <a:pt x="291" y="252"/>
                      <a:pt x="311" y="226"/>
                      <a:pt x="337" y="209"/>
                    </a:cubicBezTo>
                    <a:cubicBezTo>
                      <a:pt x="365" y="168"/>
                      <a:pt x="391" y="129"/>
                      <a:pt x="361" y="77"/>
                    </a:cubicBezTo>
                    <a:cubicBezTo>
                      <a:pt x="347" y="53"/>
                      <a:pt x="310" y="51"/>
                      <a:pt x="289" y="41"/>
                    </a:cubicBezTo>
                    <a:cubicBezTo>
                      <a:pt x="206" y="0"/>
                      <a:pt x="305" y="30"/>
                      <a:pt x="205" y="5"/>
                    </a:cubicBezTo>
                    <a:close/>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09" name="Freeform 29"/>
              <p:cNvSpPr>
                <a:spLocks/>
              </p:cNvSpPr>
              <p:nvPr/>
            </p:nvSpPr>
            <p:spPr bwMode="white">
              <a:xfrm>
                <a:off x="2112" y="516"/>
                <a:ext cx="312" cy="624"/>
              </a:xfrm>
              <a:custGeom>
                <a:avLst/>
                <a:gdLst/>
                <a:ahLst/>
                <a:cxnLst>
                  <a:cxn ang="0">
                    <a:pos x="312" y="0"/>
                  </a:cxn>
                  <a:cxn ang="0">
                    <a:pos x="300" y="300"/>
                  </a:cxn>
                  <a:cxn ang="0">
                    <a:pos x="180" y="516"/>
                  </a:cxn>
                  <a:cxn ang="0">
                    <a:pos x="144" y="528"/>
                  </a:cxn>
                  <a:cxn ang="0">
                    <a:pos x="36" y="600"/>
                  </a:cxn>
                  <a:cxn ang="0">
                    <a:pos x="0" y="624"/>
                  </a:cxn>
                </a:cxnLst>
                <a:rect l="0" t="0" r="r" b="b"/>
                <a:pathLst>
                  <a:path w="312" h="624">
                    <a:moveTo>
                      <a:pt x="312" y="0"/>
                    </a:moveTo>
                    <a:cubicBezTo>
                      <a:pt x="305" y="87"/>
                      <a:pt x="272" y="215"/>
                      <a:pt x="300" y="300"/>
                    </a:cubicBezTo>
                    <a:cubicBezTo>
                      <a:pt x="289" y="376"/>
                      <a:pt x="272" y="485"/>
                      <a:pt x="180" y="516"/>
                    </a:cubicBezTo>
                    <a:cubicBezTo>
                      <a:pt x="168" y="520"/>
                      <a:pt x="155" y="522"/>
                      <a:pt x="144" y="528"/>
                    </a:cubicBezTo>
                    <a:cubicBezTo>
                      <a:pt x="144" y="528"/>
                      <a:pt x="54" y="588"/>
                      <a:pt x="36" y="600"/>
                    </a:cubicBezTo>
                    <a:cubicBezTo>
                      <a:pt x="24" y="608"/>
                      <a:pt x="0" y="624"/>
                      <a:pt x="0" y="624"/>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10" name="Freeform 30"/>
              <p:cNvSpPr>
                <a:spLocks/>
              </p:cNvSpPr>
              <p:nvPr/>
            </p:nvSpPr>
            <p:spPr bwMode="white">
              <a:xfrm>
                <a:off x="2400" y="852"/>
                <a:ext cx="108" cy="228"/>
              </a:xfrm>
              <a:custGeom>
                <a:avLst/>
                <a:gdLst/>
                <a:ahLst/>
                <a:cxnLst>
                  <a:cxn ang="0">
                    <a:pos x="0" y="0"/>
                  </a:cxn>
                  <a:cxn ang="0">
                    <a:pos x="48" y="120"/>
                  </a:cxn>
                  <a:cxn ang="0">
                    <a:pos x="96" y="192"/>
                  </a:cxn>
                  <a:cxn ang="0">
                    <a:pos x="108" y="228"/>
                  </a:cxn>
                </a:cxnLst>
                <a:rect l="0" t="0" r="r" b="b"/>
                <a:pathLst>
                  <a:path w="108" h="228">
                    <a:moveTo>
                      <a:pt x="0" y="0"/>
                    </a:moveTo>
                    <a:cubicBezTo>
                      <a:pt x="13" y="39"/>
                      <a:pt x="28" y="84"/>
                      <a:pt x="48" y="120"/>
                    </a:cubicBezTo>
                    <a:cubicBezTo>
                      <a:pt x="62" y="145"/>
                      <a:pt x="80" y="168"/>
                      <a:pt x="96" y="192"/>
                    </a:cubicBezTo>
                    <a:cubicBezTo>
                      <a:pt x="103" y="203"/>
                      <a:pt x="108" y="228"/>
                      <a:pt x="108" y="228"/>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2111" name="Freeform 31"/>
              <p:cNvSpPr>
                <a:spLocks/>
              </p:cNvSpPr>
              <p:nvPr/>
            </p:nvSpPr>
            <p:spPr bwMode="white">
              <a:xfrm>
                <a:off x="2184" y="586"/>
                <a:ext cx="521" cy="122"/>
              </a:xfrm>
              <a:custGeom>
                <a:avLst/>
                <a:gdLst/>
                <a:ahLst/>
                <a:cxnLst>
                  <a:cxn ang="0">
                    <a:pos x="0" y="38"/>
                  </a:cxn>
                  <a:cxn ang="0">
                    <a:pos x="156" y="86"/>
                  </a:cxn>
                  <a:cxn ang="0">
                    <a:pos x="228" y="122"/>
                  </a:cxn>
                  <a:cxn ang="0">
                    <a:pos x="432" y="62"/>
                  </a:cxn>
                  <a:cxn ang="0">
                    <a:pos x="468" y="26"/>
                  </a:cxn>
                  <a:cxn ang="0">
                    <a:pos x="492" y="2"/>
                  </a:cxn>
                </a:cxnLst>
                <a:rect l="0" t="0" r="r" b="b"/>
                <a:pathLst>
                  <a:path w="521" h="122">
                    <a:moveTo>
                      <a:pt x="0" y="38"/>
                    </a:moveTo>
                    <a:cubicBezTo>
                      <a:pt x="48" y="50"/>
                      <a:pt x="114" y="58"/>
                      <a:pt x="156" y="86"/>
                    </a:cubicBezTo>
                    <a:cubicBezTo>
                      <a:pt x="203" y="117"/>
                      <a:pt x="178" y="105"/>
                      <a:pt x="228" y="122"/>
                    </a:cubicBezTo>
                    <a:cubicBezTo>
                      <a:pt x="296" y="111"/>
                      <a:pt x="376" y="108"/>
                      <a:pt x="432" y="62"/>
                    </a:cubicBezTo>
                    <a:cubicBezTo>
                      <a:pt x="445" y="51"/>
                      <a:pt x="455" y="37"/>
                      <a:pt x="468" y="26"/>
                    </a:cubicBezTo>
                    <a:cubicBezTo>
                      <a:pt x="499" y="0"/>
                      <a:pt x="521" y="2"/>
                      <a:pt x="492" y="2"/>
                    </a:cubicBezTo>
                  </a:path>
                </a:pathLst>
              </a:custGeom>
              <a:noFill/>
              <a:ln w="76200" cap="flat" cmpd="sng">
                <a:solidFill>
                  <a:srgbClr val="FF99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42112" name="Text Box 32"/>
          <p:cNvSpPr txBox="1">
            <a:spLocks noChangeArrowheads="1"/>
          </p:cNvSpPr>
          <p:nvPr/>
        </p:nvSpPr>
        <p:spPr bwMode="white">
          <a:xfrm>
            <a:off x="6694055" y="5878825"/>
            <a:ext cx="5052291"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نوع سوم/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درمان و بازتوانی)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942113" name="Text Box 33"/>
          <p:cNvSpPr txBox="1">
            <a:spLocks noChangeArrowheads="1"/>
          </p:cNvSpPr>
          <p:nvPr/>
        </p:nvSpPr>
        <p:spPr bwMode="white">
          <a:xfrm>
            <a:off x="7278333" y="3868783"/>
            <a:ext cx="4913667"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B Zar" pitchFamily="2" charset="-78"/>
              </a:rPr>
              <a:t>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ثانویه</a:t>
            </a:r>
            <a:r>
              <a:rPr kumimoji="0" lang="fa-IR" sz="2000" b="1" i="0" u="none" strike="noStrike" kern="1200" cap="none" spc="0" normalizeH="0" baseline="0" noProof="0" dirty="0">
                <a:ln>
                  <a:noFill/>
                </a:ln>
                <a:solidFill>
                  <a:prstClr val="white"/>
                </a:solidFill>
                <a:effectLst/>
                <a:uLnTx/>
                <a:uFillTx/>
                <a:latin typeface="Calibri"/>
                <a:ea typeface="+mn-ea"/>
                <a:cs typeface="B Zar" pitchFamily="2" charset="-78"/>
              </a:rPr>
              <a:t>/ </a:t>
            </a:r>
            <a:r>
              <a:rPr kumimoji="0" lang="fa-IR" sz="2000" b="1" i="0" u="none" strike="noStrike" kern="1200" cap="none" spc="0" normalizeH="0" baseline="0" noProof="0" dirty="0">
                <a:ln>
                  <a:noFill/>
                </a:ln>
                <a:solidFill>
                  <a:srgbClr val="FFFF00"/>
                </a:solidFill>
                <a:effectLst/>
                <a:uLnTx/>
                <a:uFillTx/>
                <a:latin typeface="Calibri"/>
                <a:ea typeface="+mn-ea"/>
                <a:cs typeface="B Zar" pitchFamily="2" charset="-78"/>
              </a:rPr>
              <a:t> (غربالگری </a:t>
            </a:r>
            <a:r>
              <a:rPr kumimoji="0" lang="fa-IR" sz="2000" b="1" i="0" u="none" strike="noStrike" kern="1200" cap="none" spc="0" normalizeH="0" baseline="0" noProof="0" dirty="0" smtClean="0">
                <a:ln>
                  <a:noFill/>
                </a:ln>
                <a:solidFill>
                  <a:srgbClr val="FFFF00"/>
                </a:solidFill>
                <a:effectLst/>
                <a:uLnTx/>
                <a:uFillTx/>
                <a:latin typeface="Calibri"/>
                <a:ea typeface="+mn-ea"/>
                <a:cs typeface="B Zar" pitchFamily="2" charset="-78"/>
              </a:rPr>
              <a:t>و تشخیص زودهنگام)</a:t>
            </a:r>
            <a:endParaRPr kumimoji="0" lang="en-US" sz="20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942114" name="Text Box 34"/>
          <p:cNvSpPr txBox="1">
            <a:spLocks noChangeArrowheads="1"/>
          </p:cNvSpPr>
          <p:nvPr/>
        </p:nvSpPr>
        <p:spPr bwMode="white">
          <a:xfrm>
            <a:off x="7620000" y="2057400"/>
            <a:ext cx="3833090" cy="461665"/>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اولیه/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مهار </a:t>
            </a:r>
            <a:r>
              <a:rPr kumimoji="0" lang="fa-IR" sz="2400" b="1" i="0" u="none" strike="noStrike" kern="1200" cap="none" spc="0" normalizeH="0" baseline="0" noProof="0" dirty="0">
                <a:ln>
                  <a:noFill/>
                </a:ln>
                <a:solidFill>
                  <a:srgbClr val="FFFF00"/>
                </a:solidFill>
                <a:effectLst/>
                <a:uLnTx/>
                <a:uFillTx/>
                <a:latin typeface="Calibri"/>
                <a:ea typeface="+mn-ea"/>
                <a:cs typeface="B Zar" pitchFamily="2" charset="-78"/>
              </a:rPr>
              <a:t>عامل </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خطر)</a:t>
            </a:r>
            <a:endParaRPr kumimoji="0" lang="en-US" sz="2400" b="1" i="0" u="none" strike="noStrike" kern="1200" cap="none" spc="0" normalizeH="0" baseline="0" noProof="0" dirty="0">
              <a:ln>
                <a:noFill/>
              </a:ln>
              <a:solidFill>
                <a:srgbClr val="FFFF00"/>
              </a:solidFill>
              <a:effectLst/>
              <a:uLnTx/>
              <a:uFillTx/>
              <a:latin typeface="Calibri"/>
              <a:ea typeface="+mn-ea"/>
              <a:cs typeface="B Zar" pitchFamily="2" charset="-78"/>
            </a:endParaRPr>
          </a:p>
        </p:txBody>
      </p:sp>
      <p:sp>
        <p:nvSpPr>
          <p:cNvPr id="942115" name="Text Box 35"/>
          <p:cNvSpPr txBox="1">
            <a:spLocks noChangeArrowheads="1"/>
          </p:cNvSpPr>
          <p:nvPr/>
        </p:nvSpPr>
        <p:spPr bwMode="white">
          <a:xfrm>
            <a:off x="806912" y="2011502"/>
            <a:ext cx="5107709" cy="830997"/>
          </a:xfrm>
          <a:prstGeom prst="rect">
            <a:avLst/>
          </a:prstGeom>
          <a:noFill/>
          <a:ln w="9525">
            <a:noFill/>
            <a:miter lim="800000"/>
            <a:headEnd/>
            <a:tailEnd/>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پیشگیری ریشه </a:t>
            </a: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ای </a:t>
            </a:r>
            <a:r>
              <a:rPr kumimoji="0" lang="fa-IR" sz="2400" b="1" i="0" u="none" strike="noStrike" kern="1200" cap="none" spc="0" normalizeH="0" baseline="0" noProof="0" dirty="0" smtClean="0">
                <a:ln>
                  <a:noFill/>
                </a:ln>
                <a:solidFill>
                  <a:srgbClr val="FFFF00"/>
                </a:solidFill>
                <a:effectLst/>
                <a:uLnTx/>
                <a:uFillTx/>
                <a:latin typeface="Calibri"/>
                <a:ea typeface="+mn-ea"/>
                <a:cs typeface="B Zar" pitchFamily="2" charset="-78"/>
              </a:rPr>
              <a:t>(جلوگیری از استقرار عامل خطر در سنین کودکی)</a:t>
            </a:r>
            <a:endParaRPr kumimoji="0" lang="en-US" sz="2400" b="1" i="0" u="none" strike="noStrike" kern="1200" cap="none" spc="0" normalizeH="0" baseline="0" noProof="0" dirty="0">
              <a:ln>
                <a:noFill/>
              </a:ln>
              <a:solidFill>
                <a:srgbClr val="FFFF00"/>
              </a:solidFill>
              <a:effectLst/>
              <a:uLnTx/>
              <a:uFillTx/>
              <a:latin typeface="Calibri"/>
              <a:ea typeface="+mn-ea"/>
              <a:cs typeface="B Zar" pitchFamily="2" charset="-78"/>
            </a:endParaRPr>
          </a:p>
        </p:txBody>
      </p:sp>
      <p:sp>
        <p:nvSpPr>
          <p:cNvPr id="9" name="TextBox 8"/>
          <p:cNvSpPr txBox="1"/>
          <p:nvPr/>
        </p:nvSpPr>
        <p:spPr>
          <a:xfrm>
            <a:off x="297323" y="3401059"/>
            <a:ext cx="6428559"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4000" dirty="0">
                <a:solidFill>
                  <a:srgbClr val="FF0000"/>
                </a:solidFill>
                <a:latin typeface="Calibri"/>
                <a:cs typeface="B Titr" panose="00000700000000000000" pitchFamily="2" charset="-78"/>
              </a:rPr>
              <a:t>خودک</a:t>
            </a:r>
            <a:r>
              <a:rPr lang="fa-IR" sz="4000" dirty="0" smtClean="0">
                <a:solidFill>
                  <a:srgbClr val="FF0000"/>
                </a:solidFill>
                <a:latin typeface="Calibri"/>
                <a:cs typeface="B Titr" panose="00000700000000000000" pitchFamily="2" charset="-78"/>
              </a:rPr>
              <a:t>شی</a:t>
            </a:r>
            <a:endParaRPr kumimoji="0" lang="fa-IR" sz="4000" b="0" i="0" u="none" strike="noStrike" kern="1200" cap="none" spc="0" normalizeH="0" baseline="0" noProof="0" dirty="0" smtClean="0">
              <a:ln>
                <a:noFill/>
              </a:ln>
              <a:solidFill>
                <a:srgbClr val="FF0000"/>
              </a:solidFill>
              <a:effectLst/>
              <a:uLnTx/>
              <a:uFillTx/>
              <a:latin typeface="Calibri"/>
              <a:cs typeface="B Titr" panose="000007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cs typeface="B Titr" panose="00000700000000000000" pitchFamily="2" charset="-78"/>
              </a:rPr>
              <a:t>نوع ریشه ای</a:t>
            </a:r>
            <a:r>
              <a:rPr kumimoji="0" lang="fa-IR" sz="3200" b="0" i="0" u="none" strike="noStrike" kern="1200" cap="none" spc="0" normalizeH="0" baseline="0" noProof="0" dirty="0" smtClean="0">
                <a:ln>
                  <a:noFill/>
                </a:ln>
                <a:solidFill>
                  <a:prstClr val="white"/>
                </a:solidFill>
                <a:effectLst/>
                <a:uLnTx/>
                <a:uFillTx/>
                <a:latin typeface="Calibri"/>
                <a:cs typeface="B Titr" panose="00000700000000000000" pitchFamily="2" charset="-78"/>
              </a:rPr>
              <a:t>: افزایش تاب آوری کودکان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cs typeface="B Titr" panose="00000700000000000000" pitchFamily="2" charset="-78"/>
              </a:rPr>
              <a:t>نوع اول</a:t>
            </a:r>
            <a:r>
              <a:rPr kumimoji="0" lang="fa-IR" sz="3200" b="0" i="0" u="none" strike="noStrike" kern="1200" cap="none" spc="0" normalizeH="0" baseline="0" noProof="0" dirty="0" smtClean="0">
                <a:ln>
                  <a:noFill/>
                </a:ln>
                <a:solidFill>
                  <a:prstClr val="white"/>
                </a:solidFill>
                <a:effectLst/>
                <a:uLnTx/>
                <a:uFillTx/>
                <a:latin typeface="Calibri"/>
                <a:cs typeface="B Titr" panose="00000700000000000000" pitchFamily="2" charset="-78"/>
              </a:rPr>
              <a:t>: آموزش مهارت های زندگی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cs typeface="B Titr" panose="00000700000000000000" pitchFamily="2" charset="-78"/>
              </a:rPr>
              <a:t>نوع دوم</a:t>
            </a:r>
            <a:r>
              <a:rPr kumimoji="0" lang="fa-IR" sz="3200" b="0" i="0" u="none" strike="noStrike" kern="1200" cap="none" spc="0" normalizeH="0" baseline="0" noProof="0" dirty="0" smtClean="0">
                <a:ln>
                  <a:noFill/>
                </a:ln>
                <a:solidFill>
                  <a:prstClr val="white"/>
                </a:solidFill>
                <a:effectLst/>
                <a:uLnTx/>
                <a:uFillTx/>
                <a:latin typeface="Calibri"/>
                <a:cs typeface="B Titr" panose="00000700000000000000" pitchFamily="2" charset="-78"/>
              </a:rPr>
              <a:t>: مشاوره روانشناسی/روانپزشکی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smtClean="0">
                <a:ln>
                  <a:noFill/>
                </a:ln>
                <a:solidFill>
                  <a:srgbClr val="FFFF00"/>
                </a:solidFill>
                <a:effectLst/>
                <a:uLnTx/>
                <a:uFillTx/>
                <a:latin typeface="Calibri"/>
                <a:cs typeface="B Titr" panose="00000700000000000000" pitchFamily="2" charset="-78"/>
              </a:rPr>
              <a:t>نوع سوم</a:t>
            </a:r>
            <a:r>
              <a:rPr kumimoji="0" lang="fa-IR" sz="3200" b="0" i="0" u="none" strike="noStrike" kern="1200" cap="none" spc="0" normalizeH="0" baseline="0" noProof="0" dirty="0" smtClean="0">
                <a:ln>
                  <a:noFill/>
                </a:ln>
                <a:solidFill>
                  <a:prstClr val="white"/>
                </a:solidFill>
                <a:effectLst/>
                <a:uLnTx/>
                <a:uFillTx/>
                <a:latin typeface="Calibri"/>
                <a:cs typeface="B Titr" panose="00000700000000000000" pitchFamily="2" charset="-78"/>
              </a:rPr>
              <a:t>: بستری در </a:t>
            </a:r>
            <a:r>
              <a:rPr kumimoji="0" lang="en-US" sz="3200" b="0" i="0" u="none" strike="noStrike" kern="1200" cap="none" spc="0" normalizeH="0" baseline="0" noProof="0" dirty="0" smtClean="0">
                <a:ln>
                  <a:noFill/>
                </a:ln>
                <a:solidFill>
                  <a:prstClr val="white"/>
                </a:solidFill>
                <a:effectLst/>
                <a:uLnTx/>
                <a:uFillTx/>
                <a:latin typeface="Calibri"/>
                <a:cs typeface="B Titr" panose="00000700000000000000" pitchFamily="2" charset="-78"/>
              </a:rPr>
              <a:t>ICU</a:t>
            </a:r>
            <a:r>
              <a:rPr kumimoji="0" lang="fa-IR" sz="3200" b="0" i="0" u="none" strike="noStrike" kern="1200" cap="none" spc="0" normalizeH="0" noProof="0" dirty="0" smtClean="0">
                <a:ln>
                  <a:noFill/>
                </a:ln>
                <a:solidFill>
                  <a:prstClr val="white"/>
                </a:solidFill>
                <a:effectLst/>
                <a:uLnTx/>
                <a:uFillTx/>
                <a:latin typeface="Calibri"/>
                <a:cs typeface="B Titr" panose="00000700000000000000" pitchFamily="2" charset="-78"/>
              </a:rPr>
              <a:t> مسمومین و ..</a:t>
            </a:r>
            <a:r>
              <a:rPr kumimoji="0" lang="fa-IR" sz="2400" b="0" i="0" u="none" strike="noStrike" kern="1200" cap="none" spc="0" normalizeH="0" noProof="0" dirty="0" smtClean="0">
                <a:ln>
                  <a:noFill/>
                </a:ln>
                <a:solidFill>
                  <a:prstClr val="white"/>
                </a:solidFill>
                <a:effectLst/>
                <a:uLnTx/>
                <a:uFillTx/>
                <a:latin typeface="Calibri"/>
                <a:ea typeface="+mn-ea"/>
                <a:cs typeface="B Titr" panose="00000700000000000000" pitchFamily="2" charset="-78"/>
              </a:rPr>
              <a:t>.</a:t>
            </a:r>
            <a:endParaRPr kumimoji="0" lang="en-US" sz="2400" b="0" i="0" u="none" strike="noStrike" kern="1200" cap="none" spc="0" normalizeH="0" baseline="0" noProof="0" dirty="0">
              <a:ln>
                <a:noFill/>
              </a:ln>
              <a:solidFill>
                <a:prstClr val="white"/>
              </a:solidFill>
              <a:effectLst/>
              <a:uLnTx/>
              <a:uFillTx/>
              <a:latin typeface="Calibri"/>
              <a:ea typeface="+mn-ea"/>
              <a:cs typeface="B Titr" panose="00000700000000000000" pitchFamily="2" charset="-78"/>
            </a:endParaRPr>
          </a:p>
        </p:txBody>
      </p:sp>
      <p:sp>
        <p:nvSpPr>
          <p:cNvPr id="10" name="Left-Right Arrow 9"/>
          <p:cNvSpPr/>
          <p:nvPr/>
        </p:nvSpPr>
        <p:spPr>
          <a:xfrm>
            <a:off x="2364377" y="-1"/>
            <a:ext cx="4913956" cy="7300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smtClean="0">
                <a:ln>
                  <a:noFill/>
                </a:ln>
                <a:solidFill>
                  <a:prstClr val="white"/>
                </a:solidFill>
                <a:effectLst/>
                <a:uLnTx/>
                <a:uFillTx/>
                <a:latin typeface="Calibri"/>
                <a:ea typeface="+mn-ea"/>
                <a:cs typeface="B Titr" panose="00000700000000000000" pitchFamily="2" charset="-78"/>
              </a:rPr>
              <a:t>صفر تا 8 سالگی</a:t>
            </a:r>
            <a:endParaRPr kumimoji="0" lang="en-US" sz="2800" b="0" i="0" u="none" strike="noStrike" kern="1200" cap="none" spc="0" normalizeH="0" baseline="0" noProof="0" dirty="0">
              <a:ln>
                <a:noFill/>
              </a:ln>
              <a:solidFill>
                <a:prstClr val="white"/>
              </a:solidFill>
              <a:effectLst/>
              <a:uLnTx/>
              <a:uFillTx/>
              <a:latin typeface="Calibri"/>
              <a:ea typeface="+mn-ea"/>
              <a:cs typeface="B Titr" panose="00000700000000000000" pitchFamily="2" charset="-78"/>
            </a:endParaRPr>
          </a:p>
        </p:txBody>
      </p:sp>
    </p:spTree>
    <p:extLst>
      <p:ext uri="{BB962C8B-B14F-4D97-AF65-F5344CB8AC3E}">
        <p14:creationId xmlns:p14="http://schemas.microsoft.com/office/powerpoint/2010/main" val="1026569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501" y="0"/>
            <a:ext cx="11834998" cy="5304127"/>
          </a:xfrm>
          <a:prstGeom prst="rect">
            <a:avLst/>
          </a:prstGeom>
        </p:spPr>
      </p:pic>
      <p:sp>
        <p:nvSpPr>
          <p:cNvPr id="5" name="TextBox 4"/>
          <p:cNvSpPr txBox="1"/>
          <p:nvPr/>
        </p:nvSpPr>
        <p:spPr>
          <a:xfrm>
            <a:off x="7621148" y="5098473"/>
            <a:ext cx="4286751" cy="1446550"/>
          </a:xfrm>
          <a:prstGeom prst="rect">
            <a:avLst/>
          </a:prstGeom>
          <a:noFill/>
        </p:spPr>
        <p:txBody>
          <a:bodyPr wrap="none" rtlCol="0">
            <a:spAutoFit/>
          </a:bodyPr>
          <a:lstStyle/>
          <a:p>
            <a:pPr algn="r" rtl="1"/>
            <a:r>
              <a:rPr lang="fa-IR" sz="4400" dirty="0" smtClean="0">
                <a:solidFill>
                  <a:srgbClr val="0070C0"/>
                </a:solidFill>
                <a:cs typeface="B Titr" panose="00000700000000000000" pitchFamily="2" charset="-78"/>
              </a:rPr>
              <a:t>شیر مادر</a:t>
            </a:r>
          </a:p>
          <a:p>
            <a:pPr algn="r" rtl="1"/>
            <a:r>
              <a:rPr lang="fa-IR" sz="4400" dirty="0" smtClean="0">
                <a:solidFill>
                  <a:srgbClr val="0070C0"/>
                </a:solidFill>
                <a:cs typeface="B Titr" panose="00000700000000000000" pitchFamily="2" charset="-78"/>
              </a:rPr>
              <a:t>تماس پوست به پوست</a:t>
            </a:r>
            <a:endParaRPr lang="en-US" sz="4400" dirty="0">
              <a:solidFill>
                <a:srgbClr val="0070C0"/>
              </a:solidFill>
              <a:cs typeface="B Titr" panose="00000700000000000000" pitchFamily="2" charset="-78"/>
            </a:endParaRPr>
          </a:p>
        </p:txBody>
      </p:sp>
    </p:spTree>
    <p:extLst>
      <p:ext uri="{BB962C8B-B14F-4D97-AF65-F5344CB8AC3E}">
        <p14:creationId xmlns:p14="http://schemas.microsoft.com/office/powerpoint/2010/main" val="2441701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4800" dirty="0" smtClean="0">
                <a:solidFill>
                  <a:srgbClr val="FFFF00"/>
                </a:solidFill>
                <a:latin typeface="Times New Roman" panose="02020603050405020304" pitchFamily="18" charset="0"/>
                <a:cs typeface="Times New Roman" panose="02020603050405020304" pitchFamily="18" charset="0"/>
              </a:rPr>
              <a:t>The magical golden hour</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913205" y="1156036"/>
            <a:ext cx="8567225" cy="5701964"/>
          </a:xfrm>
          <a:prstGeom prst="rect">
            <a:avLst/>
          </a:prstGeom>
        </p:spPr>
      </p:pic>
    </p:spTree>
    <p:extLst>
      <p:ext uri="{BB962C8B-B14F-4D97-AF65-F5344CB8AC3E}">
        <p14:creationId xmlns:p14="http://schemas.microsoft.com/office/powerpoint/2010/main" val="1318070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i.pinimg.com/originals/2d/34/e3/2d34e317023df8a34b8f0d8f13c7d8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0"/>
            <a:ext cx="102906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02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9091" y="0"/>
            <a:ext cx="7562850" cy="1914525"/>
          </a:xfrm>
          <a:prstGeom prst="rect">
            <a:avLst/>
          </a:prstGeom>
        </p:spPr>
      </p:pic>
      <p:pic>
        <p:nvPicPr>
          <p:cNvPr id="6" name="Content Placeholder 5"/>
          <p:cNvPicPr>
            <a:picLocks noGrp="1" noChangeAspect="1"/>
          </p:cNvPicPr>
          <p:nvPr>
            <p:ph sz="half" idx="1"/>
          </p:nvPr>
        </p:nvPicPr>
        <p:blipFill>
          <a:blip r:embed="rId3"/>
          <a:stretch>
            <a:fillRect/>
          </a:stretch>
        </p:blipFill>
        <p:spPr>
          <a:xfrm>
            <a:off x="0" y="2551433"/>
            <a:ext cx="6007658" cy="3523478"/>
          </a:xfrm>
          <a:prstGeom prst="rect">
            <a:avLst/>
          </a:prstGeo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07658" y="2012089"/>
            <a:ext cx="6184342" cy="4602165"/>
          </a:xfrm>
        </p:spPr>
      </p:pic>
      <p:pic>
        <p:nvPicPr>
          <p:cNvPr id="8" name="Picture 7"/>
          <p:cNvPicPr>
            <a:picLocks noChangeAspect="1"/>
          </p:cNvPicPr>
          <p:nvPr/>
        </p:nvPicPr>
        <p:blipFill>
          <a:blip r:embed="rId5"/>
          <a:stretch>
            <a:fillRect/>
          </a:stretch>
        </p:blipFill>
        <p:spPr>
          <a:xfrm>
            <a:off x="8573367" y="-1222"/>
            <a:ext cx="3618633" cy="1915747"/>
          </a:xfrm>
          <a:prstGeom prst="rect">
            <a:avLst/>
          </a:prstGeom>
        </p:spPr>
      </p:pic>
    </p:spTree>
    <p:extLst>
      <p:ext uri="{BB962C8B-B14F-4D97-AF65-F5344CB8AC3E}">
        <p14:creationId xmlns:p14="http://schemas.microsoft.com/office/powerpoint/2010/main" val="2331210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473" y="0"/>
            <a:ext cx="4652746" cy="4351338"/>
          </a:xfrm>
        </p:spPr>
        <p:txBody>
          <a:bodyPr>
            <a:normAutofit fontScale="92500"/>
          </a:bodyPr>
          <a:lstStyle/>
          <a:p>
            <a:r>
              <a:rPr lang="en-US" sz="3200" dirty="0" smtClean="0">
                <a:solidFill>
                  <a:prstClr val="black"/>
                </a:solidFill>
              </a:rPr>
              <a:t>The skin-to-skin </a:t>
            </a:r>
            <a:r>
              <a:rPr lang="en-US" sz="3200" dirty="0">
                <a:solidFill>
                  <a:prstClr val="black"/>
                </a:solidFill>
              </a:rPr>
              <a:t>provides the initial colonization of the </a:t>
            </a:r>
            <a:r>
              <a:rPr lang="en-US" sz="3200" dirty="0">
                <a:solidFill>
                  <a:srgbClr val="C00000"/>
                </a:solidFill>
              </a:rPr>
              <a:t>baby’s microbiome</a:t>
            </a:r>
            <a:r>
              <a:rPr lang="en-US" sz="3200" dirty="0">
                <a:solidFill>
                  <a:prstClr val="black"/>
                </a:solidFill>
              </a:rPr>
              <a:t> outside the </a:t>
            </a:r>
            <a:r>
              <a:rPr lang="en-US" sz="3200" dirty="0" smtClean="0">
                <a:solidFill>
                  <a:prstClr val="black"/>
                </a:solidFill>
              </a:rPr>
              <a:t>mother</a:t>
            </a:r>
          </a:p>
          <a:p>
            <a:r>
              <a:rPr lang="en-US" sz="3200" dirty="0">
                <a:solidFill>
                  <a:prstClr val="black"/>
                </a:solidFill>
              </a:rPr>
              <a:t>S</a:t>
            </a:r>
            <a:r>
              <a:rPr lang="en-US" sz="3200" dirty="0" smtClean="0">
                <a:solidFill>
                  <a:prstClr val="black"/>
                </a:solidFill>
              </a:rPr>
              <a:t>kin-to-skin contact </a:t>
            </a:r>
            <a:r>
              <a:rPr lang="en-US" sz="3200" dirty="0">
                <a:solidFill>
                  <a:prstClr val="black"/>
                </a:solidFill>
              </a:rPr>
              <a:t>not only improves the bonding between mother and the infant but also influences </a:t>
            </a:r>
            <a:r>
              <a:rPr lang="en-US" sz="3200" dirty="0">
                <a:solidFill>
                  <a:srgbClr val="C00000"/>
                </a:solidFill>
              </a:rPr>
              <a:t>infant’s </a:t>
            </a:r>
            <a:r>
              <a:rPr lang="en-US" sz="3200" dirty="0" smtClean="0">
                <a:solidFill>
                  <a:srgbClr val="C00000"/>
                </a:solidFill>
              </a:rPr>
              <a:t>self-regulation in </a:t>
            </a:r>
            <a:r>
              <a:rPr lang="en-US" sz="3200" dirty="0">
                <a:solidFill>
                  <a:srgbClr val="C00000"/>
                </a:solidFill>
              </a:rPr>
              <a:t>the years to come</a:t>
            </a:r>
            <a:endParaRPr lang="en-US" sz="3200" dirty="0" smtClean="0">
              <a:solidFill>
                <a:srgbClr val="C00000"/>
              </a:solidFill>
            </a:endParaRPr>
          </a:p>
          <a:p>
            <a:endParaRPr lang="en-US" sz="3200" dirty="0"/>
          </a:p>
        </p:txBody>
      </p:sp>
      <p:sp>
        <p:nvSpPr>
          <p:cNvPr id="8" name="Content Placeholder 5"/>
          <p:cNvSpPr txBox="1">
            <a:spLocks/>
          </p:cNvSpPr>
          <p:nvPr/>
        </p:nvSpPr>
        <p:spPr>
          <a:xfrm>
            <a:off x="4641273" y="149225"/>
            <a:ext cx="73983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تماس پوست به پوست سبب </a:t>
            </a:r>
            <a:r>
              <a:rPr kumimoji="0" lang="fa-IR" sz="32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rPr>
              <a:t>تقویت ترکیب ذخیره میکروبی</a:t>
            </a: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 کودک می‌شود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سبب تقویت </a:t>
            </a:r>
            <a:r>
              <a:rPr kumimoji="0" lang="fa-IR" sz="32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rPr>
              <a:t>خودتنظیمی در سالهای آتی </a:t>
            </a: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کودک خواهد شد.</a:t>
            </a: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3200" b="0" i="0" u="none" strike="noStrike" kern="1200" cap="none" spc="0" normalizeH="0" baseline="0" noProof="0" dirty="0" smtClean="0">
                <a:ln>
                  <a:noFill/>
                </a:ln>
                <a:solidFill>
                  <a:srgbClr val="0070C0"/>
                </a:solidFill>
                <a:effectLst/>
                <a:uLnTx/>
                <a:uFillTx/>
                <a:latin typeface="Calibri" panose="020F0502020204030204"/>
                <a:ea typeface="+mn-ea"/>
                <a:cs typeface="B Titr" panose="00000700000000000000" pitchFamily="2" charset="-78"/>
              </a:rPr>
              <a:t>توانایی درک و مدیریت رفتارها </a:t>
            </a: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(روی صندلی کلاس نشستن ودرس </a:t>
            </a:r>
            <a:r>
              <a:rPr kumimoji="0" lang="fa-IR" sz="32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گ</a:t>
            </a:r>
            <a:r>
              <a:rPr kumimoji="0" lang="fa-IR" sz="3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وش کردن، بازی با دیگران، استقلال و ...)</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endParaRPr>
          </a:p>
        </p:txBody>
      </p:sp>
      <p:pic>
        <p:nvPicPr>
          <p:cNvPr id="2" name="Picture 1"/>
          <p:cNvPicPr>
            <a:picLocks noChangeAspect="1"/>
          </p:cNvPicPr>
          <p:nvPr/>
        </p:nvPicPr>
        <p:blipFill>
          <a:blip r:embed="rId2"/>
          <a:stretch>
            <a:fillRect/>
          </a:stretch>
        </p:blipFill>
        <p:spPr>
          <a:xfrm>
            <a:off x="5985163" y="3690322"/>
            <a:ext cx="5128345" cy="3411431"/>
          </a:xfrm>
          <a:prstGeom prst="rect">
            <a:avLst/>
          </a:prstGeom>
        </p:spPr>
      </p:pic>
    </p:spTree>
    <p:extLst>
      <p:ext uri="{BB962C8B-B14F-4D97-AF65-F5344CB8AC3E}">
        <p14:creationId xmlns:p14="http://schemas.microsoft.com/office/powerpoint/2010/main" val="197865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204974" y="90120"/>
            <a:ext cx="2987026" cy="3355975"/>
          </a:xfrm>
        </p:spPr>
        <p:txBody>
          <a:bodyPr>
            <a:normAutofit/>
          </a:bodyPr>
          <a:lstStyle/>
          <a:p>
            <a:pPr algn="r" rtl="1"/>
            <a:r>
              <a:rPr lang="fa-IR" sz="3600" dirty="0" smtClean="0">
                <a:cs typeface="B Titr" panose="00000700000000000000" pitchFamily="2" charset="-78"/>
              </a:rPr>
              <a:t>غذایی که مادر می‌خورد روی بوی مایع آمنیون و ذائقه کودک اثر می‌گذارد!</a:t>
            </a:r>
            <a:endParaRPr lang="en-US" sz="3600"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110836" y="34191"/>
            <a:ext cx="9094137" cy="6823809"/>
          </a:xfrm>
          <a:prstGeom prst="rect">
            <a:avLst/>
          </a:prstGeom>
        </p:spPr>
      </p:pic>
      <p:pic>
        <p:nvPicPr>
          <p:cNvPr id="2" name="Picture 1"/>
          <p:cNvPicPr>
            <a:picLocks noChangeAspect="1"/>
          </p:cNvPicPr>
          <p:nvPr/>
        </p:nvPicPr>
        <p:blipFill>
          <a:blip r:embed="rId3"/>
          <a:stretch>
            <a:fillRect/>
          </a:stretch>
        </p:blipFill>
        <p:spPr>
          <a:xfrm>
            <a:off x="9336232" y="3257550"/>
            <a:ext cx="2857500" cy="3600450"/>
          </a:xfrm>
          <a:prstGeom prst="rect">
            <a:avLst/>
          </a:prstGeom>
        </p:spPr>
      </p:pic>
    </p:spTree>
    <p:extLst>
      <p:ext uri="{BB962C8B-B14F-4D97-AF65-F5344CB8AC3E}">
        <p14:creationId xmlns:p14="http://schemas.microsoft.com/office/powerpoint/2010/main" val="2224749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8650" y="0"/>
            <a:ext cx="11087100" cy="3171825"/>
          </a:xfrm>
          <a:prstGeom prst="rect">
            <a:avLst/>
          </a:prstGeom>
        </p:spPr>
      </p:pic>
      <p:sp>
        <p:nvSpPr>
          <p:cNvPr id="5" name="Content Placeholder 4"/>
          <p:cNvSpPr>
            <a:spLocks noGrp="1"/>
          </p:cNvSpPr>
          <p:nvPr>
            <p:ph sz="half" idx="1"/>
          </p:nvPr>
        </p:nvSpPr>
        <p:spPr>
          <a:xfrm>
            <a:off x="628650" y="3171825"/>
            <a:ext cx="4816186" cy="3546764"/>
          </a:xfrm>
        </p:spPr>
        <p:txBody>
          <a:bodyPr>
            <a:noAutofit/>
          </a:bodyPr>
          <a:lstStyle/>
          <a:p>
            <a:r>
              <a:rPr lang="en-US" sz="3200" dirty="0" smtClean="0"/>
              <a:t>Separation </a:t>
            </a:r>
            <a:r>
              <a:rPr lang="en-US" sz="3200" dirty="0"/>
              <a:t>of </a:t>
            </a:r>
            <a:r>
              <a:rPr lang="en-US" sz="3200" dirty="0" smtClean="0"/>
              <a:t>primate infants </a:t>
            </a:r>
            <a:r>
              <a:rPr lang="en-US" sz="3200" dirty="0"/>
              <a:t>from their mothers could lead to </a:t>
            </a:r>
            <a:r>
              <a:rPr lang="en-US" sz="3200" dirty="0">
                <a:solidFill>
                  <a:srgbClr val="C00000"/>
                </a:solidFill>
              </a:rPr>
              <a:t>disastrous effects </a:t>
            </a:r>
            <a:r>
              <a:rPr lang="en-US" sz="3200" dirty="0"/>
              <a:t>on their following </a:t>
            </a:r>
            <a:r>
              <a:rPr lang="en-US" sz="3200" dirty="0" smtClean="0"/>
              <a:t>development and </a:t>
            </a:r>
            <a:r>
              <a:rPr lang="en-US" sz="3200" dirty="0" err="1">
                <a:solidFill>
                  <a:srgbClr val="C00000"/>
                </a:solidFill>
              </a:rPr>
              <a:t>behaviour</a:t>
            </a:r>
            <a:r>
              <a:rPr lang="en-US" sz="3200" dirty="0"/>
              <a:t>.</a:t>
            </a:r>
            <a:r>
              <a:rPr lang="en-US" sz="3200" dirty="0" smtClean="0"/>
              <a:t> </a:t>
            </a:r>
          </a:p>
          <a:p>
            <a:pPr marL="0" indent="0">
              <a:buNone/>
            </a:pPr>
            <a:r>
              <a:rPr lang="en-US" sz="3200" dirty="0" smtClean="0"/>
              <a:t/>
            </a:r>
            <a:br>
              <a:rPr lang="en-US" sz="3200" dirty="0" smtClean="0"/>
            </a:br>
            <a:endParaRPr lang="en-US" sz="3200" dirty="0"/>
          </a:p>
        </p:txBody>
      </p:sp>
      <p:pic>
        <p:nvPicPr>
          <p:cNvPr id="2" name="Picture 1"/>
          <p:cNvPicPr>
            <a:picLocks noChangeAspect="1"/>
          </p:cNvPicPr>
          <p:nvPr/>
        </p:nvPicPr>
        <p:blipFill>
          <a:blip r:embed="rId3"/>
          <a:stretch>
            <a:fillRect/>
          </a:stretch>
        </p:blipFill>
        <p:spPr>
          <a:xfrm>
            <a:off x="10072255" y="1896296"/>
            <a:ext cx="2021895" cy="957740"/>
          </a:xfrm>
          <a:prstGeom prst="rect">
            <a:avLst/>
          </a:prstGeom>
        </p:spPr>
      </p:pic>
      <p:sp>
        <p:nvSpPr>
          <p:cNvPr id="8" name="Content Placeholder 4"/>
          <p:cNvSpPr>
            <a:spLocks noGrp="1"/>
          </p:cNvSpPr>
          <p:nvPr>
            <p:ph sz="half" idx="1"/>
          </p:nvPr>
        </p:nvSpPr>
        <p:spPr>
          <a:xfrm>
            <a:off x="6267016" y="3074843"/>
            <a:ext cx="4816186" cy="3546764"/>
          </a:xfrm>
        </p:spPr>
        <p:txBody>
          <a:bodyPr>
            <a:noAutofit/>
          </a:bodyPr>
          <a:lstStyle/>
          <a:p>
            <a:pPr marL="0" indent="0" algn="r" rtl="1">
              <a:buNone/>
            </a:pPr>
            <a:r>
              <a:rPr lang="fa-IR" sz="3200" dirty="0" smtClean="0">
                <a:cs typeface="B Titr" panose="00000700000000000000" pitchFamily="2" charset="-78"/>
              </a:rPr>
              <a:t>جدا نمودن شیرخوار پریمات ها از مادرشان (میمون و انسان و ..) </a:t>
            </a:r>
            <a:r>
              <a:rPr lang="fa-IR" sz="3200" dirty="0" smtClean="0">
                <a:solidFill>
                  <a:srgbClr val="C00000"/>
                </a:solidFill>
                <a:cs typeface="B Titr" panose="00000700000000000000" pitchFamily="2" charset="-78"/>
              </a:rPr>
              <a:t>اثرات مصیبت بار و فاجعه آمیز بر رفتار </a:t>
            </a:r>
            <a:r>
              <a:rPr lang="fa-IR" sz="3200" dirty="0" smtClean="0">
                <a:cs typeface="B Titr" panose="00000700000000000000" pitchFamily="2" charset="-78"/>
              </a:rPr>
              <a:t>و تکامل وی در آینده خواهند داشت</a:t>
            </a:r>
            <a:r>
              <a:rPr lang="en-US" sz="3200" dirty="0" smtClean="0">
                <a:cs typeface="B Titr" panose="00000700000000000000" pitchFamily="2" charset="-78"/>
              </a:rPr>
              <a:t/>
            </a:r>
            <a:br>
              <a:rPr lang="en-US" sz="3200" dirty="0" smtClean="0">
                <a:cs typeface="B Titr" panose="00000700000000000000" pitchFamily="2" charset="-78"/>
              </a:rPr>
            </a:br>
            <a:endParaRPr lang="en-US" sz="3200" dirty="0">
              <a:cs typeface="B Titr" panose="00000700000000000000" pitchFamily="2" charset="-78"/>
            </a:endParaRPr>
          </a:p>
        </p:txBody>
      </p:sp>
    </p:spTree>
    <p:extLst>
      <p:ext uri="{BB962C8B-B14F-4D97-AF65-F5344CB8AC3E}">
        <p14:creationId xmlns:p14="http://schemas.microsoft.com/office/powerpoint/2010/main" val="643329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6325"/>
            <a:ext cx="10963275" cy="1695450"/>
          </a:xfrm>
          <a:prstGeom prst="rect">
            <a:avLst/>
          </a:prstGeom>
        </p:spPr>
      </p:pic>
      <p:pic>
        <p:nvPicPr>
          <p:cNvPr id="5" name="Content Placeholder 4"/>
          <p:cNvPicPr>
            <a:picLocks noGrp="1" noChangeAspect="1"/>
          </p:cNvPicPr>
          <p:nvPr>
            <p:ph sz="half" idx="1"/>
          </p:nvPr>
        </p:nvPicPr>
        <p:blipFill>
          <a:blip r:embed="rId3"/>
          <a:stretch>
            <a:fillRect/>
          </a:stretch>
        </p:blipFill>
        <p:spPr>
          <a:xfrm>
            <a:off x="9725025" y="1025236"/>
            <a:ext cx="2476500" cy="742950"/>
          </a:xfrm>
          <a:prstGeom prst="rect">
            <a:avLst/>
          </a:prstGeom>
        </p:spPr>
      </p:pic>
      <p:sp>
        <p:nvSpPr>
          <p:cNvPr id="7" name="Content Placeholder 6"/>
          <p:cNvSpPr>
            <a:spLocks noGrp="1"/>
          </p:cNvSpPr>
          <p:nvPr>
            <p:ph sz="half" idx="2"/>
          </p:nvPr>
        </p:nvSpPr>
        <p:spPr>
          <a:xfrm>
            <a:off x="228600" y="1881043"/>
            <a:ext cx="5673437" cy="4351338"/>
          </a:xfrm>
        </p:spPr>
        <p:txBody>
          <a:bodyPr>
            <a:normAutofit fontScale="92500" lnSpcReduction="10000"/>
          </a:bodyPr>
          <a:lstStyle/>
          <a:p>
            <a:r>
              <a:rPr lang="en-US" sz="3200" dirty="0"/>
              <a:t>E</a:t>
            </a:r>
            <a:r>
              <a:rPr lang="en-US" sz="3200" dirty="0" smtClean="0"/>
              <a:t>arly </a:t>
            </a:r>
            <a:r>
              <a:rPr lang="en-US" sz="3200" dirty="0"/>
              <a:t>coordination of infants </a:t>
            </a:r>
            <a:r>
              <a:rPr lang="en-US" sz="3200" dirty="0">
                <a:solidFill>
                  <a:srgbClr val="C00000"/>
                </a:solidFill>
              </a:rPr>
              <a:t>five senses: Sight, hearing,</a:t>
            </a:r>
            <a:br>
              <a:rPr lang="en-US" sz="3200" dirty="0">
                <a:solidFill>
                  <a:srgbClr val="C00000"/>
                </a:solidFill>
              </a:rPr>
            </a:br>
            <a:r>
              <a:rPr lang="en-US" sz="3200" dirty="0">
                <a:solidFill>
                  <a:srgbClr val="C00000"/>
                </a:solidFill>
              </a:rPr>
              <a:t>touch, taste, and smell as well as movement</a:t>
            </a:r>
            <a:r>
              <a:rPr lang="en-US" sz="3200" dirty="0"/>
              <a:t>.</a:t>
            </a:r>
            <a:r>
              <a:rPr lang="en-US" sz="3200" dirty="0" smtClean="0"/>
              <a:t> </a:t>
            </a:r>
            <a:br>
              <a:rPr lang="en-US" sz="3200" dirty="0" smtClean="0"/>
            </a:br>
            <a:r>
              <a:rPr lang="en-US" sz="3200" dirty="0"/>
              <a:t>The </a:t>
            </a:r>
            <a:r>
              <a:rPr lang="en-US" sz="3200" dirty="0">
                <a:solidFill>
                  <a:srgbClr val="C00000"/>
                </a:solidFill>
              </a:rPr>
              <a:t>oxytocin surge </a:t>
            </a:r>
            <a:r>
              <a:rPr lang="en-US" sz="3200" dirty="0"/>
              <a:t>in the 1st h of birth makes mother to</a:t>
            </a:r>
            <a:br>
              <a:rPr lang="en-US" sz="3200" dirty="0"/>
            </a:br>
            <a:r>
              <a:rPr lang="en-US" sz="3200" dirty="0"/>
              <a:t>keep the infant close to her chest and also establishes </a:t>
            </a:r>
            <a:r>
              <a:rPr lang="en-US" sz="3200" dirty="0">
                <a:solidFill>
                  <a:srgbClr val="C00000"/>
                </a:solidFill>
              </a:rPr>
              <a:t>chemical connection</a:t>
            </a:r>
            <a:r>
              <a:rPr lang="en-US" sz="3200" dirty="0"/>
              <a:t> between the two</a:t>
            </a:r>
            <a:r>
              <a:rPr lang="en-US" sz="3200" dirty="0" smtClean="0"/>
              <a:t>.</a:t>
            </a:r>
            <a:r>
              <a:rPr lang="fa-IR" sz="3200" dirty="0" smtClean="0"/>
              <a:t> </a:t>
            </a:r>
            <a:r>
              <a:rPr lang="en-US" sz="3200" dirty="0" smtClean="0"/>
              <a:t>The </a:t>
            </a:r>
            <a:r>
              <a:rPr lang="en-US" sz="3200" dirty="0"/>
              <a:t>mother is attracted to the infants </a:t>
            </a:r>
            <a:r>
              <a:rPr lang="en-US" sz="3200" dirty="0" smtClean="0"/>
              <a:t>smell</a:t>
            </a:r>
            <a:r>
              <a:rPr lang="fa-IR" sz="3200" dirty="0"/>
              <a:t>.</a:t>
            </a:r>
            <a:endParaRPr lang="en-US" sz="3200" dirty="0"/>
          </a:p>
        </p:txBody>
      </p:sp>
      <p:sp>
        <p:nvSpPr>
          <p:cNvPr id="6" name="Content Placeholder 6"/>
          <p:cNvSpPr txBox="1">
            <a:spLocks/>
          </p:cNvSpPr>
          <p:nvPr/>
        </p:nvSpPr>
        <p:spPr>
          <a:xfrm>
            <a:off x="6109855" y="1881043"/>
            <a:ext cx="56734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00000"/>
              </a:lnSpc>
            </a:pPr>
            <a:r>
              <a:rPr lang="fa-IR" sz="3200" dirty="0" smtClean="0">
                <a:cs typeface="B Titr" panose="00000700000000000000" pitchFamily="2" charset="-78"/>
              </a:rPr>
              <a:t>شیردادن و تماس پوست به پوست ساعت اول سبب </a:t>
            </a:r>
            <a:r>
              <a:rPr lang="fa-IR" sz="3200" dirty="0" smtClean="0">
                <a:solidFill>
                  <a:srgbClr val="C00000"/>
                </a:solidFill>
                <a:cs typeface="B Titr" panose="00000700000000000000" pitchFamily="2" charset="-78"/>
              </a:rPr>
              <a:t>هارمونی </a:t>
            </a:r>
            <a:r>
              <a:rPr lang="fa-IR" sz="3200" dirty="0" smtClean="0">
                <a:cs typeface="B Titr" panose="00000700000000000000" pitchFamily="2" charset="-78"/>
              </a:rPr>
              <a:t>حواس پنجگانه و </a:t>
            </a:r>
            <a:r>
              <a:rPr lang="fa-IR" sz="3200" dirty="0" smtClean="0">
                <a:solidFill>
                  <a:srgbClr val="C00000"/>
                </a:solidFill>
                <a:cs typeface="B Titr" panose="00000700000000000000" pitchFamily="2" charset="-78"/>
              </a:rPr>
              <a:t>اتصال شیمیایی مادر و شیرخوار</a:t>
            </a:r>
            <a:r>
              <a:rPr lang="fa-IR" sz="3200" dirty="0" smtClean="0">
                <a:cs typeface="B Titr" panose="00000700000000000000" pitchFamily="2" charset="-78"/>
              </a:rPr>
              <a:t> می‌شود</a:t>
            </a:r>
            <a:endParaRPr lang="en-US" sz="3200" dirty="0">
              <a:cs typeface="B Titr" panose="00000700000000000000" pitchFamily="2" charset="-78"/>
            </a:endParaRPr>
          </a:p>
        </p:txBody>
      </p:sp>
    </p:spTree>
    <p:extLst>
      <p:ext uri="{BB962C8B-B14F-4D97-AF65-F5344CB8AC3E}">
        <p14:creationId xmlns:p14="http://schemas.microsoft.com/office/powerpoint/2010/main" val="2763949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02436" y="1071707"/>
            <a:ext cx="2909457" cy="3043094"/>
          </a:xfrm>
        </p:spPr>
        <p:txBody>
          <a:bodyPr>
            <a:normAutofit fontScale="90000"/>
          </a:bodyPr>
          <a:lstStyle/>
          <a:p>
            <a:pPr algn="r" rtl="1"/>
            <a:r>
              <a:rPr lang="fa-IR" dirty="0" smtClean="0">
                <a:solidFill>
                  <a:srgbClr val="FFFF00"/>
                </a:solidFill>
                <a:cs typeface="B Titr" panose="00000700000000000000" pitchFamily="2" charset="-78"/>
              </a:rPr>
              <a:t>تماس پوستی و تماس چشمی دو رکن مهم اتصال با شیرخوار</a:t>
            </a:r>
            <a:endParaRPr lang="en-US" dirty="0">
              <a:solidFill>
                <a:srgbClr val="FFFF00"/>
              </a:solidFill>
              <a:cs typeface="B Titr" panose="00000700000000000000" pitchFamily="2" charset="-78"/>
            </a:endParaRPr>
          </a:p>
        </p:txBody>
      </p:sp>
      <p:pic>
        <p:nvPicPr>
          <p:cNvPr id="4" name="y2mate.com - Facial communication between mother and infant macaque monkeys part 2_4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8750" y="806233"/>
            <a:ext cx="7072814" cy="5304127"/>
          </a:xfrm>
        </p:spPr>
      </p:pic>
    </p:spTree>
    <p:extLst>
      <p:ext uri="{BB962C8B-B14F-4D97-AF65-F5344CB8AC3E}">
        <p14:creationId xmlns:p14="http://schemas.microsoft.com/office/powerpoint/2010/main" val="970966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0"/>
            <a:ext cx="11430000" cy="2581275"/>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a:xfrm>
            <a:off x="512618" y="2581275"/>
            <a:ext cx="5507182" cy="3595688"/>
          </a:xfrm>
        </p:spPr>
        <p:txBody>
          <a:bodyPr>
            <a:noAutofit/>
          </a:bodyPr>
          <a:lstStyle/>
          <a:p>
            <a:r>
              <a:rPr lang="en-US" sz="3200" b="1" dirty="0" smtClean="0"/>
              <a:t>Increased intelligence and cognitive ability as a result of breastfeeding translates to improved academic performance, increased long-term earnings and productivity. </a:t>
            </a:r>
          </a:p>
        </p:txBody>
      </p:sp>
      <p:sp>
        <p:nvSpPr>
          <p:cNvPr id="8" name="Content Placeholder 7"/>
          <p:cNvSpPr>
            <a:spLocks noGrp="1"/>
          </p:cNvSpPr>
          <p:nvPr>
            <p:ph sz="half" idx="2"/>
          </p:nvPr>
        </p:nvSpPr>
        <p:spPr>
          <a:xfrm>
            <a:off x="6457951" y="2115561"/>
            <a:ext cx="5181600" cy="3595688"/>
          </a:xfrm>
        </p:spPr>
        <p:txBody>
          <a:bodyPr>
            <a:normAutofit/>
          </a:bodyPr>
          <a:lstStyle/>
          <a:p>
            <a:pPr algn="r" rtl="1">
              <a:lnSpc>
                <a:spcPct val="100000"/>
              </a:lnSpc>
            </a:pPr>
            <a:r>
              <a:rPr lang="fa-IR" sz="3200" dirty="0" smtClean="0">
                <a:cs typeface="B Titr" panose="00000700000000000000" pitchFamily="2" charset="-78"/>
              </a:rPr>
              <a:t>مطالعات قرن 21 نشان می‌دهد که تغذیه با شیرمادر بواسطه </a:t>
            </a:r>
            <a:r>
              <a:rPr lang="fa-IR" sz="3200" dirty="0" smtClean="0">
                <a:solidFill>
                  <a:srgbClr val="C00000"/>
                </a:solidFill>
                <a:cs typeface="B Titr" panose="00000700000000000000" pitchFamily="2" charset="-78"/>
              </a:rPr>
              <a:t>افزایش ضریب هوشی و قدرت شناختی</a:t>
            </a:r>
            <a:r>
              <a:rPr lang="fa-IR" sz="3200" dirty="0" smtClean="0">
                <a:cs typeface="B Titr" panose="00000700000000000000" pitchFamily="2" charset="-78"/>
              </a:rPr>
              <a:t>، در بزرگسالی کودک منجر به </a:t>
            </a:r>
            <a:r>
              <a:rPr lang="fa-IR" sz="3200" dirty="0" smtClean="0">
                <a:solidFill>
                  <a:srgbClr val="C00000"/>
                </a:solidFill>
                <a:cs typeface="B Titr" panose="00000700000000000000" pitchFamily="2" charset="-78"/>
              </a:rPr>
              <a:t>پیشرفت تحصیلی بهتر و </a:t>
            </a:r>
            <a:r>
              <a:rPr lang="fa-IR" sz="3200" dirty="0" smtClean="0">
                <a:solidFill>
                  <a:srgbClr val="C00000"/>
                </a:solidFill>
                <a:cs typeface="B Titr" panose="00000700000000000000" pitchFamily="2" charset="-78"/>
              </a:rPr>
              <a:t>عواید طولانی مدت </a:t>
            </a:r>
            <a:r>
              <a:rPr lang="fa-IR" sz="3200" dirty="0" smtClean="0">
                <a:solidFill>
                  <a:srgbClr val="C00000"/>
                </a:solidFill>
                <a:cs typeface="B Titr" panose="00000700000000000000" pitchFamily="2" charset="-78"/>
              </a:rPr>
              <a:t>و تولید بیشتر </a:t>
            </a:r>
            <a:r>
              <a:rPr lang="fa-IR" sz="3200" dirty="0" smtClean="0">
                <a:cs typeface="B Titr" panose="00000700000000000000" pitchFamily="2" charset="-78"/>
              </a:rPr>
              <a:t>می‌شود</a:t>
            </a:r>
            <a:r>
              <a:rPr lang="fa-IR" sz="3200" dirty="0" smtClean="0">
                <a:cs typeface="B Titr" panose="00000700000000000000" pitchFamily="2" charset="-78"/>
              </a:rPr>
              <a:t>.</a:t>
            </a:r>
            <a:endParaRPr lang="en-US" sz="3200" dirty="0">
              <a:cs typeface="B Titr" panose="00000700000000000000" pitchFamily="2" charset="-78"/>
            </a:endParaRPr>
          </a:p>
        </p:txBody>
      </p:sp>
      <p:pic>
        <p:nvPicPr>
          <p:cNvPr id="5" name="Picture 4"/>
          <p:cNvPicPr>
            <a:picLocks noChangeAspect="1"/>
          </p:cNvPicPr>
          <p:nvPr/>
        </p:nvPicPr>
        <p:blipFill>
          <a:blip r:embed="rId3"/>
          <a:stretch>
            <a:fillRect/>
          </a:stretch>
        </p:blipFill>
        <p:spPr>
          <a:xfrm>
            <a:off x="4485409" y="93229"/>
            <a:ext cx="4018601" cy="819583"/>
          </a:xfrm>
          <a:prstGeom prst="rect">
            <a:avLst/>
          </a:prstGeom>
        </p:spPr>
      </p:pic>
      <p:pic>
        <p:nvPicPr>
          <p:cNvPr id="2" name="Picture 1"/>
          <p:cNvPicPr>
            <a:picLocks noChangeAspect="1"/>
          </p:cNvPicPr>
          <p:nvPr/>
        </p:nvPicPr>
        <p:blipFill>
          <a:blip r:embed="rId4"/>
          <a:stretch>
            <a:fillRect/>
          </a:stretch>
        </p:blipFill>
        <p:spPr>
          <a:xfrm>
            <a:off x="4126057" y="5073840"/>
            <a:ext cx="3729470" cy="1784160"/>
          </a:xfrm>
          <a:prstGeom prst="rect">
            <a:avLst/>
          </a:prstGeom>
        </p:spPr>
      </p:pic>
    </p:spTree>
    <p:extLst>
      <p:ext uri="{BB962C8B-B14F-4D97-AF65-F5344CB8AC3E}">
        <p14:creationId xmlns:p14="http://schemas.microsoft.com/office/powerpoint/2010/main" val="3273414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609298"/>
            <a:ext cx="6207651" cy="271318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817251" y="38683"/>
            <a:ext cx="5007705" cy="3755779"/>
          </a:xfrm>
          <a:prstGeom prst="rect">
            <a:avLst/>
          </a:prstGeom>
        </p:spPr>
      </p:pic>
      <p:pic>
        <p:nvPicPr>
          <p:cNvPr id="1026" name="Picture 2" descr="Why an addict needs love – PLP Solu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7762" y="3931781"/>
            <a:ext cx="4389329" cy="292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41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75164" y="157163"/>
            <a:ext cx="7210425" cy="153352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825625"/>
            <a:ext cx="5181600" cy="3245139"/>
          </a:xfrm>
        </p:spPr>
        <p:txBody>
          <a:bodyPr/>
          <a:lstStyle/>
          <a:p>
            <a:r>
              <a:rPr lang="en-US" dirty="0"/>
              <a:t>a positive association between milk cortisol and the Negative Affectivity dimension of the IBQ</a:t>
            </a:r>
          </a:p>
        </p:txBody>
      </p:sp>
      <p:sp>
        <p:nvSpPr>
          <p:cNvPr id="4" name="Content Placeholder 3"/>
          <p:cNvSpPr>
            <a:spLocks noGrp="1"/>
          </p:cNvSpPr>
          <p:nvPr>
            <p:ph sz="half" idx="2"/>
          </p:nvPr>
        </p:nvSpPr>
        <p:spPr>
          <a:xfrm>
            <a:off x="6172200" y="1825625"/>
            <a:ext cx="5181600" cy="3245139"/>
          </a:xfrm>
        </p:spPr>
        <p:txBody>
          <a:bodyPr/>
          <a:lstStyle/>
          <a:p>
            <a:pPr algn="r" rtl="1"/>
            <a:r>
              <a:rPr lang="fa-IR" dirty="0" smtClean="0">
                <a:cs typeface="B Titr" panose="00000700000000000000" pitchFamily="2" charset="-78"/>
              </a:rPr>
              <a:t>ارتباط سطح کورتیزول شیر مادر و حالات منفی کودک</a:t>
            </a:r>
            <a:endParaRPr lang="en-US" dirty="0">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7509164" y="2904143"/>
            <a:ext cx="1408303" cy="2166621"/>
          </a:xfrm>
          <a:prstGeom prst="rect">
            <a:avLst/>
          </a:prstGeom>
        </p:spPr>
      </p:pic>
      <p:pic>
        <p:nvPicPr>
          <p:cNvPr id="10" name="Picture 9"/>
          <p:cNvPicPr>
            <a:picLocks noChangeAspect="1"/>
          </p:cNvPicPr>
          <p:nvPr/>
        </p:nvPicPr>
        <p:blipFill>
          <a:blip r:embed="rId4"/>
          <a:stretch>
            <a:fillRect/>
          </a:stretch>
        </p:blipFill>
        <p:spPr>
          <a:xfrm>
            <a:off x="9105706" y="2944194"/>
            <a:ext cx="1209533" cy="1860039"/>
          </a:xfrm>
          <a:prstGeom prst="rect">
            <a:avLst/>
          </a:prstGeom>
        </p:spPr>
      </p:pic>
      <p:pic>
        <p:nvPicPr>
          <p:cNvPr id="11" name="Picture 10"/>
          <p:cNvPicPr>
            <a:picLocks noChangeAspect="1"/>
          </p:cNvPicPr>
          <p:nvPr/>
        </p:nvPicPr>
        <p:blipFill>
          <a:blip r:embed="rId5"/>
          <a:stretch>
            <a:fillRect/>
          </a:stretch>
        </p:blipFill>
        <p:spPr>
          <a:xfrm>
            <a:off x="10279400" y="3064690"/>
            <a:ext cx="1419048" cy="1619048"/>
          </a:xfrm>
          <a:prstGeom prst="rect">
            <a:avLst/>
          </a:prstGeom>
        </p:spPr>
      </p:pic>
      <p:pic>
        <p:nvPicPr>
          <p:cNvPr id="7" name="Picture 6"/>
          <p:cNvPicPr>
            <a:picLocks noChangeAspect="1"/>
          </p:cNvPicPr>
          <p:nvPr/>
        </p:nvPicPr>
        <p:blipFill>
          <a:blip r:embed="rId6"/>
          <a:stretch>
            <a:fillRect/>
          </a:stretch>
        </p:blipFill>
        <p:spPr>
          <a:xfrm>
            <a:off x="0" y="4804232"/>
            <a:ext cx="10001250" cy="2013105"/>
          </a:xfrm>
          <a:prstGeom prst="rect">
            <a:avLst/>
          </a:prstGeom>
        </p:spPr>
      </p:pic>
      <p:sp>
        <p:nvSpPr>
          <p:cNvPr id="8" name="TextBox 7"/>
          <p:cNvSpPr txBox="1"/>
          <p:nvPr/>
        </p:nvSpPr>
        <p:spPr>
          <a:xfrm>
            <a:off x="8376532" y="6294117"/>
            <a:ext cx="3815468" cy="523220"/>
          </a:xfrm>
          <a:prstGeom prst="rect">
            <a:avLst/>
          </a:prstGeom>
          <a:noFill/>
        </p:spPr>
        <p:txBody>
          <a:bodyPr wrap="none" rtlCol="0">
            <a:spAutoFit/>
          </a:bodyPr>
          <a:lstStyle/>
          <a:p>
            <a:r>
              <a:rPr lang="fa-IR" sz="2800" dirty="0" smtClean="0">
                <a:cs typeface="B Titr" panose="00000700000000000000" pitchFamily="2" charset="-78"/>
              </a:rPr>
              <a:t>پیش بینی خلق و خوی کودک</a:t>
            </a:r>
            <a:endParaRPr lang="en-US" sz="2800" dirty="0">
              <a:cs typeface="B Titr" panose="00000700000000000000" pitchFamily="2" charset="-78"/>
            </a:endParaRPr>
          </a:p>
        </p:txBody>
      </p:sp>
    </p:spTree>
    <p:extLst>
      <p:ext uri="{BB962C8B-B14F-4D97-AF65-F5344CB8AC3E}">
        <p14:creationId xmlns:p14="http://schemas.microsoft.com/office/powerpoint/2010/main" val="3136480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76293"/>
          </a:xfrm>
        </p:spPr>
        <p:txBody>
          <a:bodyPr>
            <a:normAutofit fontScale="90000"/>
          </a:bodyPr>
          <a:lstStyle/>
          <a:p>
            <a:pPr algn="ctr" rtl="1"/>
            <a:r>
              <a:rPr lang="fa-IR" sz="5400" dirty="0" smtClean="0">
                <a:solidFill>
                  <a:srgbClr val="0070C0"/>
                </a:solidFill>
                <a:latin typeface="Noto Sans"/>
                <a:cs typeface="B Titr" panose="00000700000000000000" pitchFamily="2" charset="-78"/>
              </a:rPr>
              <a:t>تنظیم بودن ذخیره میکروبی بدن</a:t>
            </a:r>
            <a:r>
              <a:rPr lang="en-US" b="0" i="0" dirty="0" smtClean="0">
                <a:solidFill>
                  <a:srgbClr val="333333"/>
                </a:solidFill>
                <a:effectLst/>
                <a:latin typeface="Noto Sans"/>
              </a:rPr>
              <a:t/>
            </a:r>
            <a:br>
              <a:rPr lang="en-US" b="0" i="0" dirty="0" smtClean="0">
                <a:solidFill>
                  <a:srgbClr val="333333"/>
                </a:solidFill>
                <a:effectLst/>
                <a:latin typeface="Noto Sans"/>
              </a:rPr>
            </a:br>
            <a:r>
              <a:rPr lang="en-US" b="0" i="0" dirty="0" smtClean="0">
                <a:solidFill>
                  <a:srgbClr val="333333"/>
                </a:solidFill>
                <a:effectLst/>
                <a:latin typeface="Noto Sans"/>
              </a:rPr>
              <a:t>The gut is your “second brain”</a:t>
            </a:r>
            <a:r>
              <a:rPr lang="fa-IR" b="0" i="0" dirty="0" smtClean="0">
                <a:solidFill>
                  <a:srgbClr val="333333"/>
                </a:solidFill>
                <a:effectLst/>
                <a:latin typeface="Noto Sans"/>
              </a:rPr>
              <a:t/>
            </a:r>
            <a:br>
              <a:rPr lang="fa-IR" b="0" i="0" dirty="0" smtClean="0">
                <a:solidFill>
                  <a:srgbClr val="333333"/>
                </a:solidFill>
                <a:effectLst/>
                <a:latin typeface="Noto Sans"/>
              </a:rPr>
            </a:br>
            <a:r>
              <a:rPr lang="fa-IR" dirty="0" smtClean="0">
                <a:solidFill>
                  <a:srgbClr val="333333"/>
                </a:solidFill>
                <a:latin typeface="Noto Sans"/>
                <a:cs typeface="B Titr" panose="00000700000000000000" pitchFamily="2" charset="-78"/>
              </a:rPr>
              <a:t>لوله گوارش </a:t>
            </a:r>
            <a:r>
              <a:rPr lang="fa-IR" dirty="0" smtClean="0">
                <a:solidFill>
                  <a:srgbClr val="C00000"/>
                </a:solidFill>
                <a:latin typeface="Noto Sans"/>
                <a:cs typeface="B Titr" panose="00000700000000000000" pitchFamily="2" charset="-78"/>
              </a:rPr>
              <a:t>مغز دوم</a:t>
            </a:r>
            <a:endParaRPr lang="en-US" dirty="0">
              <a:solidFill>
                <a:srgbClr val="C00000"/>
              </a:solidFill>
              <a:cs typeface="B Titr" panose="00000700000000000000" pitchFamily="2" charset="-78"/>
            </a:endParaRPr>
          </a:p>
        </p:txBody>
      </p:sp>
      <p:pic>
        <p:nvPicPr>
          <p:cNvPr id="6" name="Content Placeholder 5"/>
          <p:cNvPicPr>
            <a:picLocks noGrp="1" noChangeAspect="1"/>
          </p:cNvPicPr>
          <p:nvPr>
            <p:ph idx="1"/>
          </p:nvPr>
        </p:nvPicPr>
        <p:blipFill>
          <a:blip r:embed="rId2"/>
          <a:stretch>
            <a:fillRect/>
          </a:stretch>
        </p:blipFill>
        <p:spPr>
          <a:xfrm>
            <a:off x="2514191" y="2506662"/>
            <a:ext cx="7163617" cy="4351338"/>
          </a:xfrm>
          <a:prstGeom prst="rect">
            <a:avLst/>
          </a:prstGeom>
        </p:spPr>
      </p:pic>
    </p:spTree>
    <p:extLst>
      <p:ext uri="{BB962C8B-B14F-4D97-AF65-F5344CB8AC3E}">
        <p14:creationId xmlns:p14="http://schemas.microsoft.com/office/powerpoint/2010/main" val="165225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509" y="568036"/>
            <a:ext cx="4939145" cy="5495348"/>
          </a:xfrm>
        </p:spPr>
        <p:txBody>
          <a:bodyPr>
            <a:normAutofit/>
          </a:bodyPr>
          <a:lstStyle/>
          <a:p>
            <a:pPr algn="r" rtl="1"/>
            <a:r>
              <a:rPr lang="fa-IR" sz="3600" dirty="0" smtClean="0">
                <a:solidFill>
                  <a:srgbClr val="0070C0"/>
                </a:solidFill>
                <a:cs typeface="B Titr" panose="00000700000000000000" pitchFamily="2" charset="-78"/>
              </a:rPr>
              <a:t>ما دو مغز داریم</a:t>
            </a:r>
            <a:r>
              <a:rPr lang="en-US" sz="3600" dirty="0" smtClean="0">
                <a:solidFill>
                  <a:srgbClr val="0070C0"/>
                </a:solidFill>
                <a:cs typeface="B Titr" panose="00000700000000000000" pitchFamily="2" charset="-78"/>
              </a:rPr>
              <a:t>:</a:t>
            </a:r>
            <a:r>
              <a:rPr lang="fa-IR" sz="3600" dirty="0" smtClean="0">
                <a:solidFill>
                  <a:srgbClr val="0070C0"/>
                </a:solidFill>
                <a:cs typeface="B Titr" panose="00000700000000000000" pitchFamily="2" charset="-78"/>
              </a:rPr>
              <a:t/>
            </a:r>
            <a:br>
              <a:rPr lang="fa-IR" sz="3600" dirty="0" smtClean="0">
                <a:solidFill>
                  <a:srgbClr val="0070C0"/>
                </a:solidFill>
                <a:cs typeface="B Titr" panose="00000700000000000000" pitchFamily="2" charset="-78"/>
              </a:rPr>
            </a:br>
            <a:r>
              <a:rPr lang="fa-IR" sz="3600" dirty="0" smtClean="0">
                <a:cs typeface="B Titr" panose="00000700000000000000" pitchFamily="2" charset="-78"/>
              </a:rPr>
              <a:t/>
            </a:r>
            <a:br>
              <a:rPr lang="fa-IR" sz="3600" dirty="0" smtClean="0">
                <a:cs typeface="B Titr" panose="00000700000000000000" pitchFamily="2" charset="-78"/>
              </a:rPr>
            </a:br>
            <a:r>
              <a:rPr lang="fa-IR" sz="3600" dirty="0" smtClean="0">
                <a:cs typeface="B Titr" panose="00000700000000000000" pitchFamily="2" charset="-78"/>
              </a:rPr>
              <a:t>سیستم عصبی </a:t>
            </a:r>
            <a:r>
              <a:rPr lang="fa-IR" sz="3600" dirty="0" smtClean="0">
                <a:solidFill>
                  <a:srgbClr val="C00000"/>
                </a:solidFill>
                <a:cs typeface="B Titr" panose="00000700000000000000" pitchFamily="2" charset="-78"/>
              </a:rPr>
              <a:t>مرکزی</a:t>
            </a:r>
            <a:r>
              <a:rPr lang="fa-IR" sz="3600" dirty="0" smtClean="0">
                <a:cs typeface="B Titr" panose="00000700000000000000" pitchFamily="2" charset="-78"/>
              </a:rPr>
              <a:t/>
            </a:r>
            <a:br>
              <a:rPr lang="fa-IR" sz="3600" dirty="0" smtClean="0">
                <a:cs typeface="B Titr" panose="00000700000000000000" pitchFamily="2" charset="-78"/>
              </a:rPr>
            </a:br>
            <a:r>
              <a:rPr lang="fa-IR" sz="3600" dirty="0" smtClean="0">
                <a:cs typeface="B Titr" panose="00000700000000000000" pitchFamily="2" charset="-78"/>
              </a:rPr>
              <a:t>سیستم عصبی </a:t>
            </a:r>
            <a:r>
              <a:rPr lang="fa-IR" sz="3600" dirty="0" smtClean="0">
                <a:solidFill>
                  <a:srgbClr val="C00000"/>
                </a:solidFill>
                <a:cs typeface="B Titr" panose="00000700000000000000" pitchFamily="2" charset="-78"/>
              </a:rPr>
              <a:t>روده ای</a:t>
            </a:r>
            <a:br>
              <a:rPr lang="fa-IR" sz="3600" dirty="0" smtClean="0">
                <a:solidFill>
                  <a:srgbClr val="C00000"/>
                </a:solidFill>
                <a:cs typeface="B Titr" panose="00000700000000000000" pitchFamily="2" charset="-78"/>
              </a:rPr>
            </a:br>
            <a:r>
              <a:rPr lang="fa-IR" sz="3600" dirty="0" smtClean="0">
                <a:cs typeface="B Titr" panose="00000700000000000000" pitchFamily="2" charset="-78"/>
              </a:rPr>
              <a:t/>
            </a:r>
            <a:br>
              <a:rPr lang="fa-IR" sz="3600" dirty="0" smtClean="0">
                <a:cs typeface="B Titr" panose="00000700000000000000" pitchFamily="2" charset="-78"/>
              </a:rPr>
            </a:br>
            <a:r>
              <a:rPr lang="fa-IR" sz="3600" dirty="0" smtClean="0">
                <a:cs typeface="B Titr" panose="00000700000000000000" pitchFamily="2" charset="-78"/>
              </a:rPr>
              <a:t>مغز روده </a:t>
            </a:r>
            <a:r>
              <a:rPr lang="fa-IR" sz="3600" dirty="0" smtClean="0">
                <a:cs typeface="B Titr" panose="00000700000000000000" pitchFamily="2" charset="-78"/>
              </a:rPr>
              <a:t>ای</a:t>
            </a:r>
            <a:r>
              <a:rPr lang="en-US" sz="3600" dirty="0" smtClean="0">
                <a:cs typeface="B Titr" panose="00000700000000000000" pitchFamily="2" charset="-78"/>
              </a:rPr>
              <a:t>-</a:t>
            </a:r>
            <a:r>
              <a:rPr lang="fa-IR" sz="3600" dirty="0" smtClean="0">
                <a:cs typeface="B Titr" panose="00000700000000000000" pitchFamily="2" charset="-78"/>
              </a:rPr>
              <a:t> </a:t>
            </a:r>
            <a:r>
              <a:rPr lang="fa-IR" sz="3600" dirty="0" smtClean="0">
                <a:solidFill>
                  <a:srgbClr val="C00000"/>
                </a:solidFill>
                <a:cs typeface="B Titr" panose="00000700000000000000" pitchFamily="2" charset="-78"/>
              </a:rPr>
              <a:t>هم‌اندازه </a:t>
            </a:r>
            <a:r>
              <a:rPr lang="fa-IR" sz="3600" dirty="0" smtClean="0">
                <a:solidFill>
                  <a:srgbClr val="C00000"/>
                </a:solidFill>
                <a:cs typeface="B Titr" panose="00000700000000000000" pitchFamily="2" charset="-78"/>
              </a:rPr>
              <a:t>مغز</a:t>
            </a:r>
            <a:r>
              <a:rPr lang="en-US" sz="3600" dirty="0" smtClean="0">
                <a:cs typeface="B Titr" panose="00000700000000000000" pitchFamily="2" charset="-78"/>
              </a:rPr>
              <a:t>-</a:t>
            </a:r>
            <a:r>
              <a:rPr lang="fa-IR" sz="3600" dirty="0" smtClean="0">
                <a:solidFill>
                  <a:srgbClr val="C00000"/>
                </a:solidFill>
                <a:cs typeface="B Titr" panose="00000700000000000000" pitchFamily="2" charset="-78"/>
              </a:rPr>
              <a:t> </a:t>
            </a:r>
            <a:r>
              <a:rPr lang="fa-IR" sz="3600" dirty="0" smtClean="0">
                <a:solidFill>
                  <a:srgbClr val="C00000"/>
                </a:solidFill>
                <a:cs typeface="B Titr" panose="00000700000000000000" pitchFamily="2" charset="-78"/>
              </a:rPr>
              <a:t>دوپامین (سرحالی) </a:t>
            </a:r>
            <a:r>
              <a:rPr lang="fa-IR" sz="3600" dirty="0" smtClean="0">
                <a:cs typeface="B Titr" panose="00000700000000000000" pitchFamily="2" charset="-78"/>
              </a:rPr>
              <a:t>و در حد 90% تولید مغز، </a:t>
            </a:r>
            <a:r>
              <a:rPr lang="fa-IR" sz="3600" dirty="0" smtClean="0">
                <a:solidFill>
                  <a:srgbClr val="C00000"/>
                </a:solidFill>
                <a:cs typeface="B Titr" panose="00000700000000000000" pitchFamily="2" charset="-78"/>
              </a:rPr>
              <a:t>سروتونین (شادی)</a:t>
            </a:r>
            <a:r>
              <a:rPr lang="fa-IR" sz="3600" dirty="0" smtClean="0">
                <a:cs typeface="B Titr" panose="00000700000000000000" pitchFamily="2" charset="-78"/>
              </a:rPr>
              <a:t> ترشح میکند.</a:t>
            </a:r>
            <a:r>
              <a:rPr lang="en-US" sz="3600" dirty="0" smtClean="0">
                <a:cs typeface="B Titr" panose="00000700000000000000" pitchFamily="2" charset="-78"/>
              </a:rPr>
              <a:t/>
            </a:r>
            <a:br>
              <a:rPr lang="en-US" sz="3600" dirty="0" smtClean="0">
                <a:cs typeface="B Titr" panose="00000700000000000000" pitchFamily="2" charset="-78"/>
              </a:rPr>
            </a:br>
            <a:endParaRPr lang="en-US" sz="3600" dirty="0">
              <a:cs typeface="B Titr" panose="00000700000000000000" pitchFamily="2" charset="-78"/>
            </a:endParaRPr>
          </a:p>
        </p:txBody>
      </p:sp>
      <p:sp>
        <p:nvSpPr>
          <p:cNvPr id="3" name="Content Placeholder 2"/>
          <p:cNvSpPr>
            <a:spLocks noGrp="1"/>
          </p:cNvSpPr>
          <p:nvPr>
            <p:ph idx="1"/>
          </p:nvPr>
        </p:nvSpPr>
        <p:spPr>
          <a:xfrm>
            <a:off x="838200" y="568036"/>
            <a:ext cx="4980709" cy="5608927"/>
          </a:xfrm>
        </p:spPr>
        <p:txBody>
          <a:bodyPr>
            <a:normAutofit lnSpcReduction="10000"/>
          </a:bodyPr>
          <a:lstStyle/>
          <a:p>
            <a:r>
              <a:rPr lang="en-US" b="1" dirty="0"/>
              <a:t>We have “two” brains!</a:t>
            </a:r>
          </a:p>
          <a:p>
            <a:r>
              <a:rPr lang="en-US" dirty="0"/>
              <a:t>Situated in your head is the seat of the Central Nervous system (</a:t>
            </a:r>
            <a:r>
              <a:rPr lang="en-US" dirty="0">
                <a:solidFill>
                  <a:srgbClr val="C00000"/>
                </a:solidFill>
              </a:rPr>
              <a:t>CNS</a:t>
            </a:r>
            <a:r>
              <a:rPr lang="en-US" dirty="0"/>
              <a:t>) made up of the brain and spinal cord. </a:t>
            </a:r>
            <a:endParaRPr lang="fa-IR" dirty="0" smtClean="0"/>
          </a:p>
          <a:p>
            <a:r>
              <a:rPr lang="en-US" dirty="0"/>
              <a:t> Also, situated in the bowel is the Enteric Nervous System (</a:t>
            </a:r>
            <a:r>
              <a:rPr lang="en-US" dirty="0">
                <a:solidFill>
                  <a:srgbClr val="C00000"/>
                </a:solidFill>
              </a:rPr>
              <a:t>ENS</a:t>
            </a:r>
            <a:r>
              <a:rPr lang="en-US" dirty="0"/>
              <a:t>), a nine meter network from your esophagus to the anus. </a:t>
            </a:r>
            <a:endParaRPr lang="fa-IR" dirty="0" smtClean="0"/>
          </a:p>
          <a:p>
            <a:r>
              <a:rPr lang="en-US" dirty="0" smtClean="0"/>
              <a:t> </a:t>
            </a:r>
            <a:r>
              <a:rPr lang="en-US" dirty="0"/>
              <a:t>The gut brain produces the same amount of dopamine </a:t>
            </a:r>
            <a:r>
              <a:rPr lang="en-US" dirty="0">
                <a:solidFill>
                  <a:srgbClr val="C00000"/>
                </a:solidFill>
              </a:rPr>
              <a:t>(‘high’ hormone) </a:t>
            </a:r>
            <a:r>
              <a:rPr lang="en-US" dirty="0"/>
              <a:t>and 90% of serotonin </a:t>
            </a:r>
            <a:r>
              <a:rPr lang="en-US" dirty="0">
                <a:solidFill>
                  <a:srgbClr val="C00000"/>
                </a:solidFill>
              </a:rPr>
              <a:t>(‘happy’ hormone) </a:t>
            </a:r>
            <a:r>
              <a:rPr lang="en-US" dirty="0"/>
              <a:t>compared to the first brain. </a:t>
            </a:r>
          </a:p>
        </p:txBody>
      </p:sp>
    </p:spTree>
    <p:extLst>
      <p:ext uri="{BB962C8B-B14F-4D97-AF65-F5344CB8AC3E}">
        <p14:creationId xmlns:p14="http://schemas.microsoft.com/office/powerpoint/2010/main" val="172710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45" y="0"/>
            <a:ext cx="10771909" cy="1325563"/>
          </a:xfrm>
        </p:spPr>
        <p:txBody>
          <a:bodyPr>
            <a:noAutofit/>
          </a:bodyPr>
          <a:lstStyle/>
          <a:p>
            <a:r>
              <a:rPr lang="en-US" sz="3200" dirty="0">
                <a:latin typeface="+mn-lt"/>
              </a:rPr>
              <a:t>Bi-directional communication along the </a:t>
            </a:r>
            <a:r>
              <a:rPr lang="en-US" sz="3200" dirty="0" smtClean="0">
                <a:latin typeface="+mn-lt"/>
              </a:rPr>
              <a:t>microbiota-gut brain </a:t>
            </a:r>
            <a:r>
              <a:rPr lang="en-US" sz="3200" dirty="0">
                <a:latin typeface="+mn-lt"/>
              </a:rPr>
              <a:t>axis, involving neural, endocrine, immune, and other pathways. </a:t>
            </a:r>
            <a:br>
              <a:rPr lang="en-US" sz="3200" dirty="0">
                <a:latin typeface="+mn-lt"/>
              </a:rPr>
            </a:br>
            <a:endParaRPr lang="en-US" sz="3200" dirty="0">
              <a:latin typeface="+mn-lt"/>
            </a:endParaRPr>
          </a:p>
        </p:txBody>
      </p:sp>
      <p:pic>
        <p:nvPicPr>
          <p:cNvPr id="4" name="Content Placeholder 3"/>
          <p:cNvPicPr>
            <a:picLocks noGrp="1" noChangeAspect="1"/>
          </p:cNvPicPr>
          <p:nvPr>
            <p:ph idx="1"/>
          </p:nvPr>
        </p:nvPicPr>
        <p:blipFill>
          <a:blip r:embed="rId2"/>
          <a:stretch>
            <a:fillRect/>
          </a:stretch>
        </p:blipFill>
        <p:spPr>
          <a:xfrm>
            <a:off x="580339" y="1066800"/>
            <a:ext cx="10639036" cy="5791200"/>
          </a:xfrm>
          <a:prstGeom prst="rect">
            <a:avLst/>
          </a:prstGeom>
        </p:spPr>
      </p:pic>
    </p:spTree>
    <p:extLst>
      <p:ext uri="{BB962C8B-B14F-4D97-AF65-F5344CB8AC3E}">
        <p14:creationId xmlns:p14="http://schemas.microsoft.com/office/powerpoint/2010/main" val="31771245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026" name="Picture 2" descr="https://www.frontiersin.org/files/Articles/585769/fpsyt-11-585769-HTML/image_m/fpsyt-11-585769-g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21" y="0"/>
            <a:ext cx="12161279" cy="668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830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3648" y="110332"/>
            <a:ext cx="8362950" cy="3295650"/>
          </a:xfrm>
          <a:prstGeom prst="rect">
            <a:avLst/>
          </a:prstGeom>
        </p:spPr>
      </p:pic>
      <p:sp>
        <p:nvSpPr>
          <p:cNvPr id="2" name="Title 1"/>
          <p:cNvSpPr>
            <a:spLocks noGrp="1"/>
          </p:cNvSpPr>
          <p:nvPr>
            <p:ph type="title"/>
          </p:nvPr>
        </p:nvSpPr>
        <p:spPr/>
        <p:txBody>
          <a:bodyPr/>
          <a:lstStyle/>
          <a:p>
            <a:endParaRPr lang="en-US" dirty="0"/>
          </a:p>
        </p:txBody>
      </p:sp>
      <p:sp>
        <p:nvSpPr>
          <p:cNvPr id="7" name="Content Placeholder 6"/>
          <p:cNvSpPr>
            <a:spLocks noGrp="1"/>
          </p:cNvSpPr>
          <p:nvPr>
            <p:ph idx="1"/>
          </p:nvPr>
        </p:nvSpPr>
        <p:spPr>
          <a:xfrm>
            <a:off x="838200" y="3660775"/>
            <a:ext cx="10515600" cy="2516188"/>
          </a:xfrm>
        </p:spPr>
        <p:txBody>
          <a:bodyPr>
            <a:normAutofit/>
          </a:bodyPr>
          <a:lstStyle/>
          <a:p>
            <a:pPr algn="r" rtl="1"/>
            <a:r>
              <a:rPr lang="fa-IR" sz="3600" dirty="0" smtClean="0">
                <a:cs typeface="B Titr" panose="00000700000000000000" pitchFamily="2" charset="-78"/>
              </a:rPr>
              <a:t>ارتباط میکروبیوتا</a:t>
            </a:r>
            <a:r>
              <a:rPr lang="en-US" sz="3600" dirty="0" smtClean="0">
                <a:cs typeface="B Titr" panose="00000700000000000000" pitchFamily="2" charset="-78"/>
              </a:rPr>
              <a:t> </a:t>
            </a:r>
            <a:r>
              <a:rPr lang="fa-IR" sz="3600" dirty="0" smtClean="0">
                <a:cs typeface="B Titr" panose="00000700000000000000" pitchFamily="2" charset="-78"/>
              </a:rPr>
              <a:t> (ذخیره میکروبی بدن) با </a:t>
            </a:r>
            <a:r>
              <a:rPr lang="fa-IR" sz="3600" dirty="0" smtClean="0">
                <a:solidFill>
                  <a:srgbClr val="C00000"/>
                </a:solidFill>
                <a:cs typeface="B Titr" panose="00000700000000000000" pitchFamily="2" charset="-78"/>
              </a:rPr>
              <a:t>بیماری های شدید روانی </a:t>
            </a:r>
            <a:r>
              <a:rPr lang="fa-IR" sz="3600" dirty="0" smtClean="0">
                <a:cs typeface="B Titr" panose="00000700000000000000" pitchFamily="2" charset="-78"/>
              </a:rPr>
              <a:t>و </a:t>
            </a:r>
            <a:r>
              <a:rPr lang="fa-IR" sz="3600" dirty="0" smtClean="0">
                <a:solidFill>
                  <a:srgbClr val="C00000"/>
                </a:solidFill>
                <a:cs typeface="B Titr" panose="00000700000000000000" pitchFamily="2" charset="-78"/>
              </a:rPr>
              <a:t>رفتارهای پرخطر</a:t>
            </a:r>
            <a:endParaRPr lang="en-US" sz="3600" dirty="0">
              <a:solidFill>
                <a:srgbClr val="C00000"/>
              </a:solidFill>
              <a:cs typeface="B Titr" panose="00000700000000000000" pitchFamily="2" charset="-78"/>
            </a:endParaRPr>
          </a:p>
        </p:txBody>
      </p:sp>
    </p:spTree>
    <p:extLst>
      <p:ext uri="{BB962C8B-B14F-4D97-AF65-F5344CB8AC3E}">
        <p14:creationId xmlns:p14="http://schemas.microsoft.com/office/powerpoint/2010/main" val="1456622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206" y="0"/>
            <a:ext cx="9436970" cy="2382968"/>
          </a:xfrm>
          <a:prstGeom prst="rect">
            <a:avLst/>
          </a:prstGeom>
        </p:spPr>
      </p:pic>
      <p:sp>
        <p:nvSpPr>
          <p:cNvPr id="5" name="Content Placeholder 4"/>
          <p:cNvSpPr>
            <a:spLocks noGrp="1"/>
          </p:cNvSpPr>
          <p:nvPr>
            <p:ph sz="half" idx="1"/>
          </p:nvPr>
        </p:nvSpPr>
        <p:spPr>
          <a:xfrm>
            <a:off x="838200" y="2507673"/>
            <a:ext cx="5181600" cy="3793995"/>
          </a:xfrm>
        </p:spPr>
        <p:txBody>
          <a:bodyPr>
            <a:normAutofit fontScale="77500" lnSpcReduction="20000"/>
          </a:bodyPr>
          <a:lstStyle/>
          <a:p>
            <a:r>
              <a:rPr lang="en-US" dirty="0" smtClean="0"/>
              <a:t>Compared </a:t>
            </a:r>
            <a:r>
              <a:rPr lang="en-US" dirty="0"/>
              <a:t>to 81 healthy controls, the gut microbiota of 90 medication-free patients with schizophrenia harbored many facultative anaerobes such as </a:t>
            </a:r>
            <a:r>
              <a:rPr lang="en-US" i="1" dirty="0"/>
              <a:t>Lactobacillus </a:t>
            </a:r>
            <a:r>
              <a:rPr lang="en-US" i="1" dirty="0" err="1"/>
              <a:t>fermentum</a:t>
            </a:r>
            <a:r>
              <a:rPr lang="en-US" i="1" dirty="0" smtClean="0"/>
              <a:t>,</a:t>
            </a:r>
            <a:r>
              <a:rPr lang="en-US" dirty="0" smtClean="0"/>
              <a:t> </a:t>
            </a:r>
            <a:r>
              <a:rPr lang="en-US" dirty="0"/>
              <a:t>typically rare in a healthy gut </a:t>
            </a:r>
            <a:endParaRPr lang="en-US" dirty="0" smtClean="0"/>
          </a:p>
          <a:p>
            <a:r>
              <a:rPr lang="en-US" dirty="0"/>
              <a:t>Of note the schizophrenia-associated bacterium </a:t>
            </a:r>
            <a:r>
              <a:rPr lang="en-US" i="1" dirty="0"/>
              <a:t>Streptococcus </a:t>
            </a:r>
            <a:r>
              <a:rPr lang="en-US" i="1" dirty="0" err="1"/>
              <a:t>vestibularis</a:t>
            </a:r>
            <a:r>
              <a:rPr lang="en-US" dirty="0"/>
              <a:t>, which contributed to the microbiota </a:t>
            </a:r>
            <a:r>
              <a:rPr lang="en-US" dirty="0" err="1"/>
              <a:t>metagenomic</a:t>
            </a:r>
            <a:r>
              <a:rPr lang="en-US" dirty="0"/>
              <a:t>-based discrimination of patients with schizophrenia from healthy controls, when transplanted to mice gut induced deficits in social behaviors</a:t>
            </a:r>
          </a:p>
        </p:txBody>
      </p:sp>
      <p:sp>
        <p:nvSpPr>
          <p:cNvPr id="6" name="Content Placeholder 5"/>
          <p:cNvSpPr>
            <a:spLocks noGrp="1"/>
          </p:cNvSpPr>
          <p:nvPr>
            <p:ph sz="half" idx="2"/>
          </p:nvPr>
        </p:nvSpPr>
        <p:spPr>
          <a:xfrm>
            <a:off x="5902037" y="2452241"/>
            <a:ext cx="6026727" cy="3669290"/>
          </a:xfrm>
        </p:spPr>
        <p:txBody>
          <a:bodyPr>
            <a:noAutofit/>
          </a:bodyPr>
          <a:lstStyle/>
          <a:p>
            <a:pPr algn="r" rtl="1">
              <a:lnSpc>
                <a:spcPct val="120000"/>
              </a:lnSpc>
            </a:pPr>
            <a:r>
              <a:rPr lang="fa-IR" sz="3200" dirty="0" smtClean="0">
                <a:solidFill>
                  <a:srgbClr val="C00000"/>
                </a:solidFill>
                <a:cs typeface="B Titr" panose="00000700000000000000" pitchFamily="2" charset="-78"/>
              </a:rPr>
              <a:t>تفاوت نوع باکتری </a:t>
            </a:r>
            <a:r>
              <a:rPr lang="fa-IR" sz="3200" dirty="0" smtClean="0">
                <a:cs typeface="B Titr" panose="00000700000000000000" pitchFamily="2" charset="-78"/>
              </a:rPr>
              <a:t>روده افراد عادی با بیماران اسکیزوفرن (روان گسیختگی)</a:t>
            </a:r>
          </a:p>
          <a:p>
            <a:pPr algn="r" rtl="1">
              <a:lnSpc>
                <a:spcPct val="120000"/>
              </a:lnSpc>
            </a:pPr>
            <a:r>
              <a:rPr lang="fa-IR" sz="3200" dirty="0" smtClean="0">
                <a:solidFill>
                  <a:srgbClr val="C00000"/>
                </a:solidFill>
                <a:cs typeface="B Titr" panose="00000700000000000000" pitchFamily="2" charset="-78"/>
              </a:rPr>
              <a:t>کاشتن باکتری </a:t>
            </a:r>
            <a:r>
              <a:rPr lang="fa-IR" sz="3200" dirty="0" smtClean="0">
                <a:cs typeface="B Titr" panose="00000700000000000000" pitchFamily="2" charset="-78"/>
              </a:rPr>
              <a:t>این بیماران در روده موش سالم سبب تغییر رفتارهای اجتماعی شد</a:t>
            </a:r>
            <a:endParaRPr lang="en-US" sz="3200" dirty="0">
              <a:cs typeface="B Titr" panose="00000700000000000000" pitchFamily="2" charset="-78"/>
            </a:endParaRPr>
          </a:p>
        </p:txBody>
      </p:sp>
      <p:pic>
        <p:nvPicPr>
          <p:cNvPr id="3" name="Picture 2"/>
          <p:cNvPicPr>
            <a:picLocks noChangeAspect="1"/>
          </p:cNvPicPr>
          <p:nvPr/>
        </p:nvPicPr>
        <p:blipFill>
          <a:blip r:embed="rId3"/>
          <a:stretch>
            <a:fillRect/>
          </a:stretch>
        </p:blipFill>
        <p:spPr>
          <a:xfrm>
            <a:off x="6019800" y="5056909"/>
            <a:ext cx="3468767" cy="1801091"/>
          </a:xfrm>
          <a:prstGeom prst="rect">
            <a:avLst/>
          </a:prstGeom>
        </p:spPr>
      </p:pic>
      <p:pic>
        <p:nvPicPr>
          <p:cNvPr id="7" name="Picture 6"/>
          <p:cNvPicPr>
            <a:picLocks noChangeAspect="1"/>
          </p:cNvPicPr>
          <p:nvPr/>
        </p:nvPicPr>
        <p:blipFill>
          <a:blip r:embed="rId4"/>
          <a:stretch>
            <a:fillRect/>
          </a:stretch>
        </p:blipFill>
        <p:spPr>
          <a:xfrm>
            <a:off x="9393382" y="825762"/>
            <a:ext cx="2798618" cy="1238559"/>
          </a:xfrm>
          <a:prstGeom prst="rect">
            <a:avLst/>
          </a:prstGeom>
        </p:spPr>
      </p:pic>
    </p:spTree>
    <p:extLst>
      <p:ext uri="{BB962C8B-B14F-4D97-AF65-F5344CB8AC3E}">
        <p14:creationId xmlns:p14="http://schemas.microsoft.com/office/powerpoint/2010/main" val="1909898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77500" lnSpcReduction="20000"/>
          </a:bodyPr>
          <a:lstStyle/>
          <a:p>
            <a:r>
              <a:rPr lang="en-US" dirty="0"/>
              <a:t>Buffington et al. (</a:t>
            </a:r>
            <a:r>
              <a:rPr lang="en-US" dirty="0">
                <a:hlinkClick r:id="rId2"/>
              </a:rPr>
              <a:t>37</a:t>
            </a:r>
            <a:r>
              <a:rPr lang="en-US" dirty="0"/>
              <a:t>), observed that the offspring of high-fat diet exposed mice showed autism spectrum disorders/schizophrenia-like symptoms, such as reduced social interactions, poor interest in social novelty, and altered sociability compared to the offspring of normal fed mice (</a:t>
            </a:r>
            <a:r>
              <a:rPr lang="en-US" dirty="0">
                <a:hlinkClick r:id="rId2"/>
              </a:rPr>
              <a:t>37</a:t>
            </a:r>
            <a:r>
              <a:rPr lang="en-US" dirty="0"/>
              <a:t>). These behavioral alterations were coupled with a 9-fold reduction of </a:t>
            </a:r>
            <a:r>
              <a:rPr lang="en-US" i="1" dirty="0"/>
              <a:t>Lactobacillus </a:t>
            </a:r>
            <a:r>
              <a:rPr lang="en-US" i="1" dirty="0" err="1"/>
              <a:t>reuteri</a:t>
            </a:r>
            <a:r>
              <a:rPr lang="en-US" dirty="0"/>
              <a:t> and a reduced number of cells producing oxytocin in the paraventricular nuclei of the hypothalamus (</a:t>
            </a:r>
            <a:r>
              <a:rPr lang="en-US" dirty="0">
                <a:hlinkClick r:id="rId2"/>
              </a:rPr>
              <a:t>37</a:t>
            </a:r>
            <a:r>
              <a:rPr lang="en-US" dirty="0"/>
              <a:t>). Other studies investigated the effect of altered maternal gut microbiome on the offspring's behavior through the administration of antibiotics during or immediately before mice pregnancy.</a:t>
            </a:r>
          </a:p>
        </p:txBody>
      </p:sp>
      <p:sp>
        <p:nvSpPr>
          <p:cNvPr id="4" name="Content Placeholder 3"/>
          <p:cNvSpPr>
            <a:spLocks noGrp="1"/>
          </p:cNvSpPr>
          <p:nvPr>
            <p:ph sz="half" idx="2"/>
          </p:nvPr>
        </p:nvSpPr>
        <p:spPr>
          <a:xfrm>
            <a:off x="6096000" y="1715222"/>
            <a:ext cx="5451764" cy="4351338"/>
          </a:xfrm>
        </p:spPr>
        <p:txBody>
          <a:bodyPr>
            <a:noAutofit/>
          </a:bodyPr>
          <a:lstStyle/>
          <a:p>
            <a:pPr algn="r" rtl="1">
              <a:lnSpc>
                <a:spcPct val="120000"/>
              </a:lnSpc>
            </a:pPr>
            <a:r>
              <a:rPr lang="fa-IR" sz="3600" dirty="0" smtClean="0">
                <a:solidFill>
                  <a:srgbClr val="C00000"/>
                </a:solidFill>
                <a:cs typeface="B Titr" panose="00000700000000000000" pitchFamily="2" charset="-78"/>
              </a:rPr>
              <a:t>تاثیر غذای پرچرب </a:t>
            </a:r>
            <a:r>
              <a:rPr lang="fa-IR" sz="3600" dirty="0" smtClean="0">
                <a:cs typeface="B Titr" panose="00000700000000000000" pitchFamily="2" charset="-78"/>
              </a:rPr>
              <a:t>در زمان قبل از بارداری و هنگام بارداری بر </a:t>
            </a:r>
            <a:r>
              <a:rPr lang="fa-IR" sz="3600" dirty="0" smtClean="0">
                <a:solidFill>
                  <a:srgbClr val="C00000"/>
                </a:solidFill>
                <a:cs typeface="B Titr" panose="00000700000000000000" pitchFamily="2" charset="-78"/>
              </a:rPr>
              <a:t>ترکیب باکتری های مفید روده و ارتباط آن با رفتارهای کودک </a:t>
            </a:r>
            <a:r>
              <a:rPr lang="fa-IR" sz="3600" dirty="0" smtClean="0">
                <a:cs typeface="B Titr" panose="00000700000000000000" pitchFamily="2" charset="-78"/>
              </a:rPr>
              <a:t>در موش به اثبات رسیده است.  </a:t>
            </a:r>
          </a:p>
          <a:p>
            <a:pPr algn="r" rtl="1">
              <a:lnSpc>
                <a:spcPct val="120000"/>
              </a:lnSpc>
            </a:pPr>
            <a:r>
              <a:rPr lang="fa-IR" sz="3600" dirty="0" smtClean="0">
                <a:solidFill>
                  <a:srgbClr val="FF0000"/>
                </a:solidFill>
                <a:cs typeface="B Titr" panose="00000700000000000000" pitchFamily="2" charset="-78"/>
              </a:rPr>
              <a:t>استرس زمان </a:t>
            </a:r>
            <a:r>
              <a:rPr lang="fa-IR" sz="3600" dirty="0" smtClean="0">
                <a:cs typeface="B Titr" panose="00000700000000000000" pitchFamily="2" charset="-78"/>
              </a:rPr>
              <a:t>بارداری نیز چنین تاثیراتی را نشان داده است.</a:t>
            </a:r>
            <a:endParaRPr lang="en-US" sz="3600" dirty="0">
              <a:cs typeface="B Titr" panose="00000700000000000000" pitchFamily="2" charset="-78"/>
            </a:endParaRPr>
          </a:p>
        </p:txBody>
      </p:sp>
    </p:spTree>
    <p:extLst>
      <p:ext uri="{BB962C8B-B14F-4D97-AF65-F5344CB8AC3E}">
        <p14:creationId xmlns:p14="http://schemas.microsoft.com/office/powerpoint/2010/main" val="3771915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err="1"/>
              <a:t>Sudo</a:t>
            </a:r>
            <a:r>
              <a:rPr lang="en-US" dirty="0"/>
              <a:t> et al. reported that germ-free (GF) mice, i.e., animals that have never had contact with any microorganism, showed heightened hypothalamic-pituitary-adrenal (HPA) system response to acute restraint stress as compared to mice with a normal gut flora (</a:t>
            </a:r>
            <a:r>
              <a:rPr lang="en-US" dirty="0">
                <a:hlinkClick r:id="rId2"/>
              </a:rPr>
              <a:t>46</a:t>
            </a:r>
            <a:r>
              <a:rPr lang="en-US" dirty="0"/>
              <a:t>).</a:t>
            </a:r>
          </a:p>
        </p:txBody>
      </p:sp>
      <p:sp>
        <p:nvSpPr>
          <p:cNvPr id="4" name="Content Placeholder 3"/>
          <p:cNvSpPr>
            <a:spLocks noGrp="1"/>
          </p:cNvSpPr>
          <p:nvPr>
            <p:ph sz="half" idx="2"/>
          </p:nvPr>
        </p:nvSpPr>
        <p:spPr/>
        <p:txBody>
          <a:bodyPr>
            <a:normAutofit/>
          </a:bodyPr>
          <a:lstStyle/>
          <a:p>
            <a:pPr algn="r" rtl="1"/>
            <a:r>
              <a:rPr lang="fa-IR" sz="4000" dirty="0" smtClean="0">
                <a:cs typeface="B Titr" panose="00000700000000000000" pitchFamily="2" charset="-78"/>
              </a:rPr>
              <a:t>موش های </a:t>
            </a:r>
            <a:r>
              <a:rPr lang="fa-IR" sz="4000" dirty="0" smtClean="0">
                <a:solidFill>
                  <a:srgbClr val="C00000"/>
                </a:solidFill>
                <a:cs typeface="B Titr" panose="00000700000000000000" pitchFamily="2" charset="-78"/>
              </a:rPr>
              <a:t>عاری از جِرم </a:t>
            </a:r>
            <a:r>
              <a:rPr lang="fa-IR" sz="4000" dirty="0" smtClean="0">
                <a:cs typeface="B Titr" panose="00000700000000000000" pitchFamily="2" charset="-78"/>
              </a:rPr>
              <a:t>که در محیط استریل بزرگ شده اند، </a:t>
            </a:r>
            <a:r>
              <a:rPr lang="fa-IR" sz="4000" dirty="0" smtClean="0">
                <a:solidFill>
                  <a:srgbClr val="C00000"/>
                </a:solidFill>
                <a:cs typeface="B Titr" panose="00000700000000000000" pitchFamily="2" charset="-78"/>
              </a:rPr>
              <a:t>در برابر استرس </a:t>
            </a:r>
            <a:r>
              <a:rPr lang="fa-IR" sz="4000" dirty="0" smtClean="0">
                <a:cs typeface="B Titr" panose="00000700000000000000" pitchFamily="2" charset="-78"/>
              </a:rPr>
              <a:t>واکنش های بیش</a:t>
            </a:r>
            <a:r>
              <a:rPr lang="fa-IR" sz="4000" dirty="0">
                <a:cs typeface="B Titr" panose="00000700000000000000" pitchFamily="2" charset="-78"/>
              </a:rPr>
              <a:t>ت</a:t>
            </a:r>
            <a:r>
              <a:rPr lang="fa-IR" sz="4000" dirty="0" smtClean="0">
                <a:cs typeface="B Titr" panose="00000700000000000000" pitchFamily="2" charset="-78"/>
              </a:rPr>
              <a:t>ری نشان دادند.</a:t>
            </a:r>
            <a:endParaRPr lang="en-US" sz="4000" dirty="0">
              <a:cs typeface="B Titr" panose="00000700000000000000" pitchFamily="2" charset="-78"/>
            </a:endParaRPr>
          </a:p>
        </p:txBody>
      </p:sp>
      <p:sp>
        <p:nvSpPr>
          <p:cNvPr id="5" name="Rectangle 4"/>
          <p:cNvSpPr/>
          <p:nvPr/>
        </p:nvSpPr>
        <p:spPr>
          <a:xfrm>
            <a:off x="-42863" y="-475565"/>
            <a:ext cx="6096001" cy="646331"/>
          </a:xfrm>
          <a:prstGeom prst="rect">
            <a:avLst/>
          </a:prstGeom>
        </p:spPr>
        <p:txBody>
          <a:bodyPr>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موش های عاری از جرم که در محیط استریل بزرگ شده اند، در برابر استرس واکنش های بیشنری نشان دادند.</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endParaRPr>
          </a:p>
        </p:txBody>
      </p:sp>
    </p:spTree>
    <p:extLst>
      <p:ext uri="{BB962C8B-B14F-4D97-AF65-F5344CB8AC3E}">
        <p14:creationId xmlns:p14="http://schemas.microsoft.com/office/powerpoint/2010/main" val="1146521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normAutofit lnSpcReduction="10000"/>
          </a:bodyPr>
          <a:lstStyle/>
          <a:p>
            <a:endParaRPr lang="en-US" dirty="0" smtClean="0"/>
          </a:p>
          <a:p>
            <a:endParaRPr lang="en-US" dirty="0"/>
          </a:p>
          <a:p>
            <a:r>
              <a:rPr lang="en-US" dirty="0"/>
              <a:t>A total of 17 </a:t>
            </a:r>
            <a:r>
              <a:rPr lang="en-US" dirty="0" err="1"/>
              <a:t>randomised</a:t>
            </a:r>
            <a:r>
              <a:rPr lang="en-US" dirty="0"/>
              <a:t> controlled trials (RCTs) involving 2861 participants </a:t>
            </a:r>
            <a:endParaRPr lang="en-US" dirty="0" smtClean="0"/>
          </a:p>
          <a:p>
            <a:r>
              <a:rPr lang="en-US" dirty="0" smtClean="0"/>
              <a:t>Probiotics </a:t>
            </a:r>
            <a:r>
              <a:rPr lang="en-US" dirty="0"/>
              <a:t>alongside rehydration therapy appear to be safe and have clear beneficial effects in shortening the duration of </a:t>
            </a:r>
            <a:r>
              <a:rPr lang="en-US" dirty="0" err="1"/>
              <a:t>diarrhoea</a:t>
            </a:r>
            <a:r>
              <a:rPr lang="en-US" dirty="0"/>
              <a:t> in children with acute </a:t>
            </a:r>
            <a:r>
              <a:rPr lang="en-US" dirty="0" err="1"/>
              <a:t>diarrhoea</a:t>
            </a:r>
            <a:r>
              <a:rPr lang="en-US" dirty="0"/>
              <a:t> and dehydration.</a:t>
            </a:r>
          </a:p>
        </p:txBody>
      </p:sp>
      <p:sp>
        <p:nvSpPr>
          <p:cNvPr id="4" name="Content Placeholder 3"/>
          <p:cNvSpPr>
            <a:spLocks noGrp="1"/>
          </p:cNvSpPr>
          <p:nvPr>
            <p:ph sz="half" idx="2"/>
          </p:nvPr>
        </p:nvSpPr>
        <p:spPr>
          <a:xfrm>
            <a:off x="6172200" y="2371725"/>
            <a:ext cx="5181600" cy="3805238"/>
          </a:xfrm>
        </p:spPr>
        <p:txBody>
          <a:bodyPr>
            <a:normAutofit lnSpcReduction="10000"/>
          </a:bodyPr>
          <a:lstStyle/>
          <a:p>
            <a:pPr algn="r" rtl="1">
              <a:lnSpc>
                <a:spcPct val="110000"/>
              </a:lnSpc>
            </a:pPr>
            <a:r>
              <a:rPr lang="fa-IR" sz="3600" dirty="0" smtClean="0">
                <a:cs typeface="B Titr" panose="00000700000000000000" pitchFamily="2" charset="-78"/>
              </a:rPr>
              <a:t>تاثیر پروبیوتیک در درمان اسهال حاد کودکان</a:t>
            </a:r>
            <a:endParaRPr lang="en-US" sz="3600" dirty="0">
              <a:cs typeface="B Titr" panose="00000700000000000000" pitchFamily="2" charset="-78"/>
            </a:endParaRPr>
          </a:p>
        </p:txBody>
      </p:sp>
      <p:pic>
        <p:nvPicPr>
          <p:cNvPr id="5" name="Picture 4"/>
          <p:cNvPicPr>
            <a:picLocks noChangeAspect="1"/>
          </p:cNvPicPr>
          <p:nvPr/>
        </p:nvPicPr>
        <p:blipFill>
          <a:blip r:embed="rId2"/>
          <a:stretch>
            <a:fillRect/>
          </a:stretch>
        </p:blipFill>
        <p:spPr>
          <a:xfrm>
            <a:off x="1466850" y="0"/>
            <a:ext cx="9258300" cy="2371725"/>
          </a:xfrm>
          <a:prstGeom prst="rect">
            <a:avLst/>
          </a:prstGeom>
        </p:spPr>
      </p:pic>
    </p:spTree>
    <p:extLst>
      <p:ext uri="{BB962C8B-B14F-4D97-AF65-F5344CB8AC3E}">
        <p14:creationId xmlns:p14="http://schemas.microsoft.com/office/powerpoint/2010/main" val="2075720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975"/>
            <a:ext cx="10515600" cy="1325563"/>
          </a:xfrm>
        </p:spPr>
        <p:txBody>
          <a:bodyPr>
            <a:normAutofit/>
          </a:bodyPr>
          <a:lstStyle/>
          <a:p>
            <a:pPr algn="ctr"/>
            <a:r>
              <a:rPr lang="fa-IR" sz="6000" dirty="0" smtClean="0">
                <a:solidFill>
                  <a:srgbClr val="00B0F0"/>
                </a:solidFill>
                <a:cs typeface="B Titr" panose="00000700000000000000" pitchFamily="2" charset="-78"/>
              </a:rPr>
              <a:t>داستان سیندرلا!</a:t>
            </a:r>
            <a:endParaRPr lang="en-US" sz="6000" dirty="0">
              <a:solidFill>
                <a:srgbClr val="00B0F0"/>
              </a:solidFill>
              <a:cs typeface="B Titr" panose="00000700000000000000" pitchFamily="2" charset="-78"/>
            </a:endParaRPr>
          </a:p>
        </p:txBody>
      </p:sp>
      <p:pic>
        <p:nvPicPr>
          <p:cNvPr id="1026" name="Picture 2" descr="https://i.pinimg.com/originals/94/01/7d/94017df181c981151da2ac3bc411049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14446"/>
            <a:ext cx="3431773" cy="574355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sz="half" idx="2"/>
          </p:nvPr>
        </p:nvPicPr>
        <p:blipFill>
          <a:blip r:embed="rId3"/>
          <a:stretch>
            <a:fillRect/>
          </a:stretch>
        </p:blipFill>
        <p:spPr>
          <a:xfrm>
            <a:off x="5283922" y="1814946"/>
            <a:ext cx="6908078" cy="3454039"/>
          </a:xfrm>
          <a:prstGeom prst="rect">
            <a:avLst/>
          </a:prstGeom>
        </p:spPr>
      </p:pic>
      <p:sp>
        <p:nvSpPr>
          <p:cNvPr id="5" name="Right Arrow 4"/>
          <p:cNvSpPr/>
          <p:nvPr/>
        </p:nvSpPr>
        <p:spPr>
          <a:xfrm>
            <a:off x="3491345" y="3306140"/>
            <a:ext cx="1792577" cy="78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402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136" y="274638"/>
            <a:ext cx="5042263" cy="1143000"/>
          </a:xfrm>
        </p:spPr>
        <p:txBody>
          <a:bodyPr/>
          <a:lstStyle/>
          <a:p>
            <a:r>
              <a:rPr lang="fa-IR" dirty="0" smtClean="0">
                <a:cs typeface="B Titr" panose="00000700000000000000" pitchFamily="2" charset="-78"/>
              </a:rPr>
              <a:t>میکروبیوم</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1036320" y="1600203"/>
            <a:ext cx="10398034" cy="5268675"/>
          </a:xfrm>
          <a:prstGeom prst="rect">
            <a:avLst/>
          </a:prstGeom>
        </p:spPr>
      </p:pic>
      <p:sp>
        <p:nvSpPr>
          <p:cNvPr id="4" name="Content Placeholder 3"/>
          <p:cNvSpPr>
            <a:spLocks noGrp="1"/>
          </p:cNvSpPr>
          <p:nvPr>
            <p:ph sz="half" idx="2"/>
          </p:nvPr>
        </p:nvSpPr>
        <p:spPr>
          <a:xfrm>
            <a:off x="7323908" y="1600203"/>
            <a:ext cx="4258491" cy="4525963"/>
          </a:xfrm>
        </p:spPr>
        <p:txBody>
          <a:bodyPr/>
          <a:lstStyle/>
          <a:p>
            <a:endParaRPr lang="en-US" dirty="0"/>
          </a:p>
        </p:txBody>
      </p:sp>
      <p:pic>
        <p:nvPicPr>
          <p:cNvPr id="6" name="Picture 5"/>
          <p:cNvPicPr>
            <a:picLocks noChangeAspect="1"/>
          </p:cNvPicPr>
          <p:nvPr/>
        </p:nvPicPr>
        <p:blipFill>
          <a:blip r:embed="rId3"/>
          <a:stretch>
            <a:fillRect/>
          </a:stretch>
        </p:blipFill>
        <p:spPr>
          <a:xfrm>
            <a:off x="-152942" y="-65293"/>
            <a:ext cx="6248942" cy="1822862"/>
          </a:xfrm>
          <a:prstGeom prst="rect">
            <a:avLst/>
          </a:prstGeom>
        </p:spPr>
      </p:pic>
    </p:spTree>
    <p:extLst>
      <p:ext uri="{BB962C8B-B14F-4D97-AF65-F5344CB8AC3E}">
        <p14:creationId xmlns:p14="http://schemas.microsoft.com/office/powerpoint/2010/main" val="2451621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97382" y="-20001"/>
            <a:ext cx="5569527" cy="6863854"/>
          </a:xfrm>
          <a:prstGeom prst="rect">
            <a:avLst/>
          </a:prstGeom>
        </p:spPr>
      </p:pic>
    </p:spTree>
    <p:extLst>
      <p:ext uri="{BB962C8B-B14F-4D97-AF65-F5344CB8AC3E}">
        <p14:creationId xmlns:p14="http://schemas.microsoft.com/office/powerpoint/2010/main" val="787767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129"/>
            <a:ext cx="10972800" cy="764453"/>
          </a:xfrm>
        </p:spPr>
        <p:txBody>
          <a:bodyPr>
            <a:normAutofit fontScale="90000"/>
          </a:bodyPr>
          <a:lstStyle/>
          <a:p>
            <a:r>
              <a:rPr lang="en-US" b="1" dirty="0" smtClean="0">
                <a:solidFill>
                  <a:srgbClr val="00B0F0"/>
                </a:solidFill>
              </a:rPr>
              <a:t/>
            </a:r>
            <a:br>
              <a:rPr lang="en-US" b="1" dirty="0" smtClean="0">
                <a:solidFill>
                  <a:srgbClr val="00B0F0"/>
                </a:solidFill>
              </a:rPr>
            </a:br>
            <a:r>
              <a:rPr lang="en-US" b="1" dirty="0" smtClean="0">
                <a:solidFill>
                  <a:srgbClr val="00B0F0"/>
                </a:solidFill>
              </a:rPr>
              <a:t>The </a:t>
            </a:r>
            <a:r>
              <a:rPr lang="en-US" b="1" dirty="0">
                <a:solidFill>
                  <a:srgbClr val="00B0F0"/>
                </a:solidFill>
              </a:rPr>
              <a:t>role of the microbiome </a:t>
            </a:r>
            <a:r>
              <a:rPr lang="en-US" b="1" dirty="0" smtClean="0">
                <a:solidFill>
                  <a:srgbClr val="00B0F0"/>
                </a:solidFill>
              </a:rPr>
              <a:t/>
            </a:r>
            <a:br>
              <a:rPr lang="en-US" b="1" dirty="0" smtClean="0">
                <a:solidFill>
                  <a:srgbClr val="00B0F0"/>
                </a:solidFill>
              </a:rPr>
            </a:br>
            <a:r>
              <a:rPr lang="en-US" dirty="0"/>
              <a:t>the </a:t>
            </a:r>
            <a:r>
              <a:rPr lang="en-US" i="1" dirty="0"/>
              <a:t>brain-gut-microbiome axis</a:t>
            </a:r>
            <a:r>
              <a:rPr lang="en-US" dirty="0"/>
              <a:t> </a:t>
            </a:r>
            <a:br>
              <a:rPr lang="en-US" dirty="0"/>
            </a:br>
            <a:r>
              <a:rPr lang="en-US" b="1" dirty="0">
                <a:solidFill>
                  <a:srgbClr val="00B0F0"/>
                </a:solidFill>
              </a:rPr>
              <a:t/>
            </a:r>
            <a:br>
              <a:rPr lang="en-US" b="1" dirty="0">
                <a:solidFill>
                  <a:srgbClr val="00B0F0"/>
                </a:solidFill>
              </a:rPr>
            </a:br>
            <a:endParaRPr lang="en-US" b="1" dirty="0">
              <a:solidFill>
                <a:srgbClr val="00B0F0"/>
              </a:solidFill>
            </a:endParaRPr>
          </a:p>
        </p:txBody>
      </p:sp>
      <p:sp>
        <p:nvSpPr>
          <p:cNvPr id="3" name="Content Placeholder 2"/>
          <p:cNvSpPr>
            <a:spLocks noGrp="1"/>
          </p:cNvSpPr>
          <p:nvPr>
            <p:ph idx="1"/>
          </p:nvPr>
        </p:nvSpPr>
        <p:spPr/>
        <p:txBody>
          <a:bodyPr>
            <a:noAutofit/>
          </a:bodyPr>
          <a:lstStyle/>
          <a:p>
            <a:r>
              <a:rPr lang="en-US" dirty="0"/>
              <a:t>It has been estimated </a:t>
            </a:r>
            <a:r>
              <a:rPr lang="en-US" dirty="0" smtClean="0"/>
              <a:t>that only </a:t>
            </a:r>
            <a:r>
              <a:rPr lang="en-US" dirty="0">
                <a:solidFill>
                  <a:srgbClr val="C00000"/>
                </a:solidFill>
              </a:rPr>
              <a:t>1 per cent of genetic transfer </a:t>
            </a:r>
            <a:r>
              <a:rPr lang="en-US" dirty="0"/>
              <a:t>is </a:t>
            </a:r>
            <a:r>
              <a:rPr lang="en-US" dirty="0" smtClean="0"/>
              <a:t>human, </a:t>
            </a:r>
            <a:r>
              <a:rPr lang="en-US" dirty="0"/>
              <a:t>with the genes of microbes – the ‘second human</a:t>
            </a:r>
            <a:br>
              <a:rPr lang="en-US" dirty="0"/>
            </a:br>
            <a:r>
              <a:rPr lang="en-US" dirty="0"/>
              <a:t>genome</a:t>
            </a:r>
            <a:r>
              <a:rPr lang="en-US" dirty="0" smtClean="0"/>
              <a:t>’ </a:t>
            </a:r>
            <a:r>
              <a:rPr lang="en-US" dirty="0"/>
              <a:t>– making up the rest. </a:t>
            </a:r>
            <a:endParaRPr lang="en-US" dirty="0" smtClean="0"/>
          </a:p>
          <a:p>
            <a:r>
              <a:rPr lang="en-US" dirty="0"/>
              <a:t> </a:t>
            </a:r>
            <a:r>
              <a:rPr lang="en-US" dirty="0" err="1" smtClean="0"/>
              <a:t>Rregulate</a:t>
            </a:r>
            <a:r>
              <a:rPr lang="en-US" dirty="0" smtClean="0"/>
              <a:t> </a:t>
            </a:r>
            <a:r>
              <a:rPr lang="en-US" dirty="0"/>
              <a:t>and restore </a:t>
            </a:r>
            <a:r>
              <a:rPr lang="en-US" dirty="0">
                <a:solidFill>
                  <a:srgbClr val="C00000"/>
                </a:solidFill>
              </a:rPr>
              <a:t>appropriate immune and inflammatory</a:t>
            </a:r>
            <a:br>
              <a:rPr lang="en-US" dirty="0">
                <a:solidFill>
                  <a:srgbClr val="C00000"/>
                </a:solidFill>
              </a:rPr>
            </a:br>
            <a:r>
              <a:rPr lang="en-US" dirty="0" smtClean="0">
                <a:solidFill>
                  <a:srgbClr val="C00000"/>
                </a:solidFill>
              </a:rPr>
              <a:t>responses</a:t>
            </a:r>
            <a:r>
              <a:rPr lang="en-US" dirty="0" smtClean="0"/>
              <a:t>, </a:t>
            </a:r>
            <a:r>
              <a:rPr lang="en-US" dirty="0"/>
              <a:t>which can contribute to </a:t>
            </a:r>
            <a:r>
              <a:rPr lang="en-US" dirty="0" smtClean="0"/>
              <a:t>chronic inflammatory </a:t>
            </a:r>
            <a:r>
              <a:rPr lang="en-US" dirty="0"/>
              <a:t>conditions such as </a:t>
            </a:r>
            <a:r>
              <a:rPr lang="en-US" dirty="0">
                <a:solidFill>
                  <a:srgbClr val="C00000"/>
                </a:solidFill>
              </a:rPr>
              <a:t>inflammatory bowel disease and asthma</a:t>
            </a:r>
            <a:r>
              <a:rPr lang="en-US" dirty="0"/>
              <a:t>, and may even play a role in </a:t>
            </a:r>
            <a:r>
              <a:rPr lang="en-US" dirty="0" smtClean="0"/>
              <a:t>the development </a:t>
            </a:r>
            <a:r>
              <a:rPr lang="en-US" dirty="0"/>
              <a:t>of conditions such as </a:t>
            </a:r>
            <a:r>
              <a:rPr lang="en-US" dirty="0">
                <a:solidFill>
                  <a:srgbClr val="C00000"/>
                </a:solidFill>
              </a:rPr>
              <a:t>autism</a:t>
            </a:r>
            <a:r>
              <a:rPr lang="en-US" dirty="0"/>
              <a:t> spectrum disorder, </a:t>
            </a:r>
            <a:r>
              <a:rPr lang="en-US" dirty="0">
                <a:solidFill>
                  <a:srgbClr val="C00000"/>
                </a:solidFill>
              </a:rPr>
              <a:t>psychiatric disorders such as depression</a:t>
            </a:r>
            <a:r>
              <a:rPr lang="en-US" dirty="0"/>
              <a:t>, </a:t>
            </a:r>
            <a:r>
              <a:rPr lang="en-US" dirty="0" smtClean="0"/>
              <a:t>and </a:t>
            </a:r>
            <a:r>
              <a:rPr lang="en-US" dirty="0" smtClean="0">
                <a:solidFill>
                  <a:srgbClr val="C00000"/>
                </a:solidFill>
              </a:rPr>
              <a:t>neurodegenerative </a:t>
            </a:r>
            <a:r>
              <a:rPr lang="en-US" dirty="0">
                <a:solidFill>
                  <a:srgbClr val="C00000"/>
                </a:solidFill>
              </a:rPr>
              <a:t>conditions such as Parkinson’s disease </a:t>
            </a:r>
            <a:br>
              <a:rPr lang="en-US" dirty="0">
                <a:solidFill>
                  <a:srgbClr val="C00000"/>
                </a:solidFill>
              </a:rPr>
            </a:br>
            <a:r>
              <a:rPr lang="en-US" dirty="0"/>
              <a:t/>
            </a:r>
            <a:br>
              <a:rPr lang="en-US" dirty="0"/>
            </a:br>
            <a:endParaRPr lang="en-US" dirty="0"/>
          </a:p>
        </p:txBody>
      </p:sp>
    </p:spTree>
    <p:extLst>
      <p:ext uri="{BB962C8B-B14F-4D97-AF65-F5344CB8AC3E}">
        <p14:creationId xmlns:p14="http://schemas.microsoft.com/office/powerpoint/2010/main" val="1496234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r" rtl="1"/>
            <a:r>
              <a:rPr lang="fa-IR" sz="3200" dirty="0" smtClean="0">
                <a:solidFill>
                  <a:srgbClr val="00B0F0"/>
                </a:solidFill>
                <a:cs typeface="B Titr" panose="00000700000000000000" pitchFamily="2" charset="-78"/>
              </a:rPr>
              <a:t>پیامبر اکرم</a:t>
            </a:r>
            <a:r>
              <a:rPr lang="fa-IR" sz="3200" dirty="0">
                <a:solidFill>
                  <a:srgbClr val="00B0F0"/>
                </a:solidFill>
                <a:cs typeface="B Titr" panose="00000700000000000000" pitchFamily="2" charset="-78"/>
              </a:rPr>
              <a:t> صلی الله علیه و آله می‌فرمایند</a:t>
            </a:r>
            <a:r>
              <a:rPr lang="fa-IR" sz="3200" dirty="0">
                <a:cs typeface="B Titr" panose="00000700000000000000" pitchFamily="2" charset="-78"/>
              </a:rPr>
              <a:t>: </a:t>
            </a:r>
            <a:endParaRPr lang="fa-IR" sz="3200" dirty="0" smtClean="0">
              <a:cs typeface="B Titr" panose="00000700000000000000" pitchFamily="2" charset="-78"/>
            </a:endParaRPr>
          </a:p>
          <a:p>
            <a:pPr algn="r" rtl="1"/>
            <a:r>
              <a:rPr lang="fa-IR" sz="3200" dirty="0" smtClean="0">
                <a:cs typeface="B Titr" panose="00000700000000000000" pitchFamily="2" charset="-78"/>
              </a:rPr>
              <a:t>معده</a:t>
            </a:r>
            <a:r>
              <a:rPr lang="fa-IR" sz="3200" dirty="0">
                <a:cs typeface="B Titr" panose="00000700000000000000" pitchFamily="2" charset="-78"/>
              </a:rPr>
              <a:t>، حوض بدن است و رگ‌ها به آن پیوسته‌اند، پس هرگاه معده سالم باشد، رگ‌ها سلامتی صادر می‌کنند و هرگاه معده بیمار باشد رگ‌ها بیماری صادر می‌کنند </a:t>
            </a:r>
            <a:endParaRPr lang="fa-IR" sz="3200" dirty="0" smtClean="0">
              <a:cs typeface="B Titr" panose="00000700000000000000" pitchFamily="2" charset="-78"/>
            </a:endParaRPr>
          </a:p>
          <a:p>
            <a:pPr algn="r" rtl="1"/>
            <a:r>
              <a:rPr lang="fa-IR" sz="3200" dirty="0" smtClean="0">
                <a:cs typeface="B Titr" panose="00000700000000000000" pitchFamily="2" charset="-78"/>
              </a:rPr>
              <a:t>و </a:t>
            </a:r>
            <a:r>
              <a:rPr lang="fa-IR" sz="3200" dirty="0">
                <a:cs typeface="B Titr" panose="00000700000000000000" pitchFamily="2" charset="-78"/>
              </a:rPr>
              <a:t>باز می‌فرمایند: معده، خانه‌ی هر دردی و پرهیز، پایه هر درمانی </a:t>
            </a:r>
            <a:r>
              <a:rPr lang="fa-IR" sz="3200" dirty="0" smtClean="0">
                <a:cs typeface="B Titr" panose="00000700000000000000" pitchFamily="2" charset="-78"/>
              </a:rPr>
              <a:t>است....</a:t>
            </a:r>
            <a:r>
              <a:rPr lang="fa-IR" sz="3200" dirty="0">
                <a:cs typeface="B Nazanin" panose="00000400000000000000" pitchFamily="2" charset="-78"/>
              </a:rPr>
              <a:t/>
            </a:r>
            <a:br>
              <a:rPr lang="fa-IR" sz="3200" dirty="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r>
              <a:rPr lang="fa-IR" sz="3200" dirty="0">
                <a:cs typeface="B Nazanin" panose="00000400000000000000" pitchFamily="2" charset="-78"/>
              </a:rPr>
              <a:t>«مفاتیح الحیات، صفحه 97- کنزالعمال،ج10،ص38- طب النبی،صفحه 19»</a:t>
            </a:r>
            <a:br>
              <a:rPr lang="fa-IR" sz="3200" dirty="0">
                <a:cs typeface="B Nazanin" panose="00000400000000000000" pitchFamily="2" charset="-78"/>
              </a:rPr>
            </a:br>
            <a:endParaRPr lang="fa-IR" sz="3200" dirty="0">
              <a:cs typeface="B Nazanin" panose="00000400000000000000" pitchFamily="2" charset="-78"/>
            </a:endParaRPr>
          </a:p>
          <a:p>
            <a:pPr algn="r" rtl="1"/>
            <a:r>
              <a:rPr lang="fa-IR" sz="3200" dirty="0">
                <a:cs typeface="B Nazanin" panose="00000400000000000000" pitchFamily="2" charset="-78"/>
              </a:rPr>
              <a:t/>
            </a:r>
            <a:br>
              <a:rPr lang="fa-IR" sz="3200" dirty="0">
                <a:cs typeface="B Nazanin" panose="00000400000000000000" pitchFamily="2" charset="-78"/>
              </a:rPr>
            </a:br>
            <a:endParaRPr lang="en-US" sz="3200" dirty="0">
              <a:cs typeface="B Nazanin" panose="00000400000000000000" pitchFamily="2" charset="-78"/>
            </a:endParaRPr>
          </a:p>
        </p:txBody>
      </p:sp>
    </p:spTree>
    <p:extLst>
      <p:ext uri="{BB962C8B-B14F-4D97-AF65-F5344CB8AC3E}">
        <p14:creationId xmlns:p14="http://schemas.microsoft.com/office/powerpoint/2010/main" val="36905818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Maternal </a:t>
            </a:r>
            <a:r>
              <a:rPr lang="en-US" b="1" dirty="0"/>
              <a:t>infant bonding</a:t>
            </a:r>
          </a:p>
        </p:txBody>
      </p:sp>
      <p:sp>
        <p:nvSpPr>
          <p:cNvPr id="4" name="Content Placeholder 3"/>
          <p:cNvSpPr>
            <a:spLocks noGrp="1"/>
          </p:cNvSpPr>
          <p:nvPr>
            <p:ph sz="half" idx="2"/>
          </p:nvPr>
        </p:nvSpPr>
        <p:spPr/>
        <p:txBody>
          <a:bodyPr>
            <a:normAutofit/>
          </a:bodyPr>
          <a:lstStyle/>
          <a:p>
            <a:pPr algn="r" rtl="1"/>
            <a:r>
              <a:rPr lang="fa-IR" sz="4000" dirty="0" smtClean="0">
                <a:solidFill>
                  <a:srgbClr val="0070C0"/>
                </a:solidFill>
                <a:cs typeface="B Titr" panose="00000700000000000000" pitchFamily="2" charset="-78"/>
              </a:rPr>
              <a:t>نقش اتصال مادر به کودک</a:t>
            </a:r>
            <a:endParaRPr lang="en-US" sz="4000" dirty="0">
              <a:solidFill>
                <a:srgbClr val="0070C0"/>
              </a:solidFill>
              <a:cs typeface="B Titr" panose="00000700000000000000" pitchFamily="2" charset="-78"/>
            </a:endParaRPr>
          </a:p>
        </p:txBody>
      </p:sp>
      <p:pic>
        <p:nvPicPr>
          <p:cNvPr id="3" name="Content Placeholder 2"/>
          <p:cNvPicPr>
            <a:picLocks noGrp="1" noChangeAspect="1"/>
          </p:cNvPicPr>
          <p:nvPr>
            <p:ph sz="half" idx="1"/>
          </p:nvPr>
        </p:nvPicPr>
        <p:blipFill>
          <a:blip r:embed="rId2"/>
          <a:stretch>
            <a:fillRect/>
          </a:stretch>
        </p:blipFill>
        <p:spPr>
          <a:xfrm>
            <a:off x="1011381" y="1825625"/>
            <a:ext cx="4057217" cy="4057217"/>
          </a:xfrm>
          <a:prstGeom prst="rect">
            <a:avLst/>
          </a:prstGeom>
        </p:spPr>
      </p:pic>
    </p:spTree>
    <p:extLst>
      <p:ext uri="{BB962C8B-B14F-4D97-AF65-F5344CB8AC3E}">
        <p14:creationId xmlns:p14="http://schemas.microsoft.com/office/powerpoint/2010/main" val="16375234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4925" y="0"/>
            <a:ext cx="10268596" cy="1690688"/>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401782" y="1825625"/>
            <a:ext cx="5618018" cy="4351338"/>
          </a:xfrm>
        </p:spPr>
        <p:txBody>
          <a:bodyPr/>
          <a:lstStyle/>
          <a:p>
            <a:r>
              <a:rPr lang="en-US" dirty="0" smtClean="0">
                <a:solidFill>
                  <a:srgbClr val="C00000"/>
                </a:solidFill>
              </a:rPr>
              <a:t>Maternal bonding </a:t>
            </a:r>
            <a:r>
              <a:rPr lang="en-US" dirty="0" smtClean="0"/>
              <a:t>may therefore be a potentially modifiable predictor of infant social-affective outcomes, offering important considerations </a:t>
            </a:r>
            <a:r>
              <a:rPr lang="en-US" dirty="0" smtClean="0">
                <a:solidFill>
                  <a:srgbClr val="C00000"/>
                </a:solidFill>
              </a:rPr>
              <a:t>for preventative intervention</a:t>
            </a:r>
            <a:r>
              <a:rPr lang="en-US" dirty="0" smtClean="0"/>
              <a:t>. </a:t>
            </a:r>
            <a:endParaRPr lang="en-US" dirty="0"/>
          </a:p>
        </p:txBody>
      </p:sp>
      <p:sp>
        <p:nvSpPr>
          <p:cNvPr id="4" name="Content Placeholder 3"/>
          <p:cNvSpPr>
            <a:spLocks noGrp="1"/>
          </p:cNvSpPr>
          <p:nvPr>
            <p:ph sz="half" idx="2"/>
          </p:nvPr>
        </p:nvSpPr>
        <p:spPr/>
        <p:txBody>
          <a:bodyPr>
            <a:normAutofit/>
          </a:bodyPr>
          <a:lstStyle/>
          <a:p>
            <a:pPr algn="r" rtl="1"/>
            <a:r>
              <a:rPr lang="fa-IR" sz="4000" dirty="0" smtClean="0">
                <a:cs typeface="B Titr" panose="00000700000000000000" pitchFamily="2" charset="-78"/>
              </a:rPr>
              <a:t>اتصال مادر و کودک نقش پیشگیرانه از بسیاری از مشکلات</a:t>
            </a:r>
            <a:endParaRPr lang="en-US" sz="4000" dirty="0">
              <a:cs typeface="B Titr" panose="00000700000000000000" pitchFamily="2" charset="-78"/>
            </a:endParaRPr>
          </a:p>
        </p:txBody>
      </p:sp>
      <p:pic>
        <p:nvPicPr>
          <p:cNvPr id="6" name="Picture 5"/>
          <p:cNvPicPr>
            <a:picLocks noChangeAspect="1"/>
          </p:cNvPicPr>
          <p:nvPr/>
        </p:nvPicPr>
        <p:blipFill>
          <a:blip r:embed="rId3"/>
          <a:stretch>
            <a:fillRect/>
          </a:stretch>
        </p:blipFill>
        <p:spPr>
          <a:xfrm>
            <a:off x="1457325" y="3835360"/>
            <a:ext cx="4562475" cy="3022640"/>
          </a:xfrm>
          <a:prstGeom prst="rect">
            <a:avLst/>
          </a:prstGeom>
        </p:spPr>
      </p:pic>
      <p:pic>
        <p:nvPicPr>
          <p:cNvPr id="7" name="Picture 6"/>
          <p:cNvPicPr>
            <a:picLocks noChangeAspect="1"/>
          </p:cNvPicPr>
          <p:nvPr/>
        </p:nvPicPr>
        <p:blipFill>
          <a:blip r:embed="rId4"/>
          <a:stretch>
            <a:fillRect/>
          </a:stretch>
        </p:blipFill>
        <p:spPr>
          <a:xfrm>
            <a:off x="6913728" y="3835360"/>
            <a:ext cx="4035381" cy="3022640"/>
          </a:xfrm>
          <a:prstGeom prst="rect">
            <a:avLst/>
          </a:prstGeom>
        </p:spPr>
      </p:pic>
    </p:spTree>
    <p:extLst>
      <p:ext uri="{BB962C8B-B14F-4D97-AF65-F5344CB8AC3E}">
        <p14:creationId xmlns:p14="http://schemas.microsoft.com/office/powerpoint/2010/main" val="522311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7249" y="0"/>
            <a:ext cx="2757503" cy="1839417"/>
          </a:xfrm>
          <a:prstGeom prst="rect">
            <a:avLst/>
          </a:prstGeom>
        </p:spPr>
      </p:pic>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6172200" y="2198066"/>
            <a:ext cx="5181600" cy="4351338"/>
          </a:xfrm>
        </p:spPr>
        <p:txBody>
          <a:bodyPr>
            <a:normAutofit/>
          </a:bodyPr>
          <a:lstStyle/>
          <a:p>
            <a:pPr algn="r" rtl="1">
              <a:lnSpc>
                <a:spcPct val="100000"/>
              </a:lnSpc>
            </a:pPr>
            <a:r>
              <a:rPr lang="fa-IR" sz="3600" dirty="0" smtClean="0">
                <a:cs typeface="B Titr" panose="00000700000000000000" pitchFamily="2" charset="-78"/>
              </a:rPr>
              <a:t>شیرخوار </a:t>
            </a:r>
            <a:r>
              <a:rPr lang="fa-IR" sz="3600" dirty="0" smtClean="0">
                <a:solidFill>
                  <a:srgbClr val="C00000"/>
                </a:solidFill>
                <a:cs typeface="B Titr" panose="00000700000000000000" pitchFamily="2" charset="-78"/>
              </a:rPr>
              <a:t>بوی شیر مادر </a:t>
            </a:r>
            <a:r>
              <a:rPr lang="fa-IR" sz="3600" dirty="0" smtClean="0">
                <a:cs typeface="B Titr" panose="00000700000000000000" pitchFamily="2" charset="-78"/>
              </a:rPr>
              <a:t>خود را از سایرین </a:t>
            </a:r>
            <a:r>
              <a:rPr lang="fa-IR" sz="3600" dirty="0" smtClean="0">
                <a:solidFill>
                  <a:srgbClr val="C00000"/>
                </a:solidFill>
                <a:cs typeface="B Titr" panose="00000700000000000000" pitchFamily="2" charset="-78"/>
              </a:rPr>
              <a:t>تمایز</a:t>
            </a:r>
            <a:r>
              <a:rPr lang="fa-IR" sz="3600" dirty="0" smtClean="0">
                <a:cs typeface="B Titr" panose="00000700000000000000" pitchFamily="2" charset="-78"/>
              </a:rPr>
              <a:t> میدهد</a:t>
            </a:r>
          </a:p>
          <a:p>
            <a:pPr algn="r" rtl="1">
              <a:lnSpc>
                <a:spcPct val="100000"/>
              </a:lnSpc>
            </a:pPr>
            <a:r>
              <a:rPr lang="fa-IR" sz="3600" dirty="0" smtClean="0">
                <a:cs typeface="B Titr" panose="00000700000000000000" pitchFamily="2" charset="-78"/>
              </a:rPr>
              <a:t>تشخیص بو کمک میکند که شیرخوار </a:t>
            </a:r>
            <a:r>
              <a:rPr lang="fa-IR" sz="3600" dirty="0" smtClean="0">
                <a:solidFill>
                  <a:srgbClr val="C00000"/>
                </a:solidFill>
                <a:cs typeface="B Titr" panose="00000700000000000000" pitchFamily="2" charset="-78"/>
              </a:rPr>
              <a:t>حتی از فاصله دور </a:t>
            </a:r>
            <a:r>
              <a:rPr lang="fa-IR" sz="3600" dirty="0" smtClean="0">
                <a:cs typeface="B Titr" panose="00000700000000000000" pitchFamily="2" charset="-78"/>
              </a:rPr>
              <a:t>درک کند که مادرش کنارش است</a:t>
            </a:r>
            <a:endParaRPr lang="en-US" sz="3600" dirty="0">
              <a:cs typeface="B Titr" panose="00000700000000000000" pitchFamily="2" charset="-78"/>
            </a:endParaRPr>
          </a:p>
        </p:txBody>
      </p:sp>
      <p:sp>
        <p:nvSpPr>
          <p:cNvPr id="5" name="Content Placeholder 4"/>
          <p:cNvSpPr>
            <a:spLocks noGrp="1"/>
          </p:cNvSpPr>
          <p:nvPr>
            <p:ph sz="half" idx="1"/>
          </p:nvPr>
        </p:nvSpPr>
        <p:spPr>
          <a:xfrm>
            <a:off x="838200" y="2201304"/>
            <a:ext cx="5181600" cy="4351338"/>
          </a:xfrm>
        </p:spPr>
        <p:txBody>
          <a:bodyPr/>
          <a:lstStyle/>
          <a:p>
            <a:pPr lvl="0"/>
            <a:r>
              <a:rPr lang="en-US" dirty="0">
                <a:solidFill>
                  <a:prstClr val="black"/>
                </a:solidFill>
              </a:rPr>
              <a:t>This strong and unique sense of smell (learnt in utero by the baby) helps your little one to recognize your presence even from a distance after birth. Your baby is able to differentiate the smell of your breast milk from the breast milk produced by other mothers as well as from any other type of milk. </a:t>
            </a:r>
          </a:p>
          <a:p>
            <a:endParaRPr lang="en-US" dirty="0"/>
          </a:p>
        </p:txBody>
      </p:sp>
    </p:spTree>
    <p:extLst>
      <p:ext uri="{BB962C8B-B14F-4D97-AF65-F5344CB8AC3E}">
        <p14:creationId xmlns:p14="http://schemas.microsoft.com/office/powerpoint/2010/main" val="20557950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61309" y="90488"/>
            <a:ext cx="6410325" cy="1600200"/>
          </a:xfrm>
          <a:prstGeom prst="rect">
            <a:avLst/>
          </a:prstGeom>
        </p:spPr>
      </p:pic>
      <p:sp>
        <p:nvSpPr>
          <p:cNvPr id="3" name="Content Placeholder 2"/>
          <p:cNvSpPr>
            <a:spLocks noGrp="1"/>
          </p:cNvSpPr>
          <p:nvPr>
            <p:ph sz="half" idx="1"/>
          </p:nvPr>
        </p:nvSpPr>
        <p:spPr/>
        <p:txBody>
          <a:bodyPr>
            <a:normAutofit fontScale="92500" lnSpcReduction="10000"/>
          </a:bodyPr>
          <a:lstStyle/>
          <a:p>
            <a:r>
              <a:rPr lang="en-US" dirty="0" smtClean="0"/>
              <a:t>The eight males and 11 females were exposed to their own mother's axillary </a:t>
            </a:r>
            <a:r>
              <a:rPr lang="en-US" dirty="0" err="1" smtClean="0"/>
              <a:t>odour</a:t>
            </a:r>
            <a:r>
              <a:rPr lang="en-US" dirty="0" smtClean="0"/>
              <a:t> and the </a:t>
            </a:r>
            <a:r>
              <a:rPr lang="en-US" dirty="0" err="1" smtClean="0"/>
              <a:t>odour</a:t>
            </a:r>
            <a:r>
              <a:rPr lang="en-US" dirty="0" smtClean="0"/>
              <a:t> of another unfamiliar new mother taking part in the study</a:t>
            </a:r>
          </a:p>
          <a:p>
            <a:r>
              <a:rPr lang="en-US" dirty="0" smtClean="0"/>
              <a:t>The average time that the infants' heads were orientated towards the olfactory stimulus of their own mothers was 20.53 sec, which was significantly longer than the 11.13 sec recorded for the unfamiliar women</a:t>
            </a:r>
            <a:endParaRPr lang="en-US" dirty="0"/>
          </a:p>
        </p:txBody>
      </p:sp>
      <p:sp>
        <p:nvSpPr>
          <p:cNvPr id="4" name="Content Placeholder 3"/>
          <p:cNvSpPr>
            <a:spLocks noGrp="1"/>
          </p:cNvSpPr>
          <p:nvPr>
            <p:ph sz="half" idx="2"/>
          </p:nvPr>
        </p:nvSpPr>
        <p:spPr/>
        <p:txBody>
          <a:bodyPr>
            <a:normAutofit fontScale="92500" lnSpcReduction="10000"/>
          </a:bodyPr>
          <a:lstStyle/>
          <a:p>
            <a:pPr algn="r" rtl="1">
              <a:lnSpc>
                <a:spcPct val="110000"/>
              </a:lnSpc>
            </a:pPr>
            <a:r>
              <a:rPr lang="fa-IR" sz="4400" dirty="0" smtClean="0">
                <a:cs typeface="B Titr" panose="00000700000000000000" pitchFamily="2" charset="-78"/>
              </a:rPr>
              <a:t>بچه دوروزه بوی مادرش را تشخیص می‌دهد!</a:t>
            </a:r>
            <a:endParaRPr lang="en-US" sz="4400" dirty="0">
              <a:cs typeface="B Titr" panose="00000700000000000000" pitchFamily="2" charset="-78"/>
            </a:endParaRPr>
          </a:p>
        </p:txBody>
      </p:sp>
    </p:spTree>
    <p:extLst>
      <p:ext uri="{BB962C8B-B14F-4D97-AF65-F5344CB8AC3E}">
        <p14:creationId xmlns:p14="http://schemas.microsoft.com/office/powerpoint/2010/main" val="3133040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07672" y="0"/>
            <a:ext cx="6753225" cy="1866900"/>
          </a:xfrm>
          <a:prstGeom prst="rect">
            <a:avLst/>
          </a:prstGeom>
        </p:spPr>
      </p:pic>
      <p:sp>
        <p:nvSpPr>
          <p:cNvPr id="3" name="Content Placeholder 2"/>
          <p:cNvSpPr>
            <a:spLocks noGrp="1"/>
          </p:cNvSpPr>
          <p:nvPr>
            <p:ph sz="half" idx="1"/>
          </p:nvPr>
        </p:nvSpPr>
        <p:spPr>
          <a:xfrm>
            <a:off x="702684" y="2171989"/>
            <a:ext cx="5181600" cy="4351338"/>
          </a:xfrm>
        </p:spPr>
        <p:txBody>
          <a:bodyPr/>
          <a:lstStyle/>
          <a:p>
            <a:r>
              <a:rPr lang="en-US" dirty="0" smtClean="0"/>
              <a:t>Our study suggests that perception of young children’s personal odor as pleasant may contribute to bonding and thereby caretaking, which is needed to a lesser degree after puberty than before.</a:t>
            </a:r>
            <a:endParaRPr lang="en-US" dirty="0"/>
          </a:p>
        </p:txBody>
      </p:sp>
      <p:sp>
        <p:nvSpPr>
          <p:cNvPr id="4" name="Content Placeholder 3"/>
          <p:cNvSpPr>
            <a:spLocks noGrp="1"/>
          </p:cNvSpPr>
          <p:nvPr>
            <p:ph sz="half" idx="2"/>
          </p:nvPr>
        </p:nvSpPr>
        <p:spPr>
          <a:xfrm>
            <a:off x="6130637" y="2171989"/>
            <a:ext cx="5181600" cy="4351338"/>
          </a:xfrm>
        </p:spPr>
        <p:txBody>
          <a:bodyPr>
            <a:normAutofit/>
          </a:bodyPr>
          <a:lstStyle/>
          <a:p>
            <a:pPr algn="r" rtl="1">
              <a:lnSpc>
                <a:spcPct val="100000"/>
              </a:lnSpc>
            </a:pPr>
            <a:r>
              <a:rPr lang="fa-IR" sz="4000" dirty="0" smtClean="0">
                <a:cs typeface="B Titr" panose="00000700000000000000" pitchFamily="2" charset="-78"/>
              </a:rPr>
              <a:t>بوی مطبوع </a:t>
            </a:r>
            <a:r>
              <a:rPr lang="fa-IR" sz="4000" dirty="0" smtClean="0">
                <a:solidFill>
                  <a:srgbClr val="C00000"/>
                </a:solidFill>
                <a:cs typeface="B Titr" panose="00000700000000000000" pitchFamily="2" charset="-78"/>
              </a:rPr>
              <a:t>بدن شیرخوار </a:t>
            </a:r>
            <a:r>
              <a:rPr lang="fa-IR" sz="4000" dirty="0" smtClean="0">
                <a:cs typeface="B Titr" panose="00000700000000000000" pitchFamily="2" charset="-78"/>
              </a:rPr>
              <a:t>محرکی است برای جذب شدن بیشتر مادر به سوی او</a:t>
            </a:r>
            <a:endParaRPr lang="en-US" sz="4000" dirty="0">
              <a:cs typeface="B Titr" panose="00000700000000000000" pitchFamily="2" charset="-78"/>
            </a:endParaRPr>
          </a:p>
        </p:txBody>
      </p:sp>
    </p:spTree>
    <p:extLst>
      <p:ext uri="{BB962C8B-B14F-4D97-AF65-F5344CB8AC3E}">
        <p14:creationId xmlns:p14="http://schemas.microsoft.com/office/powerpoint/2010/main" val="1189948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8" y="330214"/>
            <a:ext cx="11360727" cy="974161"/>
          </a:xfrm>
        </p:spPr>
        <p:txBody>
          <a:bodyPr>
            <a:normAutofit/>
          </a:bodyPr>
          <a:lstStyle/>
          <a:p>
            <a:pPr algn="r" rtl="1"/>
            <a:r>
              <a:rPr lang="fa-IR" dirty="0" smtClean="0">
                <a:cs typeface="B Titr" panose="00000700000000000000" pitchFamily="2" charset="-78"/>
              </a:rPr>
              <a:t>محقق علم خواب بیمارستان کودکان بوستون آمریکا</a:t>
            </a:r>
            <a:endParaRPr lang="en-US" dirty="0">
              <a:cs typeface="B Titr" panose="00000700000000000000" pitchFamily="2" charset="-78"/>
            </a:endParaRPr>
          </a:p>
        </p:txBody>
      </p:sp>
      <p:sp>
        <p:nvSpPr>
          <p:cNvPr id="3" name="Content Placeholder 2"/>
          <p:cNvSpPr>
            <a:spLocks noGrp="1"/>
          </p:cNvSpPr>
          <p:nvPr>
            <p:ph sz="half" idx="1"/>
          </p:nvPr>
        </p:nvSpPr>
        <p:spPr>
          <a:xfrm>
            <a:off x="1097278" y="1845734"/>
            <a:ext cx="4937760" cy="1229638"/>
          </a:xfrm>
        </p:spPr>
        <p:txBody>
          <a:bodyPr>
            <a:normAutofit lnSpcReduction="10000"/>
          </a:bodyPr>
          <a:lstStyle/>
          <a:p>
            <a:r>
              <a:rPr lang="en-US" i="1" dirty="0">
                <a:solidFill>
                  <a:srgbClr val="680705"/>
                </a:solidFill>
                <a:latin typeface="Arial-ItalicMT"/>
              </a:rPr>
              <a:t>Culture Changes much faster</a:t>
            </a:r>
          </a:p>
          <a:p>
            <a:r>
              <a:rPr lang="en-US" i="1" dirty="0">
                <a:solidFill>
                  <a:srgbClr val="680705"/>
                </a:solidFill>
                <a:latin typeface="Arial-ItalicMT"/>
              </a:rPr>
              <a:t>than human, and especially,</a:t>
            </a:r>
          </a:p>
          <a:p>
            <a:r>
              <a:rPr lang="en-US" i="1" dirty="0">
                <a:solidFill>
                  <a:srgbClr val="680705"/>
                </a:solidFill>
                <a:latin typeface="Arial-ItalicMT"/>
              </a:rPr>
              <a:t>infant </a:t>
            </a:r>
            <a:r>
              <a:rPr lang="en-US" i="1" dirty="0" smtClean="0">
                <a:solidFill>
                  <a:srgbClr val="680705"/>
                </a:solidFill>
                <a:latin typeface="Arial-ItalicMT"/>
              </a:rPr>
              <a:t>biology</a:t>
            </a:r>
            <a:r>
              <a:rPr lang="fa-IR" i="1" dirty="0">
                <a:solidFill>
                  <a:srgbClr val="680705"/>
                </a:solidFill>
                <a:latin typeface="Arial-ItalicMT"/>
              </a:rPr>
              <a:t>!</a:t>
            </a:r>
            <a:endParaRPr lang="en-US" dirty="0"/>
          </a:p>
        </p:txBody>
      </p:sp>
      <p:pic>
        <p:nvPicPr>
          <p:cNvPr id="8" name="Content Placeholder 7"/>
          <p:cNvPicPr>
            <a:picLocks noGrp="1" noChangeAspect="1"/>
          </p:cNvPicPr>
          <p:nvPr>
            <p:ph sz="half" idx="2"/>
          </p:nvPr>
        </p:nvPicPr>
        <p:blipFill>
          <a:blip r:embed="rId2"/>
          <a:stretch>
            <a:fillRect/>
          </a:stretch>
        </p:blipFill>
        <p:spPr>
          <a:xfrm>
            <a:off x="6608618" y="3075372"/>
            <a:ext cx="4879208" cy="3246891"/>
          </a:xfrm>
          <a:prstGeom prst="rect">
            <a:avLst/>
          </a:prstGeom>
        </p:spPr>
      </p:pic>
      <p:sp>
        <p:nvSpPr>
          <p:cNvPr id="9" name="TextBox 8"/>
          <p:cNvSpPr txBox="1"/>
          <p:nvPr/>
        </p:nvSpPr>
        <p:spPr>
          <a:xfrm>
            <a:off x="6608618" y="1675723"/>
            <a:ext cx="5237018" cy="1569660"/>
          </a:xfrm>
          <a:prstGeom prst="rect">
            <a:avLst/>
          </a:prstGeom>
          <a:noFill/>
        </p:spPr>
        <p:txBody>
          <a:bodyPr wrap="square" rtlCol="0">
            <a:spAutoFit/>
          </a:bodyPr>
          <a:lstStyle/>
          <a:p>
            <a:pPr algn="r" rtl="1"/>
            <a:r>
              <a:rPr lang="fa-IR" sz="3200" dirty="0" smtClean="0">
                <a:cs typeface="B Titr" panose="00000700000000000000" pitchFamily="2" charset="-78"/>
              </a:rPr>
              <a:t>فرهنگ خیلی سریعتر از بشر، بخصوص طبیعتِ کودکان در حال تغییر است!</a:t>
            </a:r>
            <a:endParaRPr lang="en-US" sz="3200" dirty="0">
              <a:cs typeface="B Titr" panose="00000700000000000000" pitchFamily="2" charset="-78"/>
            </a:endParaRPr>
          </a:p>
        </p:txBody>
      </p:sp>
      <p:pic>
        <p:nvPicPr>
          <p:cNvPr id="10" name="Picture 9"/>
          <p:cNvPicPr>
            <a:picLocks noChangeAspect="1"/>
          </p:cNvPicPr>
          <p:nvPr/>
        </p:nvPicPr>
        <p:blipFill>
          <a:blip r:embed="rId3"/>
          <a:stretch>
            <a:fillRect/>
          </a:stretch>
        </p:blipFill>
        <p:spPr>
          <a:xfrm>
            <a:off x="900545" y="3123560"/>
            <a:ext cx="3811352" cy="3150513"/>
          </a:xfrm>
          <a:prstGeom prst="rect">
            <a:avLst/>
          </a:prstGeom>
        </p:spPr>
      </p:pic>
    </p:spTree>
    <p:extLst>
      <p:ext uri="{BB962C8B-B14F-4D97-AF65-F5344CB8AC3E}">
        <p14:creationId xmlns:p14="http://schemas.microsoft.com/office/powerpoint/2010/main" val="1811386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545" y="2637272"/>
            <a:ext cx="10515600" cy="521566"/>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81892"/>
            <a:ext cx="11928206" cy="6276108"/>
          </a:xfrm>
          <a:prstGeom prst="rect">
            <a:avLst/>
          </a:prstGeom>
        </p:spPr>
      </p:pic>
      <p:sp>
        <p:nvSpPr>
          <p:cNvPr id="5" name="TextBox 4"/>
          <p:cNvSpPr txBox="1"/>
          <p:nvPr/>
        </p:nvSpPr>
        <p:spPr>
          <a:xfrm>
            <a:off x="5084339" y="0"/>
            <a:ext cx="1759527" cy="707886"/>
          </a:xfrm>
          <a:prstGeom prst="rect">
            <a:avLst/>
          </a:prstGeom>
          <a:noFill/>
        </p:spPr>
        <p:txBody>
          <a:bodyPr wrap="square" rtlCol="0">
            <a:spAutoFit/>
          </a:bodyPr>
          <a:lstStyle/>
          <a:p>
            <a:pPr algn="ctr" rtl="1"/>
            <a:r>
              <a:rPr lang="fa-IR" sz="4000" b="1" dirty="0" smtClean="0">
                <a:solidFill>
                  <a:srgbClr val="7030A0"/>
                </a:solidFill>
                <a:cs typeface="B Titr" panose="00000700000000000000" pitchFamily="2" charset="-78"/>
              </a:rPr>
              <a:t>استرالیا</a:t>
            </a:r>
            <a:endParaRPr lang="en-US" sz="4000" b="1" dirty="0">
              <a:solidFill>
                <a:srgbClr val="7030A0"/>
              </a:solidFill>
              <a:cs typeface="B Titr" panose="00000700000000000000" pitchFamily="2" charset="-78"/>
            </a:endParaRPr>
          </a:p>
        </p:txBody>
      </p:sp>
    </p:spTree>
    <p:extLst>
      <p:ext uri="{BB962C8B-B14F-4D97-AF65-F5344CB8AC3E}">
        <p14:creationId xmlns:p14="http://schemas.microsoft.com/office/powerpoint/2010/main" val="336987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061849" y="-355601"/>
            <a:ext cx="10068301" cy="7569201"/>
          </a:xfrm>
          <a:prstGeom prst="rect">
            <a:avLst/>
          </a:prstGeom>
        </p:spPr>
      </p:pic>
    </p:spTree>
    <p:extLst>
      <p:ext uri="{BB962C8B-B14F-4D97-AF65-F5344CB8AC3E}">
        <p14:creationId xmlns:p14="http://schemas.microsoft.com/office/powerpoint/2010/main" val="4131125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61348"/>
            <a:ext cx="12191999" cy="6735304"/>
          </a:xfrm>
          <a:prstGeom prst="rect">
            <a:avLst/>
          </a:prstGeom>
        </p:spPr>
      </p:pic>
    </p:spTree>
    <p:extLst>
      <p:ext uri="{BB962C8B-B14F-4D97-AF65-F5344CB8AC3E}">
        <p14:creationId xmlns:p14="http://schemas.microsoft.com/office/powerpoint/2010/main" val="22067806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MT"/>
              </a:rPr>
              <a:t>Where do babies </a:t>
            </a:r>
            <a:r>
              <a:rPr lang="en-US" dirty="0" smtClean="0">
                <a:latin typeface="ArialMT"/>
              </a:rPr>
              <a:t>look</a:t>
            </a:r>
            <a:r>
              <a:rPr lang="fa-IR" dirty="0" smtClean="0">
                <a:latin typeface="ArialMT"/>
              </a:rPr>
              <a:t> </a:t>
            </a:r>
            <a:br>
              <a:rPr lang="fa-IR" dirty="0" smtClean="0">
                <a:latin typeface="ArialMT"/>
              </a:rPr>
            </a:br>
            <a:r>
              <a:rPr lang="en-US" dirty="0" smtClean="0">
                <a:latin typeface="ArialMT"/>
              </a:rPr>
              <a:t>while co-sleeping</a:t>
            </a:r>
            <a:r>
              <a:rPr lang="en-US" dirty="0">
                <a:latin typeface="ArialMT"/>
              </a:rPr>
              <a:t>?</a:t>
            </a:r>
            <a:endParaRPr lang="en-US" dirty="0"/>
          </a:p>
        </p:txBody>
      </p:sp>
      <p:pic>
        <p:nvPicPr>
          <p:cNvPr id="5" name="Content Placeholder 4"/>
          <p:cNvPicPr>
            <a:picLocks noGrp="1" noChangeAspect="1"/>
          </p:cNvPicPr>
          <p:nvPr>
            <p:ph sz="half" idx="1"/>
          </p:nvPr>
        </p:nvPicPr>
        <p:blipFill>
          <a:blip r:embed="rId2"/>
          <a:stretch>
            <a:fillRect/>
          </a:stretch>
        </p:blipFill>
        <p:spPr>
          <a:xfrm>
            <a:off x="22658" y="1845735"/>
            <a:ext cx="6330805" cy="3862338"/>
          </a:xfrm>
          <a:prstGeom prst="rect">
            <a:avLst/>
          </a:prstGeom>
        </p:spPr>
      </p:pic>
      <p:pic>
        <p:nvPicPr>
          <p:cNvPr id="6" name="Content Placeholder 5"/>
          <p:cNvPicPr>
            <a:picLocks noGrp="1" noChangeAspect="1"/>
          </p:cNvPicPr>
          <p:nvPr>
            <p:ph sz="half" idx="2"/>
          </p:nvPr>
        </p:nvPicPr>
        <p:blipFill>
          <a:blip r:embed="rId3"/>
          <a:stretch>
            <a:fillRect/>
          </a:stretch>
        </p:blipFill>
        <p:spPr>
          <a:xfrm>
            <a:off x="5964703" y="1845734"/>
            <a:ext cx="6237856" cy="4000883"/>
          </a:xfrm>
          <a:prstGeom prst="rect">
            <a:avLst/>
          </a:prstGeom>
        </p:spPr>
      </p:pic>
      <p:sp>
        <p:nvSpPr>
          <p:cNvPr id="3" name="TextBox 2"/>
          <p:cNvSpPr txBox="1"/>
          <p:nvPr/>
        </p:nvSpPr>
        <p:spPr>
          <a:xfrm>
            <a:off x="2671466" y="5313189"/>
            <a:ext cx="7768473" cy="1077218"/>
          </a:xfrm>
          <a:prstGeom prst="rect">
            <a:avLst/>
          </a:prstGeom>
          <a:noFill/>
        </p:spPr>
        <p:txBody>
          <a:bodyPr wrap="none" rtlCol="0">
            <a:spAutoFit/>
          </a:bodyPr>
          <a:lstStyle/>
          <a:p>
            <a:r>
              <a:rPr lang="fa-IR" sz="3200" dirty="0" smtClean="0">
                <a:cs typeface="B Titr" panose="00000700000000000000" pitchFamily="2" charset="-78"/>
              </a:rPr>
              <a:t>مقایسه </a:t>
            </a:r>
            <a:r>
              <a:rPr lang="fa-IR" sz="3200" dirty="0" smtClean="0">
                <a:solidFill>
                  <a:srgbClr val="C00000"/>
                </a:solidFill>
                <a:cs typeface="B Titr" panose="00000700000000000000" pitchFamily="2" charset="-78"/>
              </a:rPr>
              <a:t>جهت چهره شیرخوار</a:t>
            </a:r>
            <a:r>
              <a:rPr lang="fa-IR" sz="3200" dirty="0" smtClean="0">
                <a:cs typeface="B Titr" panose="00000700000000000000" pitchFamily="2" charset="-78"/>
              </a:rPr>
              <a:t>(درصدی از اوقات شب) </a:t>
            </a:r>
          </a:p>
          <a:p>
            <a:r>
              <a:rPr lang="fa-IR" sz="3200" dirty="0" smtClean="0">
                <a:cs typeface="B Titr" panose="00000700000000000000" pitchFamily="2" charset="-78"/>
              </a:rPr>
              <a:t>در دو حالت خوابیدن </a:t>
            </a:r>
            <a:r>
              <a:rPr lang="fa-IR" sz="3200" dirty="0" smtClean="0">
                <a:solidFill>
                  <a:srgbClr val="C00000"/>
                </a:solidFill>
                <a:cs typeface="B Titr" panose="00000700000000000000" pitchFamily="2" charset="-78"/>
              </a:rPr>
              <a:t>کنار مادر و یا در تختی جداگانه</a:t>
            </a:r>
            <a:endParaRPr lang="en-US" sz="3200" dirty="0">
              <a:solidFill>
                <a:srgbClr val="C00000"/>
              </a:solidFill>
              <a:cs typeface="B Titr" panose="00000700000000000000" pitchFamily="2" charset="-78"/>
            </a:endParaRPr>
          </a:p>
        </p:txBody>
      </p:sp>
    </p:spTree>
    <p:extLst>
      <p:ext uri="{BB962C8B-B14F-4D97-AF65-F5344CB8AC3E}">
        <p14:creationId xmlns:p14="http://schemas.microsoft.com/office/powerpoint/2010/main" val="1359068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263535" y="0"/>
            <a:ext cx="8387486" cy="6316502"/>
          </a:xfrm>
          <a:prstGeom prst="rect">
            <a:avLst/>
          </a:prstGeom>
        </p:spPr>
      </p:pic>
      <p:pic>
        <p:nvPicPr>
          <p:cNvPr id="9" name="Picture 8"/>
          <p:cNvPicPr>
            <a:picLocks noChangeAspect="1"/>
          </p:cNvPicPr>
          <p:nvPr/>
        </p:nvPicPr>
        <p:blipFill>
          <a:blip r:embed="rId3"/>
          <a:stretch>
            <a:fillRect/>
          </a:stretch>
        </p:blipFill>
        <p:spPr>
          <a:xfrm>
            <a:off x="9817276" y="2816802"/>
            <a:ext cx="2324100" cy="1390650"/>
          </a:xfrm>
          <a:prstGeom prst="rect">
            <a:avLst/>
          </a:prstGeom>
        </p:spPr>
      </p:pic>
      <p:pic>
        <p:nvPicPr>
          <p:cNvPr id="10" name="Picture 9"/>
          <p:cNvPicPr>
            <a:picLocks noChangeAspect="1"/>
          </p:cNvPicPr>
          <p:nvPr/>
        </p:nvPicPr>
        <p:blipFill>
          <a:blip r:embed="rId4"/>
          <a:stretch>
            <a:fillRect/>
          </a:stretch>
        </p:blipFill>
        <p:spPr>
          <a:xfrm>
            <a:off x="10332893" y="2023963"/>
            <a:ext cx="1085850" cy="552450"/>
          </a:xfrm>
          <a:prstGeom prst="rect">
            <a:avLst/>
          </a:prstGeom>
        </p:spPr>
      </p:pic>
    </p:spTree>
    <p:extLst>
      <p:ext uri="{BB962C8B-B14F-4D97-AF65-F5344CB8AC3E}">
        <p14:creationId xmlns:p14="http://schemas.microsoft.com/office/powerpoint/2010/main" val="2715019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835275"/>
            <a:ext cx="4090050" cy="4022725"/>
          </a:xfrm>
          <a:prstGeom prst="rect">
            <a:avLst/>
          </a:prstGeom>
        </p:spPr>
      </p:pic>
      <p:pic>
        <p:nvPicPr>
          <p:cNvPr id="5" name="Picture 4"/>
          <p:cNvPicPr>
            <a:picLocks noChangeAspect="1"/>
          </p:cNvPicPr>
          <p:nvPr/>
        </p:nvPicPr>
        <p:blipFill>
          <a:blip r:embed="rId3"/>
          <a:stretch>
            <a:fillRect/>
          </a:stretch>
        </p:blipFill>
        <p:spPr>
          <a:xfrm>
            <a:off x="4090050" y="2768314"/>
            <a:ext cx="3983875" cy="4156645"/>
          </a:xfrm>
          <a:prstGeom prst="rect">
            <a:avLst/>
          </a:prstGeom>
        </p:spPr>
      </p:pic>
      <p:pic>
        <p:nvPicPr>
          <p:cNvPr id="6" name="Picture 5"/>
          <p:cNvPicPr>
            <a:picLocks noChangeAspect="1"/>
          </p:cNvPicPr>
          <p:nvPr/>
        </p:nvPicPr>
        <p:blipFill>
          <a:blip r:embed="rId4"/>
          <a:stretch>
            <a:fillRect/>
          </a:stretch>
        </p:blipFill>
        <p:spPr>
          <a:xfrm>
            <a:off x="8073925" y="2533650"/>
            <a:ext cx="3171824" cy="4404189"/>
          </a:xfrm>
          <a:prstGeom prst="rect">
            <a:avLst/>
          </a:prstGeom>
        </p:spPr>
      </p:pic>
      <p:pic>
        <p:nvPicPr>
          <p:cNvPr id="8" name="Picture 7"/>
          <p:cNvPicPr>
            <a:picLocks noChangeAspect="1"/>
          </p:cNvPicPr>
          <p:nvPr/>
        </p:nvPicPr>
        <p:blipFill>
          <a:blip r:embed="rId5"/>
          <a:stretch>
            <a:fillRect/>
          </a:stretch>
        </p:blipFill>
        <p:spPr>
          <a:xfrm>
            <a:off x="2191472" y="0"/>
            <a:ext cx="7581900" cy="2533650"/>
          </a:xfrm>
          <a:prstGeom prst="rect">
            <a:avLst/>
          </a:prstGeom>
        </p:spPr>
      </p:pic>
    </p:spTree>
    <p:extLst>
      <p:ext uri="{BB962C8B-B14F-4D97-AF65-F5344CB8AC3E}">
        <p14:creationId xmlns:p14="http://schemas.microsoft.com/office/powerpoint/2010/main" val="3468441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C00000"/>
                </a:solidFill>
                <a:cs typeface="B Titr" panose="00000700000000000000" pitchFamily="2" charset="-78"/>
              </a:rPr>
              <a:t>اسبک</a:t>
            </a:r>
            <a:endParaRPr lang="en-US" dirty="0">
              <a:solidFill>
                <a:srgbClr val="C00000"/>
              </a:solidFill>
              <a:cs typeface="B Titr" panose="00000700000000000000" pitchFamily="2" charset="-78"/>
            </a:endParaRP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454556" y="0"/>
            <a:ext cx="9729092" cy="5472615"/>
          </a:xfrm>
          <a:prstGeom prst="rect">
            <a:avLst/>
          </a:prstGeom>
        </p:spPr>
      </p:pic>
      <p:sp>
        <p:nvSpPr>
          <p:cNvPr id="6" name="TextBox 5"/>
          <p:cNvSpPr txBox="1"/>
          <p:nvPr/>
        </p:nvSpPr>
        <p:spPr>
          <a:xfrm>
            <a:off x="360219" y="5668816"/>
            <a:ext cx="11249890" cy="707886"/>
          </a:xfrm>
          <a:prstGeom prst="rect">
            <a:avLst/>
          </a:prstGeom>
          <a:noFill/>
        </p:spPr>
        <p:txBody>
          <a:bodyPr wrap="square" rtlCol="0">
            <a:spAutoFit/>
          </a:bodyPr>
          <a:lstStyle/>
          <a:p>
            <a:pPr marL="0" marR="0" lvl="0" indent="0" algn="r" defTabSz="1219170" rtl="1" eaLnBrk="1" fontAlgn="auto" latinLnBrk="0" hangingPunct="1">
              <a:lnSpc>
                <a:spcPct val="100000"/>
              </a:lnSpc>
              <a:spcBef>
                <a:spcPts val="0"/>
              </a:spcBef>
              <a:spcAft>
                <a:spcPts val="0"/>
              </a:spcAft>
              <a:buClr>
                <a:srgbClr val="000000"/>
              </a:buClr>
              <a:buSzTx/>
              <a:buFontTx/>
              <a:buNone/>
              <a:tabLst/>
              <a:defRPr/>
            </a:pPr>
            <a:r>
              <a:rPr kumimoji="0" lang="fa-IR" sz="4000" b="1" i="0" u="none" strike="noStrike" kern="0" cap="none" spc="0" normalizeH="0" baseline="0" noProof="0" dirty="0">
                <a:ln>
                  <a:noFill/>
                </a:ln>
                <a:solidFill>
                  <a:srgbClr val="7030A0"/>
                </a:solidFill>
                <a:effectLst/>
                <a:uLnTx/>
                <a:uFillTx/>
                <a:latin typeface="Arial"/>
                <a:ea typeface="+mn-ea"/>
                <a:cs typeface="B Nazanin" panose="00000400000000000000" pitchFamily="2" charset="-78"/>
                <a:sym typeface="Arial"/>
              </a:rPr>
              <a:t>افزایش حافظه، پیشگیری از آلزایمر</a:t>
            </a:r>
            <a:r>
              <a:rPr kumimoji="0" lang="fa-IR" sz="4000" b="1" i="0" u="none" strike="noStrike" kern="0" cap="none" spc="0" normalizeH="0" baseline="0" noProof="0" dirty="0" smtClean="0">
                <a:ln>
                  <a:noFill/>
                </a:ln>
                <a:solidFill>
                  <a:srgbClr val="7030A0"/>
                </a:solidFill>
                <a:effectLst/>
                <a:uLnTx/>
                <a:uFillTx/>
                <a:latin typeface="Arial"/>
                <a:ea typeface="+mn-ea"/>
                <a:cs typeface="B Nazanin" panose="00000400000000000000" pitchFamily="2" charset="-78"/>
                <a:sym typeface="Arial"/>
              </a:rPr>
              <a:t>، تعاملات </a:t>
            </a:r>
            <a:r>
              <a:rPr kumimoji="0" lang="fa-IR" sz="4000" b="1" i="0" u="none" strike="noStrike" kern="0" cap="none" spc="0" normalizeH="0" baseline="0" noProof="0" dirty="0">
                <a:ln>
                  <a:noFill/>
                </a:ln>
                <a:solidFill>
                  <a:srgbClr val="7030A0"/>
                </a:solidFill>
                <a:effectLst/>
                <a:uLnTx/>
                <a:uFillTx/>
                <a:latin typeface="Arial"/>
                <a:ea typeface="+mn-ea"/>
                <a:cs typeface="B Nazanin" panose="00000400000000000000" pitchFamily="2" charset="-78"/>
                <a:sym typeface="Arial"/>
              </a:rPr>
              <a:t>اجتماعی مثبت</a:t>
            </a:r>
            <a:endParaRPr kumimoji="0" lang="en-US" sz="4000" b="1" i="0" u="none" strike="noStrike" kern="0" cap="none" spc="0" normalizeH="0" baseline="0" noProof="0" dirty="0">
              <a:ln>
                <a:noFill/>
              </a:ln>
              <a:solidFill>
                <a:srgbClr val="7030A0"/>
              </a:solidFill>
              <a:effectLst/>
              <a:uLnTx/>
              <a:uFillTx/>
              <a:latin typeface="Arial"/>
              <a:ea typeface="+mn-ea"/>
              <a:cs typeface="B Nazanin" panose="00000400000000000000" pitchFamily="2" charset="-78"/>
              <a:sym typeface="Arial"/>
            </a:endParaRPr>
          </a:p>
        </p:txBody>
      </p:sp>
      <p:pic>
        <p:nvPicPr>
          <p:cNvPr id="7" name="Picture 4" descr="https://upload.wikimedia.org/wikipedia/commons/9/99/Hippocampu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982" y="1629321"/>
            <a:ext cx="3047999"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90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rgbClr val="00B0F0"/>
                </a:solidFill>
                <a:latin typeface="Calibri" panose="020F0502020204030204" pitchFamily="34" charset="0"/>
                <a:ea typeface="Calibri" panose="020F0502020204030204" pitchFamily="34" charset="0"/>
                <a:cs typeface="B Nazanin" panose="00000400000000000000" pitchFamily="2" charset="-78"/>
              </a:rPr>
              <a:t>اهمیت سبک دلبستگی در  دو سال اول زندگی</a:t>
            </a:r>
            <a:endParaRPr lang="en-US" dirty="0"/>
          </a:p>
        </p:txBody>
      </p:sp>
      <p:sp>
        <p:nvSpPr>
          <p:cNvPr id="3" name="Content Placeholder 2"/>
          <p:cNvSpPr>
            <a:spLocks noGrp="1"/>
          </p:cNvSpPr>
          <p:nvPr>
            <p:ph idx="1"/>
          </p:nvPr>
        </p:nvSpPr>
        <p:spPr/>
        <p:txBody>
          <a:bodyPr>
            <a:normAutofit lnSpcReduction="10000"/>
          </a:bodyPr>
          <a:lstStyle/>
          <a:p>
            <a:pPr algn="r" rtl="1"/>
            <a:r>
              <a:rPr lang="fa-IR" sz="4400" dirty="0">
                <a:latin typeface="Calibri" panose="020F0502020204030204" pitchFamily="34" charset="0"/>
                <a:ea typeface="Calibri" panose="020F0502020204030204" pitchFamily="34" charset="0"/>
                <a:cs typeface="B Nazanin" panose="00000400000000000000" pitchFamily="2" charset="-78"/>
              </a:rPr>
              <a:t>هنگامی­که مادر (یا مراقب اصلی شیرخوار) به نیازهای کودک خود </a:t>
            </a:r>
            <a:r>
              <a:rPr lang="fa-IR" sz="4400" dirty="0">
                <a:solidFill>
                  <a:srgbClr val="FF0000"/>
                </a:solidFill>
                <a:latin typeface="Calibri" panose="020F0502020204030204" pitchFamily="34" charset="0"/>
                <a:ea typeface="Calibri" panose="020F0502020204030204" pitchFamily="34" charset="0"/>
                <a:cs typeface="B Nazanin" panose="00000400000000000000" pitchFamily="2" charset="-78"/>
              </a:rPr>
              <a:t>به موقع و به صورت مناسب (توأم با مهربانی و به دور از اضطراب و عصبانیت)</a:t>
            </a:r>
            <a:r>
              <a:rPr lang="fa-IR" sz="4400" dirty="0">
                <a:latin typeface="Calibri" panose="020F0502020204030204" pitchFamily="34" charset="0"/>
                <a:ea typeface="Calibri" panose="020F0502020204030204" pitchFamily="34" charset="0"/>
                <a:cs typeface="B Nazanin" panose="00000400000000000000" pitchFamily="2" charset="-78"/>
              </a:rPr>
              <a:t> پاسخ می­دهد، سبک دلبستگی فرد، ایمن می­شود</a:t>
            </a:r>
            <a:r>
              <a:rPr lang="fa-IR" sz="4400" dirty="0" smtClean="0">
                <a:latin typeface="Calibri" panose="020F0502020204030204" pitchFamily="34" charset="0"/>
                <a:ea typeface="Calibri" panose="020F0502020204030204" pitchFamily="34" charset="0"/>
                <a:cs typeface="B Nazanin" panose="00000400000000000000" pitchFamily="2" charset="-78"/>
              </a:rPr>
              <a:t>.</a:t>
            </a:r>
          </a:p>
          <a:p>
            <a:pPr algn="r" rtl="1"/>
            <a:r>
              <a:rPr lang="fa-IR" sz="4400" dirty="0" smtClean="0">
                <a:latin typeface="Calibri" panose="020F0502020204030204" pitchFamily="34" charset="0"/>
                <a:ea typeface="Calibri" panose="020F0502020204030204" pitchFamily="34" charset="0"/>
                <a:cs typeface="B Nazanin" panose="00000400000000000000" pitchFamily="2" charset="-78"/>
              </a:rPr>
              <a:t> </a:t>
            </a:r>
            <a:r>
              <a:rPr lang="fa-IR" sz="4400" dirty="0">
                <a:latin typeface="Calibri" panose="020F0502020204030204" pitchFamily="34" charset="0"/>
                <a:ea typeface="Calibri" panose="020F0502020204030204" pitchFamily="34" charset="0"/>
                <a:cs typeface="B Nazanin" panose="00000400000000000000" pitchFamily="2" charset="-78"/>
              </a:rPr>
              <a:t>این افراد </a:t>
            </a:r>
            <a:r>
              <a:rPr lang="fa-IR" sz="4400" dirty="0">
                <a:solidFill>
                  <a:srgbClr val="C00000"/>
                </a:solidFill>
                <a:latin typeface="Calibri" panose="020F0502020204030204" pitchFamily="34" charset="0"/>
                <a:ea typeface="Calibri" panose="020F0502020204030204" pitchFamily="34" charset="0"/>
                <a:cs typeface="B Nazanin" panose="00000400000000000000" pitchFamily="2" charset="-78"/>
              </a:rPr>
              <a:t>دنیا را جایگاهی امن </a:t>
            </a:r>
            <a:r>
              <a:rPr lang="fa-IR" sz="4400" dirty="0">
                <a:latin typeface="Calibri" panose="020F0502020204030204" pitchFamily="34" charset="0"/>
                <a:ea typeface="Calibri" panose="020F0502020204030204" pitchFamily="34" charset="0"/>
                <a:cs typeface="B Nazanin" panose="00000400000000000000" pitchFamily="2" charset="-78"/>
              </a:rPr>
              <a:t>و </a:t>
            </a:r>
            <a:r>
              <a:rPr lang="fa-IR" sz="4400" dirty="0">
                <a:solidFill>
                  <a:srgbClr val="C00000"/>
                </a:solidFill>
                <a:latin typeface="Calibri" panose="020F0502020204030204" pitchFamily="34" charset="0"/>
                <a:ea typeface="Calibri" panose="020F0502020204030204" pitchFamily="34" charset="0"/>
                <a:cs typeface="B Nazanin" panose="00000400000000000000" pitchFamily="2" charset="-78"/>
              </a:rPr>
              <a:t>همه انسان­ها را خوب می­بینند</a:t>
            </a:r>
            <a:r>
              <a:rPr lang="fa-IR" sz="4400" dirty="0">
                <a:latin typeface="Calibri" panose="020F0502020204030204" pitchFamily="34" charset="0"/>
                <a:ea typeface="Calibri" panose="020F0502020204030204" pitchFamily="34" charset="0"/>
                <a:cs typeface="B Nazanin" panose="00000400000000000000" pitchFamily="2" charset="-78"/>
              </a:rPr>
              <a:t>، مگرآنکه خلاف آن ثابت شود. آنها همیشه نیمه پُر لیوان را می­بینند </a:t>
            </a:r>
            <a:endParaRPr lang="en-US" sz="4400" dirty="0"/>
          </a:p>
        </p:txBody>
      </p:sp>
    </p:spTree>
    <p:extLst>
      <p:ext uri="{BB962C8B-B14F-4D97-AF65-F5344CB8AC3E}">
        <p14:creationId xmlns:p14="http://schemas.microsoft.com/office/powerpoint/2010/main" val="37971813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289514"/>
            <a:ext cx="5591933" cy="128124"/>
          </a:xfrm>
        </p:spPr>
        <p:txBody>
          <a:bodyPr>
            <a:normAutofit fontScale="90000"/>
          </a:bodyPr>
          <a:lstStyle/>
          <a:p>
            <a:endParaRPr lang="en-US" dirty="0"/>
          </a:p>
        </p:txBody>
      </p:sp>
      <p:sp>
        <p:nvSpPr>
          <p:cNvPr id="5" name="Content Placeholder 4"/>
          <p:cNvSpPr>
            <a:spLocks noGrp="1"/>
          </p:cNvSpPr>
          <p:nvPr>
            <p:ph sz="half" idx="1"/>
          </p:nvPr>
        </p:nvSpPr>
        <p:spPr>
          <a:xfrm>
            <a:off x="713166" y="2235199"/>
            <a:ext cx="5384800" cy="4525963"/>
          </a:xfrm>
        </p:spPr>
        <p:txBody>
          <a:bodyPr>
            <a:noAutofit/>
          </a:bodyPr>
          <a:lstStyle/>
          <a:p>
            <a:r>
              <a:rPr lang="en-US" sz="3600" dirty="0"/>
              <a:t>W</a:t>
            </a:r>
            <a:r>
              <a:rPr lang="en-US" sz="3600" smtClean="0"/>
              <a:t>e </a:t>
            </a:r>
            <a:r>
              <a:rPr lang="en-US" sz="3600" dirty="0"/>
              <a:t>examined </a:t>
            </a:r>
            <a:r>
              <a:rPr lang="en-US" sz="3600" dirty="0" smtClean="0">
                <a:solidFill>
                  <a:srgbClr val="FF0000"/>
                </a:solidFill>
              </a:rPr>
              <a:t>N=56,721</a:t>
            </a:r>
            <a:r>
              <a:rPr lang="en-US" sz="3600" dirty="0"/>
              <a:t>) spanning time frames ranging from 1 month to 20 years</a:t>
            </a:r>
            <a:endParaRPr lang="en-US" sz="3600" dirty="0" smtClean="0"/>
          </a:p>
          <a:p>
            <a:r>
              <a:rPr lang="en-US" sz="3600" dirty="0"/>
              <a:t>These findings suggest that insecure attachment may be a </a:t>
            </a:r>
            <a:r>
              <a:rPr lang="en-US" sz="3600" dirty="0" smtClean="0">
                <a:solidFill>
                  <a:srgbClr val="FF0000"/>
                </a:solidFill>
              </a:rPr>
              <a:t>vulnerability </a:t>
            </a:r>
            <a:r>
              <a:rPr lang="en-US" sz="3600" dirty="0">
                <a:solidFill>
                  <a:srgbClr val="FF0000"/>
                </a:solidFill>
              </a:rPr>
              <a:t>factor</a:t>
            </a:r>
            <a:r>
              <a:rPr lang="en-US" sz="3600" dirty="0"/>
              <a:t> for substance use</a:t>
            </a:r>
          </a:p>
        </p:txBody>
      </p:sp>
      <p:pic>
        <p:nvPicPr>
          <p:cNvPr id="13314" name="Picture 2" descr="Image result for â«Ø³Ø¨Ú© Ø¯ÙØ¨Ø³ØªÚ¯Û Ú©ÙØ¯Ú© Ø§ÛÙÙâ¬â"/>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85637" y="2332037"/>
            <a:ext cx="452596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â«ÙØ­Ø¨Øª ÙØ§Ø¯Ø± Ù Ù¾Ø¯Ø± ÙØ±Ø²ÙØ¯â¬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9126" y="1"/>
            <a:ext cx="3472873" cy="231638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â«ÙØ­Ø¨Øª ÙØ§Ø¯Ø± Ù Ù¾Ø¯Ø± ÙØ±Ø²ÙØ¯â¬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5446" cy="2235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374194" y="0"/>
            <a:ext cx="4344931" cy="2078182"/>
          </a:xfrm>
          <a:prstGeom prst="rect">
            <a:avLst/>
          </a:prstGeom>
        </p:spPr>
      </p:pic>
    </p:spTree>
    <p:extLst>
      <p:ext uri="{BB962C8B-B14F-4D97-AF65-F5344CB8AC3E}">
        <p14:creationId xmlns:p14="http://schemas.microsoft.com/office/powerpoint/2010/main" val="423357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5400" b="1" dirty="0">
                <a:latin typeface="IranSans"/>
                <a:cs typeface="B Nazanin" panose="00000400000000000000" pitchFamily="2" charset="-78"/>
              </a:rPr>
              <a:t>رعایت حال کودکان حتی در نماز</a:t>
            </a:r>
            <a:br>
              <a:rPr lang="fa-IR" sz="5400" b="1" dirty="0">
                <a:latin typeface="IranSans"/>
                <a:cs typeface="B Nazanin" panose="00000400000000000000" pitchFamily="2" charset="-78"/>
              </a:rPr>
            </a:br>
            <a:endParaRPr lang="en-US" sz="5400" b="1" dirty="0">
              <a:cs typeface="B Nazanin" panose="00000400000000000000" pitchFamily="2" charset="-78"/>
            </a:endParaRPr>
          </a:p>
        </p:txBody>
      </p:sp>
      <p:sp>
        <p:nvSpPr>
          <p:cNvPr id="4" name="Content Placeholder 3"/>
          <p:cNvSpPr>
            <a:spLocks noGrp="1"/>
          </p:cNvSpPr>
          <p:nvPr>
            <p:ph sz="half" idx="2"/>
          </p:nvPr>
        </p:nvSpPr>
        <p:spPr>
          <a:xfrm>
            <a:off x="6197600" y="1600203"/>
            <a:ext cx="5719580" cy="4525963"/>
          </a:xfrm>
        </p:spPr>
        <p:txBody>
          <a:bodyPr>
            <a:noAutofit/>
          </a:bodyPr>
          <a:lstStyle/>
          <a:p>
            <a:pPr algn="r" rtl="1"/>
            <a:r>
              <a:rPr lang="fa-IR" sz="3600" dirty="0">
                <a:cs typeface="B Nazanin" panose="00000400000000000000" pitchFamily="2" charset="-78"/>
              </a:rPr>
              <a:t>پیامبر گرامی اسلام، نماز ظهر را با مردم به جماعت برگزار و دو رکعت آخر آن را به سرعت تمام کرد. پس از نماز، مردم گفتند: «یا رسول اللّه ! آیا در نماز حادثه ای رخ داد؟» حضرت فرمود: «چرا می پرسید؟» گفتند: «دو رکعت آخر نماز را با سرعت خواندید.» فرمود: «</a:t>
            </a:r>
            <a:r>
              <a:rPr lang="fa-IR" sz="3600" dirty="0">
                <a:solidFill>
                  <a:srgbClr val="FFFF00"/>
                </a:solidFill>
                <a:cs typeface="B Nazanin" panose="00000400000000000000" pitchFamily="2" charset="-78"/>
              </a:rPr>
              <a:t>مگر صدای گریه و فریاد کودک را نشنیدید</a:t>
            </a:r>
            <a:r>
              <a:rPr lang="fa-IR" sz="3600" dirty="0">
                <a:cs typeface="B Nazanin" panose="00000400000000000000" pitchFamily="2" charset="-78"/>
              </a:rPr>
              <a:t>؟»</a:t>
            </a:r>
            <a:endParaRPr lang="en-US" sz="3600" dirty="0">
              <a:cs typeface="B Nazanin" panose="00000400000000000000" pitchFamily="2" charset="-78"/>
            </a:endParaRPr>
          </a:p>
        </p:txBody>
      </p:sp>
      <p:pic>
        <p:nvPicPr>
          <p:cNvPr id="1026" name="Picture 2" descr="Image result for â«ÙÙØ§Ø² Ø¬ÙØ§Ø¹Øªâ¬â"/>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04763" y="1600200"/>
            <a:ext cx="3566843" cy="475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68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302" y="274637"/>
            <a:ext cx="5077097" cy="4036105"/>
          </a:xfrm>
        </p:spPr>
        <p:txBody>
          <a:bodyPr/>
          <a:lstStyle/>
          <a:p>
            <a:r>
              <a:rPr lang="fa-IR" b="0" dirty="0">
                <a:solidFill>
                  <a:schemeClr val="tx1"/>
                </a:solidFill>
                <a:effectLst/>
                <a:latin typeface="IranSans"/>
              </a:rPr>
              <a:t> «تنگ شدن وقت نماز، برای من بهتر از رنجاندن کودکان است.»</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57199" y="-44608"/>
            <a:ext cx="5414916" cy="6902608"/>
          </a:xfrm>
          <a:prstGeom prst="rect">
            <a:avLst/>
          </a:prstGeom>
        </p:spPr>
      </p:pic>
    </p:spTree>
    <p:extLst>
      <p:ext uri="{BB962C8B-B14F-4D97-AF65-F5344CB8AC3E}">
        <p14:creationId xmlns:p14="http://schemas.microsoft.com/office/powerpoint/2010/main" val="1584296103"/>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4184"/>
          </a:xfrm>
        </p:spPr>
        <p:txBody>
          <a:bodyPr/>
          <a:lstStyle/>
          <a:p>
            <a:pPr algn="ctr"/>
            <a:r>
              <a:rPr lang="fa-IR" dirty="0" smtClean="0">
                <a:solidFill>
                  <a:srgbClr val="7030A0"/>
                </a:solidFill>
                <a:cs typeface="B Titr" panose="00000700000000000000" pitchFamily="2" charset="-78"/>
              </a:rPr>
              <a:t>ایرلند</a:t>
            </a:r>
            <a:endParaRPr lang="en-US" dirty="0">
              <a:solidFill>
                <a:srgbClr val="7030A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716010" y="1690688"/>
            <a:ext cx="10535948" cy="5167312"/>
          </a:xfrm>
          <a:prstGeom prst="rect">
            <a:avLst/>
          </a:prstGeom>
        </p:spPr>
      </p:pic>
    </p:spTree>
    <p:extLst>
      <p:ext uri="{BB962C8B-B14F-4D97-AF65-F5344CB8AC3E}">
        <p14:creationId xmlns:p14="http://schemas.microsoft.com/office/powerpoint/2010/main" val="3392592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Adverse Childhood Experiences</a:t>
            </a:r>
            <a:endParaRPr lang="en-US"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p:txBody>
          <a:bodyPr>
            <a:normAutofit/>
          </a:bodyPr>
          <a:lstStyle/>
          <a:p>
            <a:pPr algn="r" rtl="1"/>
            <a:r>
              <a:rPr lang="fa-IR" sz="4000" dirty="0" smtClean="0">
                <a:solidFill>
                  <a:srgbClr val="0070C0"/>
                </a:solidFill>
                <a:cs typeface="B Titr" panose="00000700000000000000" pitchFamily="2" charset="-78"/>
              </a:rPr>
              <a:t>نقش تجارب منفی دوران کودکی</a:t>
            </a:r>
            <a:endParaRPr lang="en-US" sz="4000" dirty="0">
              <a:solidFill>
                <a:srgbClr val="0070C0"/>
              </a:solidFill>
              <a:cs typeface="B Titr" panose="00000700000000000000" pitchFamily="2" charset="-78"/>
            </a:endParaRPr>
          </a:p>
        </p:txBody>
      </p:sp>
      <p:pic>
        <p:nvPicPr>
          <p:cNvPr id="3" name="Content Placeholder 2"/>
          <p:cNvPicPr>
            <a:picLocks noGrp="1" noChangeAspect="1"/>
          </p:cNvPicPr>
          <p:nvPr>
            <p:ph sz="half" idx="1"/>
          </p:nvPr>
        </p:nvPicPr>
        <p:blipFill>
          <a:blip r:embed="rId2"/>
          <a:stretch>
            <a:fillRect/>
          </a:stretch>
        </p:blipFill>
        <p:spPr>
          <a:xfrm>
            <a:off x="838200" y="2274094"/>
            <a:ext cx="5181600" cy="3454400"/>
          </a:xfrm>
          <a:prstGeom prst="rect">
            <a:avLst/>
          </a:prstGeom>
        </p:spPr>
      </p:pic>
    </p:spTree>
    <p:extLst>
      <p:ext uri="{BB962C8B-B14F-4D97-AF65-F5344CB8AC3E}">
        <p14:creationId xmlns:p14="http://schemas.microsoft.com/office/powerpoint/2010/main" val="21684428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7963" y="0"/>
            <a:ext cx="7677150" cy="219075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99655" y="2352097"/>
            <a:ext cx="5160818" cy="4351338"/>
          </a:xfrm>
        </p:spPr>
        <p:txBody>
          <a:bodyPr/>
          <a:lstStyle/>
          <a:p>
            <a:endParaRPr lang="en-US" dirty="0" smtClean="0"/>
          </a:p>
          <a:p>
            <a:r>
              <a:rPr lang="en-US" dirty="0" smtClean="0"/>
              <a:t>The </a:t>
            </a:r>
            <a:r>
              <a:rPr lang="en-US" dirty="0"/>
              <a:t>results suggested that ELS was related to measures of both school-age and persistent early childhood aggression</a:t>
            </a:r>
          </a:p>
        </p:txBody>
      </p:sp>
      <p:sp>
        <p:nvSpPr>
          <p:cNvPr id="5" name="Content Placeholder 2"/>
          <p:cNvSpPr txBox="1">
            <a:spLocks/>
          </p:cNvSpPr>
          <p:nvPr/>
        </p:nvSpPr>
        <p:spPr>
          <a:xfrm>
            <a:off x="6096000" y="2352097"/>
            <a:ext cx="51608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40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rPr>
              <a:t>استرس های اوان کودکی </a:t>
            </a:r>
            <a:r>
              <a:rPr kumimoji="0" lang="fa-IR" sz="40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با </a:t>
            </a:r>
            <a:r>
              <a:rPr kumimoji="0" lang="fa-IR" sz="40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rPr>
              <a:t>عصبی بودن کودک</a:t>
            </a:r>
            <a:r>
              <a:rPr kumimoji="0" lang="fa-IR" sz="40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 در دوران کودکی و </a:t>
            </a:r>
            <a:r>
              <a:rPr kumimoji="0" lang="fa-IR" sz="4000" b="0" i="0" u="none" strike="noStrike" kern="1200" cap="none" spc="0" normalizeH="0" baseline="0" noProof="0" dirty="0" smtClean="0">
                <a:ln>
                  <a:noFill/>
                </a:ln>
                <a:solidFill>
                  <a:srgbClr val="C00000"/>
                </a:solidFill>
                <a:effectLst/>
                <a:uLnTx/>
                <a:uFillTx/>
                <a:latin typeface="Calibri" panose="020F0502020204030204"/>
                <a:ea typeface="+mn-ea"/>
                <a:cs typeface="B Titr" panose="00000700000000000000" pitchFamily="2" charset="-78"/>
              </a:rPr>
              <a:t>مدرسه </a:t>
            </a:r>
            <a:r>
              <a:rPr kumimoji="0" lang="fa-IR" sz="40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ارتباط دارد</a:t>
            </a:r>
          </a:p>
        </p:txBody>
      </p:sp>
    </p:spTree>
    <p:extLst>
      <p:ext uri="{BB962C8B-B14F-4D97-AF65-F5344CB8AC3E}">
        <p14:creationId xmlns:p14="http://schemas.microsoft.com/office/powerpoint/2010/main" val="3293569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3382" y="0"/>
            <a:ext cx="8062656" cy="1932277"/>
          </a:xfrm>
          <a:prstGeom prst="rect">
            <a:avLst/>
          </a:prstGeom>
        </p:spPr>
      </p:pic>
      <p:sp>
        <p:nvSpPr>
          <p:cNvPr id="6" name="Content Placeholder 5"/>
          <p:cNvSpPr>
            <a:spLocks noGrp="1"/>
          </p:cNvSpPr>
          <p:nvPr>
            <p:ph sz="half" idx="1"/>
          </p:nvPr>
        </p:nvSpPr>
        <p:spPr>
          <a:xfrm>
            <a:off x="768927" y="2506662"/>
            <a:ext cx="5181600" cy="4351338"/>
          </a:xfrm>
        </p:spPr>
        <p:txBody>
          <a:bodyPr>
            <a:normAutofit fontScale="92500" lnSpcReduction="10000"/>
          </a:bodyPr>
          <a:lstStyle/>
          <a:p>
            <a:r>
              <a:rPr lang="en-US" dirty="0" smtClean="0"/>
              <a:t>One additional increase in maltreatment (IRR=1.23, 95 % CI: 1.00, 1.53) predicted 23 % higher count of problematic alcohol use. Maltreatment (IRR=1.50, 95 % CI: 1.05, 2.13) and household (IRR=1.66, 95 % CI: 1.18, 2.32) subdomains predicted increased counts of marijuana use. Four or more ACEs predicted increased counts of tobacco use (IRR=1.49, 95 % CI: 1.08, 2.06) among </a:t>
            </a:r>
            <a:r>
              <a:rPr lang="en-US" dirty="0" err="1" smtClean="0"/>
              <a:t>Latinx</a:t>
            </a:r>
            <a:r>
              <a:rPr lang="en-US" dirty="0" smtClean="0"/>
              <a:t> young adults. </a:t>
            </a:r>
            <a:endParaRPr lang="en-US" dirty="0"/>
          </a:p>
        </p:txBody>
      </p:sp>
      <p:sp>
        <p:nvSpPr>
          <p:cNvPr id="7" name="Content Placeholder 6"/>
          <p:cNvSpPr>
            <a:spLocks noGrp="1"/>
          </p:cNvSpPr>
          <p:nvPr>
            <p:ph sz="half" idx="2"/>
          </p:nvPr>
        </p:nvSpPr>
        <p:spPr>
          <a:xfrm>
            <a:off x="6269181" y="2506662"/>
            <a:ext cx="5451763" cy="4351338"/>
          </a:xfrm>
        </p:spPr>
        <p:txBody>
          <a:bodyPr>
            <a:normAutofit fontScale="92500" lnSpcReduction="10000"/>
          </a:bodyPr>
          <a:lstStyle/>
          <a:p>
            <a:pPr algn="r" rtl="1"/>
            <a:r>
              <a:rPr lang="fa-IR" sz="3600" dirty="0" smtClean="0">
                <a:solidFill>
                  <a:srgbClr val="C00000"/>
                </a:solidFill>
                <a:cs typeface="B Titr" panose="00000700000000000000" pitchFamily="2" charset="-78"/>
              </a:rPr>
              <a:t>وقایع ناخوشایند دوران کودکی</a:t>
            </a:r>
          </a:p>
          <a:p>
            <a:pPr algn="r" rtl="1"/>
            <a:r>
              <a:rPr lang="fa-IR" sz="3600" dirty="0" smtClean="0">
                <a:cs typeface="B Titr" panose="00000700000000000000" pitchFamily="2" charset="-78"/>
              </a:rPr>
              <a:t>افزایش احتمال مصرف </a:t>
            </a:r>
            <a:r>
              <a:rPr lang="fa-IR" sz="3600" dirty="0" smtClean="0">
                <a:solidFill>
                  <a:srgbClr val="C00000"/>
                </a:solidFill>
                <a:cs typeface="B Titr" panose="00000700000000000000" pitchFamily="2" charset="-78"/>
              </a:rPr>
              <a:t>الکل</a:t>
            </a:r>
          </a:p>
          <a:p>
            <a:pPr algn="r" rtl="1"/>
            <a:r>
              <a:rPr lang="fa-IR" sz="3600" dirty="0" smtClean="0">
                <a:cs typeface="B Titr" panose="00000700000000000000" pitchFamily="2" charset="-78"/>
              </a:rPr>
              <a:t>افزایش احتمال مصرف </a:t>
            </a:r>
            <a:r>
              <a:rPr lang="fa-IR" sz="3600" dirty="0" smtClean="0">
                <a:solidFill>
                  <a:srgbClr val="C00000"/>
                </a:solidFill>
                <a:cs typeface="B Titr" panose="00000700000000000000" pitchFamily="2" charset="-78"/>
              </a:rPr>
              <a:t>ماری جوانا</a:t>
            </a:r>
          </a:p>
          <a:p>
            <a:pPr algn="r" rtl="1"/>
            <a:r>
              <a:rPr lang="fa-IR" sz="3600" dirty="0" smtClean="0">
                <a:cs typeface="B Titr" panose="00000700000000000000" pitchFamily="2" charset="-78"/>
              </a:rPr>
              <a:t>افزایش احتمال مصرف </a:t>
            </a:r>
            <a:r>
              <a:rPr lang="fa-IR" sz="3600" dirty="0" smtClean="0">
                <a:solidFill>
                  <a:srgbClr val="C00000"/>
                </a:solidFill>
                <a:cs typeface="B Titr" panose="00000700000000000000" pitchFamily="2" charset="-78"/>
              </a:rPr>
              <a:t>سیگار</a:t>
            </a:r>
            <a:endParaRPr lang="en-US" sz="3600" dirty="0">
              <a:solidFill>
                <a:srgbClr val="C00000"/>
              </a:solidFill>
              <a:cs typeface="B Titr" panose="00000700000000000000" pitchFamily="2" charset="-78"/>
            </a:endParaRPr>
          </a:p>
        </p:txBody>
      </p:sp>
    </p:spTree>
    <p:extLst>
      <p:ext uri="{BB962C8B-B14F-4D97-AF65-F5344CB8AC3E}">
        <p14:creationId xmlns:p14="http://schemas.microsoft.com/office/powerpoint/2010/main" val="3669967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1941226" cy="2812473"/>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2590799"/>
            <a:ext cx="5181600" cy="3586163"/>
          </a:xfrm>
        </p:spPr>
        <p:txBody>
          <a:bodyPr/>
          <a:lstStyle/>
          <a:p>
            <a:r>
              <a:rPr lang="en-US" dirty="0" smtClean="0"/>
              <a:t>Hispanic adolescents (n = 1399) in Southern California </a:t>
            </a:r>
            <a:endParaRPr lang="fa-IR" dirty="0" smtClean="0"/>
          </a:p>
          <a:p>
            <a:r>
              <a:rPr lang="en-US" dirty="0" smtClean="0"/>
              <a:t>Every additional ACE was associated with significantly higher past 30-day cigarette use (β = 0.05, 95%CI = 0.01, 0.10), marijuana use, (β = 0.15, 95%CI = 0.06, 0.25) and alcohol use </a:t>
            </a:r>
            <a:endParaRPr lang="en-US" dirty="0"/>
          </a:p>
        </p:txBody>
      </p:sp>
      <p:sp>
        <p:nvSpPr>
          <p:cNvPr id="4" name="Content Placeholder 3"/>
          <p:cNvSpPr>
            <a:spLocks noGrp="1"/>
          </p:cNvSpPr>
          <p:nvPr>
            <p:ph sz="half" idx="2"/>
          </p:nvPr>
        </p:nvSpPr>
        <p:spPr>
          <a:xfrm>
            <a:off x="6172200" y="2854036"/>
            <a:ext cx="5181600" cy="3586164"/>
          </a:xfrm>
        </p:spPr>
        <p:txBody>
          <a:bodyPr>
            <a:normAutofit/>
          </a:bodyPr>
          <a:lstStyle/>
          <a:p>
            <a:pPr algn="r" rtl="1">
              <a:lnSpc>
                <a:spcPct val="100000"/>
              </a:lnSpc>
            </a:pPr>
            <a:r>
              <a:rPr lang="fa-IR" sz="3600" dirty="0" smtClean="0">
                <a:cs typeface="B Titr" panose="00000700000000000000" pitchFamily="2" charset="-78"/>
              </a:rPr>
              <a:t>مطالعه طولانی مدت از کودکی تا بزرگسالی 1399 نفر </a:t>
            </a:r>
            <a:r>
              <a:rPr lang="fa-IR" sz="3600" dirty="0" smtClean="0">
                <a:solidFill>
                  <a:srgbClr val="C00000"/>
                </a:solidFill>
                <a:cs typeface="B Titr" panose="00000700000000000000" pitchFamily="2" charset="-78"/>
              </a:rPr>
              <a:t>عیناً نتایج مشابه </a:t>
            </a:r>
            <a:r>
              <a:rPr lang="fa-IR" sz="3600" dirty="0" smtClean="0">
                <a:cs typeface="B Titr" panose="00000700000000000000" pitchFamily="2" charset="-78"/>
              </a:rPr>
              <a:t>داد</a:t>
            </a:r>
            <a:endParaRPr lang="en-US" sz="3600" dirty="0">
              <a:cs typeface="B Titr" panose="00000700000000000000" pitchFamily="2" charset="-78"/>
            </a:endParaRPr>
          </a:p>
        </p:txBody>
      </p:sp>
    </p:spTree>
    <p:extLst>
      <p:ext uri="{BB962C8B-B14F-4D97-AF65-F5344CB8AC3E}">
        <p14:creationId xmlns:p14="http://schemas.microsoft.com/office/powerpoint/2010/main" val="7357355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2327" y="0"/>
            <a:ext cx="10544175" cy="381952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3990109"/>
            <a:ext cx="5181600" cy="2186853"/>
          </a:xfrm>
        </p:spPr>
        <p:txBody>
          <a:bodyPr>
            <a:normAutofit lnSpcReduction="10000"/>
          </a:bodyPr>
          <a:lstStyle/>
          <a:p>
            <a:r>
              <a:rPr lang="en-US" dirty="0">
                <a:solidFill>
                  <a:srgbClr val="131413"/>
                </a:solidFill>
                <a:latin typeface="PbbsvcMinionProRegular"/>
              </a:rPr>
              <a:t>Childhood abuse was directly associated with current WPS (</a:t>
            </a:r>
            <a:r>
              <a:rPr lang="en-US" i="1" dirty="0">
                <a:solidFill>
                  <a:srgbClr val="131413"/>
                </a:solidFill>
                <a:latin typeface="YkstpjMinionMath Italic"/>
              </a:rPr>
              <a:t>β </a:t>
            </a:r>
            <a:r>
              <a:rPr lang="en-US" dirty="0">
                <a:solidFill>
                  <a:srgbClr val="131413"/>
                </a:solidFill>
                <a:latin typeface="GftkpfMinionMath-Regular"/>
              </a:rPr>
              <a:t>= 0</a:t>
            </a:r>
            <a:r>
              <a:rPr lang="en-US" i="1" dirty="0">
                <a:solidFill>
                  <a:srgbClr val="131413"/>
                </a:solidFill>
                <a:latin typeface="KmhbpkTeXCMMathsItalic"/>
              </a:rPr>
              <a:t>:</a:t>
            </a:r>
            <a:r>
              <a:rPr lang="en-US" dirty="0">
                <a:solidFill>
                  <a:srgbClr val="131413"/>
                </a:solidFill>
                <a:latin typeface="GftkpfMinionMath-Regular"/>
              </a:rPr>
              <a:t>20, </a:t>
            </a:r>
            <a:r>
              <a:rPr lang="en-US" i="1" dirty="0">
                <a:solidFill>
                  <a:srgbClr val="131413"/>
                </a:solidFill>
                <a:latin typeface="BvwfwfMinionMath Italic"/>
              </a:rPr>
              <a:t>P </a:t>
            </a:r>
            <a:r>
              <a:rPr lang="en-US" dirty="0">
                <a:solidFill>
                  <a:srgbClr val="131413"/>
                </a:solidFill>
                <a:latin typeface="GftkpfMinionMath-Regular"/>
              </a:rPr>
              <a:t>&lt; 0</a:t>
            </a:r>
            <a:r>
              <a:rPr lang="en-US" i="1" dirty="0">
                <a:solidFill>
                  <a:srgbClr val="131413"/>
                </a:solidFill>
                <a:latin typeface="KmhbpkTeXCMMathsItalic"/>
              </a:rPr>
              <a:t>:</a:t>
            </a:r>
            <a:r>
              <a:rPr lang="en-US" dirty="0">
                <a:solidFill>
                  <a:srgbClr val="131413"/>
                </a:solidFill>
                <a:latin typeface="GftkpfMinionMath-Regular"/>
              </a:rPr>
              <a:t>001</a:t>
            </a:r>
            <a:r>
              <a:rPr lang="en-US" dirty="0">
                <a:solidFill>
                  <a:srgbClr val="131413"/>
                </a:solidFill>
                <a:latin typeface="PbbsvcMinionProRegular"/>
              </a:rPr>
              <a:t>) and resilience (</a:t>
            </a:r>
            <a:r>
              <a:rPr lang="en-US" i="1" dirty="0">
                <a:solidFill>
                  <a:srgbClr val="131413"/>
                </a:solidFill>
                <a:latin typeface="YkstpjMinionMath Italic"/>
              </a:rPr>
              <a:t>β </a:t>
            </a:r>
            <a:r>
              <a:rPr lang="en-US" dirty="0">
                <a:solidFill>
                  <a:srgbClr val="131413"/>
                </a:solidFill>
                <a:latin typeface="GftkpfMinionMath-Regular"/>
              </a:rPr>
              <a:t>= </a:t>
            </a:r>
            <a:r>
              <a:rPr lang="en-US" dirty="0">
                <a:solidFill>
                  <a:srgbClr val="131413"/>
                </a:solidFill>
                <a:latin typeface="TpsnqjMinionMath-Regular"/>
              </a:rPr>
              <a:t>-</a:t>
            </a:r>
            <a:r>
              <a:rPr lang="en-US" dirty="0">
                <a:solidFill>
                  <a:srgbClr val="131413"/>
                </a:solidFill>
                <a:latin typeface="GftkpfMinionMath-Regular"/>
              </a:rPr>
              <a:t>0</a:t>
            </a:r>
            <a:r>
              <a:rPr lang="en-US" i="1" dirty="0">
                <a:solidFill>
                  <a:srgbClr val="131413"/>
                </a:solidFill>
                <a:latin typeface="KmhbpkTeXCMMathsItalic"/>
              </a:rPr>
              <a:t>:</a:t>
            </a:r>
            <a:r>
              <a:rPr lang="en-US" dirty="0">
                <a:solidFill>
                  <a:srgbClr val="131413"/>
                </a:solidFill>
                <a:latin typeface="GftkpfMinionMath-Regular"/>
              </a:rPr>
              <a:t>12, </a:t>
            </a:r>
            <a:r>
              <a:rPr lang="en-US" i="1" dirty="0">
                <a:solidFill>
                  <a:srgbClr val="131413"/>
                </a:solidFill>
                <a:latin typeface="BvwfwfMinionMath Italic"/>
              </a:rPr>
              <a:t>P </a:t>
            </a:r>
            <a:r>
              <a:rPr lang="en-US" dirty="0">
                <a:solidFill>
                  <a:srgbClr val="131413"/>
                </a:solidFill>
                <a:latin typeface="GftkpfMinionMath-Regular"/>
              </a:rPr>
              <a:t>&lt; 0</a:t>
            </a:r>
            <a:r>
              <a:rPr lang="en-US" i="1" dirty="0">
                <a:solidFill>
                  <a:srgbClr val="131413"/>
                </a:solidFill>
                <a:latin typeface="KmhbpkTeXCMMathsItalic"/>
              </a:rPr>
              <a:t>:</a:t>
            </a:r>
            <a:r>
              <a:rPr lang="en-US" dirty="0">
                <a:solidFill>
                  <a:srgbClr val="131413"/>
                </a:solidFill>
                <a:latin typeface="GftkpfMinionMath-Regular"/>
              </a:rPr>
              <a:t>05</a:t>
            </a:r>
            <a:r>
              <a:rPr lang="en-US" dirty="0">
                <a:solidFill>
                  <a:srgbClr val="131413"/>
                </a:solidFill>
                <a:latin typeface="PbbsvcMinionProRegular"/>
              </a:rPr>
              <a:t>)</a:t>
            </a:r>
            <a:r>
              <a:rPr lang="en-US" dirty="0"/>
              <a:t> </a:t>
            </a:r>
            <a:br>
              <a:rPr lang="en-US" dirty="0"/>
            </a:br>
            <a:endParaRPr lang="en-US" dirty="0"/>
          </a:p>
        </p:txBody>
      </p:sp>
      <p:sp>
        <p:nvSpPr>
          <p:cNvPr id="4" name="Content Placeholder 3"/>
          <p:cNvSpPr>
            <a:spLocks noGrp="1"/>
          </p:cNvSpPr>
          <p:nvPr>
            <p:ph sz="half" idx="2"/>
          </p:nvPr>
        </p:nvSpPr>
        <p:spPr>
          <a:xfrm>
            <a:off x="6172200" y="3990109"/>
            <a:ext cx="5181600" cy="2186854"/>
          </a:xfrm>
        </p:spPr>
        <p:txBody>
          <a:bodyPr>
            <a:normAutofit lnSpcReduction="10000"/>
          </a:bodyPr>
          <a:lstStyle/>
          <a:p>
            <a:pPr algn="r" rtl="1"/>
            <a:r>
              <a:rPr lang="fa-IR" sz="4000" dirty="0" smtClean="0">
                <a:cs typeface="B Titr" panose="00000700000000000000" pitchFamily="2" charset="-78"/>
              </a:rPr>
              <a:t>احتمال </a:t>
            </a:r>
            <a:r>
              <a:rPr lang="fa-IR" sz="4000" dirty="0" smtClean="0">
                <a:solidFill>
                  <a:srgbClr val="C00000"/>
                </a:solidFill>
                <a:cs typeface="B Titr" panose="00000700000000000000" pitchFamily="2" charset="-78"/>
              </a:rPr>
              <a:t>مصرف قلیان </a:t>
            </a:r>
            <a:r>
              <a:rPr lang="fa-IR" sz="4000" dirty="0" smtClean="0">
                <a:cs typeface="B Titr" panose="00000700000000000000" pitchFamily="2" charset="-78"/>
              </a:rPr>
              <a:t>نیز بطور معنی داری افزایش می یابد.</a:t>
            </a:r>
            <a:endParaRPr lang="en-US" sz="4000" dirty="0">
              <a:cs typeface="B Titr" panose="00000700000000000000" pitchFamily="2" charset="-78"/>
            </a:endParaRPr>
          </a:p>
        </p:txBody>
      </p:sp>
    </p:spTree>
    <p:extLst>
      <p:ext uri="{BB962C8B-B14F-4D97-AF65-F5344CB8AC3E}">
        <p14:creationId xmlns:p14="http://schemas.microsoft.com/office/powerpoint/2010/main" val="34034426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7425" y="0"/>
            <a:ext cx="7909177" cy="1690688"/>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r>
              <a:rPr lang="en-US" dirty="0" smtClean="0"/>
              <a:t>Every increase of one trauma was associated with a 12-23% increase in odds of early initiation across the seven opioid use behavior</a:t>
            </a:r>
            <a:endParaRPr lang="en-US" dirty="0"/>
          </a:p>
        </p:txBody>
      </p:sp>
      <p:sp>
        <p:nvSpPr>
          <p:cNvPr id="4" name="Content Placeholder 3"/>
          <p:cNvSpPr>
            <a:spLocks noGrp="1"/>
          </p:cNvSpPr>
          <p:nvPr>
            <p:ph sz="half" idx="2"/>
          </p:nvPr>
        </p:nvSpPr>
        <p:spPr/>
        <p:txBody>
          <a:bodyPr>
            <a:normAutofit/>
          </a:bodyPr>
          <a:lstStyle/>
          <a:p>
            <a:pPr algn="r" rtl="1"/>
            <a:r>
              <a:rPr lang="fa-IR" sz="3200" dirty="0">
                <a:cs typeface="B Titr" panose="00000700000000000000" pitchFamily="2" charset="-78"/>
              </a:rPr>
              <a:t>افزایش احتمال مصرف </a:t>
            </a:r>
            <a:r>
              <a:rPr lang="fa-IR" sz="3200" dirty="0" smtClean="0">
                <a:solidFill>
                  <a:srgbClr val="C00000"/>
                </a:solidFill>
                <a:cs typeface="B Titr" panose="00000700000000000000" pitchFamily="2" charset="-78"/>
              </a:rPr>
              <a:t>اپیوییدها (تریاک و هرویین و متادون)</a:t>
            </a:r>
            <a:endParaRPr lang="fa-IR" sz="3200" dirty="0">
              <a:solidFill>
                <a:srgbClr val="C00000"/>
              </a:solidFill>
              <a:cs typeface="B Titr" panose="00000700000000000000" pitchFamily="2" charset="-78"/>
            </a:endParaRPr>
          </a:p>
          <a:p>
            <a:pPr algn="r" rtl="1"/>
            <a:endParaRPr lang="en-US" sz="3200" dirty="0"/>
          </a:p>
        </p:txBody>
      </p:sp>
    </p:spTree>
    <p:extLst>
      <p:ext uri="{BB962C8B-B14F-4D97-AF65-F5344CB8AC3E}">
        <p14:creationId xmlns:p14="http://schemas.microsoft.com/office/powerpoint/2010/main" val="37962084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11990" cy="2202873"/>
          </a:xfrm>
          <a:prstGeom prst="rect">
            <a:avLst/>
          </a:prstGeom>
        </p:spPr>
      </p:pic>
      <p:sp>
        <p:nvSpPr>
          <p:cNvPr id="4" name="Content Placeholder 3"/>
          <p:cNvSpPr>
            <a:spLocks noGrp="1"/>
          </p:cNvSpPr>
          <p:nvPr>
            <p:ph sz="half" idx="2"/>
          </p:nvPr>
        </p:nvSpPr>
        <p:spPr>
          <a:xfrm>
            <a:off x="8880765" y="2161801"/>
            <a:ext cx="3048000" cy="3807836"/>
          </a:xfrm>
        </p:spPr>
        <p:txBody>
          <a:bodyPr>
            <a:normAutofit/>
          </a:bodyPr>
          <a:lstStyle/>
          <a:p>
            <a:pPr algn="r" rtl="1"/>
            <a:r>
              <a:rPr lang="fa-IR" sz="4000" dirty="0" smtClean="0">
                <a:cs typeface="B Titr" panose="00000700000000000000" pitchFamily="2" charset="-78"/>
              </a:rPr>
              <a:t>افزایش </a:t>
            </a:r>
            <a:r>
              <a:rPr lang="fa-IR" sz="4000" dirty="0" smtClean="0">
                <a:solidFill>
                  <a:srgbClr val="C00000"/>
                </a:solidFill>
                <a:cs typeface="B Titr" panose="00000700000000000000" pitchFamily="2" charset="-78"/>
              </a:rPr>
              <a:t>خطر</a:t>
            </a:r>
            <a:r>
              <a:rPr lang="fa-IR" sz="4000" dirty="0" smtClean="0">
                <a:cs typeface="B Titr" panose="00000700000000000000" pitchFamily="2" charset="-78"/>
              </a:rPr>
              <a:t> </a:t>
            </a:r>
            <a:r>
              <a:rPr lang="fa-IR" sz="4000" dirty="0" smtClean="0">
                <a:solidFill>
                  <a:srgbClr val="C00000"/>
                </a:solidFill>
                <a:cs typeface="B Titr" panose="00000700000000000000" pitchFamily="2" charset="-78"/>
              </a:rPr>
              <a:t>اعتیاد</a:t>
            </a:r>
            <a:r>
              <a:rPr lang="fa-IR" sz="4000" dirty="0" smtClean="0">
                <a:cs typeface="B Titr" panose="00000700000000000000" pitchFamily="2" charset="-78"/>
              </a:rPr>
              <a:t> و </a:t>
            </a:r>
            <a:r>
              <a:rPr lang="fa-IR" sz="4000" dirty="0" smtClean="0">
                <a:solidFill>
                  <a:srgbClr val="C00000"/>
                </a:solidFill>
                <a:cs typeface="B Titr" panose="00000700000000000000" pitchFamily="2" charset="-78"/>
              </a:rPr>
              <a:t>جرم و جنایت </a:t>
            </a:r>
            <a:endParaRPr lang="en-US" sz="4000" dirty="0">
              <a:solidFill>
                <a:srgbClr val="C00000"/>
              </a:solidFill>
              <a:cs typeface="B Titr" panose="00000700000000000000" pitchFamily="2" charset="-78"/>
            </a:endParaRPr>
          </a:p>
        </p:txBody>
      </p:sp>
      <p:pic>
        <p:nvPicPr>
          <p:cNvPr id="6" name="Picture 5"/>
          <p:cNvPicPr>
            <a:picLocks noChangeAspect="1"/>
          </p:cNvPicPr>
          <p:nvPr/>
        </p:nvPicPr>
        <p:blipFill>
          <a:blip r:embed="rId3"/>
          <a:stretch>
            <a:fillRect/>
          </a:stretch>
        </p:blipFill>
        <p:spPr>
          <a:xfrm>
            <a:off x="70588" y="3968737"/>
            <a:ext cx="11970813" cy="2738005"/>
          </a:xfrm>
          <a:prstGeom prst="rect">
            <a:avLst/>
          </a:prstGeom>
        </p:spPr>
      </p:pic>
      <p:pic>
        <p:nvPicPr>
          <p:cNvPr id="7" name="Content Placeholder 6"/>
          <p:cNvPicPr>
            <a:picLocks noGrp="1" noChangeAspect="1"/>
          </p:cNvPicPr>
          <p:nvPr>
            <p:ph sz="half" idx="1"/>
          </p:nvPr>
        </p:nvPicPr>
        <p:blipFill>
          <a:blip r:embed="rId4"/>
          <a:stretch>
            <a:fillRect/>
          </a:stretch>
        </p:blipFill>
        <p:spPr>
          <a:xfrm>
            <a:off x="219171" y="2202873"/>
            <a:ext cx="8181276" cy="1862846"/>
          </a:xfrm>
          <a:prstGeom prst="rect">
            <a:avLst/>
          </a:prstGeom>
        </p:spPr>
      </p:pic>
    </p:spTree>
    <p:extLst>
      <p:ext uri="{BB962C8B-B14F-4D97-AF65-F5344CB8AC3E}">
        <p14:creationId xmlns:p14="http://schemas.microsoft.com/office/powerpoint/2010/main" val="37860767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2769" y="108671"/>
            <a:ext cx="9278861" cy="2246601"/>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2479963"/>
            <a:ext cx="5181600" cy="3696999"/>
          </a:xfrm>
        </p:spPr>
        <p:txBody>
          <a:bodyPr/>
          <a:lstStyle/>
          <a:p>
            <a:r>
              <a:rPr lang="en-US" dirty="0"/>
              <a:t>I</a:t>
            </a:r>
            <a:r>
              <a:rPr lang="en-US" dirty="0" smtClean="0"/>
              <a:t>ncreased risk of polysubstance use, including opioids and prescription medications, among those who reported adverse childhood events</a:t>
            </a:r>
            <a:endParaRPr lang="en-US" dirty="0"/>
          </a:p>
        </p:txBody>
      </p:sp>
      <p:sp>
        <p:nvSpPr>
          <p:cNvPr id="4" name="Content Placeholder 3"/>
          <p:cNvSpPr>
            <a:spLocks noGrp="1"/>
          </p:cNvSpPr>
          <p:nvPr>
            <p:ph sz="half" idx="2"/>
          </p:nvPr>
        </p:nvSpPr>
        <p:spPr>
          <a:xfrm>
            <a:off x="6172200" y="2479963"/>
            <a:ext cx="5181600" cy="3697000"/>
          </a:xfrm>
        </p:spPr>
        <p:txBody>
          <a:bodyPr>
            <a:normAutofit/>
          </a:bodyPr>
          <a:lstStyle/>
          <a:p>
            <a:pPr algn="r" rtl="1"/>
            <a:r>
              <a:rPr lang="fa-IR" sz="3600" dirty="0" smtClean="0">
                <a:cs typeface="B Titr" panose="00000700000000000000" pitchFamily="2" charset="-78"/>
              </a:rPr>
              <a:t>افزایش احتمال </a:t>
            </a:r>
            <a:r>
              <a:rPr lang="fa-IR" sz="3600" dirty="0" smtClean="0">
                <a:solidFill>
                  <a:srgbClr val="C00000"/>
                </a:solidFill>
                <a:cs typeface="B Titr" panose="00000700000000000000" pitchFamily="2" charset="-78"/>
              </a:rPr>
              <a:t>مصرف توام چند ماده </a:t>
            </a:r>
            <a:endParaRPr lang="en-US" sz="3600" dirty="0">
              <a:solidFill>
                <a:srgbClr val="C00000"/>
              </a:solidFill>
              <a:cs typeface="B Titr" panose="00000700000000000000" pitchFamily="2" charset="-78"/>
            </a:endParaRPr>
          </a:p>
        </p:txBody>
      </p:sp>
    </p:spTree>
    <p:extLst>
      <p:ext uri="{BB962C8B-B14F-4D97-AF65-F5344CB8AC3E}">
        <p14:creationId xmlns:p14="http://schemas.microsoft.com/office/powerpoint/2010/main" val="40023914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1563"/>
            <a:ext cx="12171869" cy="3671455"/>
          </a:xfrm>
          <a:prstGeom prst="rect">
            <a:avLst/>
          </a:prstGeom>
        </p:spPr>
      </p:pic>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a:xfrm>
            <a:off x="838200" y="4008872"/>
            <a:ext cx="10515600" cy="2505508"/>
          </a:xfrm>
        </p:spPr>
        <p:txBody>
          <a:bodyPr>
            <a:normAutofit/>
          </a:bodyPr>
          <a:lstStyle/>
          <a:p>
            <a:pPr algn="r" rtl="1"/>
            <a:r>
              <a:rPr lang="fa-IR" sz="3600" dirty="0">
                <a:solidFill>
                  <a:srgbClr val="000000"/>
                </a:solidFill>
                <a:latin typeface="Tahoma" panose="020B0604030504040204" pitchFamily="34" charset="0"/>
                <a:cs typeface="B Titr" panose="00000700000000000000" pitchFamily="2" charset="-78"/>
              </a:rPr>
              <a:t>در گروه وابسته به مواد شيوع تمامي انواع سوء رفتار دوران کودکي در مقايسه با گروه شاهد بيشتر بود. </a:t>
            </a:r>
            <a:endParaRPr lang="fa-IR" sz="3600" dirty="0" smtClean="0">
              <a:solidFill>
                <a:srgbClr val="000000"/>
              </a:solidFill>
              <a:latin typeface="Tahoma" panose="020B0604030504040204" pitchFamily="34" charset="0"/>
              <a:cs typeface="B Titr" panose="00000700000000000000" pitchFamily="2" charset="-78"/>
            </a:endParaRPr>
          </a:p>
          <a:p>
            <a:pPr algn="r" rtl="1"/>
            <a:r>
              <a:rPr lang="ar-SA" sz="3600" dirty="0">
                <a:cs typeface="B Titr" panose="00000700000000000000" pitchFamily="2" charset="-78"/>
              </a:rPr>
              <a:t>سوء استفاده عاطفي </a:t>
            </a:r>
            <a:r>
              <a:rPr lang="en-US" sz="3600" dirty="0" smtClean="0">
                <a:cs typeface="B Titr" panose="00000700000000000000" pitchFamily="2" charset="-78"/>
              </a:rPr>
              <a:t>OR=5.</a:t>
            </a:r>
            <a:r>
              <a:rPr lang="en-US" sz="3600" dirty="0">
                <a:cs typeface="B Titr" panose="00000700000000000000" pitchFamily="2" charset="-78"/>
              </a:rPr>
              <a:t>1</a:t>
            </a:r>
          </a:p>
        </p:txBody>
      </p:sp>
    </p:spTree>
    <p:extLst>
      <p:ext uri="{BB962C8B-B14F-4D97-AF65-F5344CB8AC3E}">
        <p14:creationId xmlns:p14="http://schemas.microsoft.com/office/powerpoint/2010/main" val="8545794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59642" cy="3283527"/>
          </a:xfrm>
          <a:prstGeom prst="rect">
            <a:avLst/>
          </a:prstGeom>
        </p:spPr>
      </p:pic>
      <p:pic>
        <p:nvPicPr>
          <p:cNvPr id="6" name="Content Placeholder 5"/>
          <p:cNvPicPr>
            <a:picLocks noGrp="1" noChangeAspect="1"/>
          </p:cNvPicPr>
          <p:nvPr>
            <p:ph sz="half" idx="1"/>
          </p:nvPr>
        </p:nvPicPr>
        <p:blipFill>
          <a:blip r:embed="rId3"/>
          <a:stretch>
            <a:fillRect/>
          </a:stretch>
        </p:blipFill>
        <p:spPr>
          <a:xfrm>
            <a:off x="634872" y="4246133"/>
            <a:ext cx="11074656" cy="907758"/>
          </a:xfrm>
          <a:prstGeom prst="rect">
            <a:avLst/>
          </a:prstGeom>
        </p:spPr>
      </p:pic>
    </p:spTree>
    <p:extLst>
      <p:ext uri="{BB962C8B-B14F-4D97-AF65-F5344CB8AC3E}">
        <p14:creationId xmlns:p14="http://schemas.microsoft.com/office/powerpoint/2010/main" val="1148056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7030A0"/>
                </a:solidFill>
                <a:cs typeface="B Titr" panose="00000700000000000000" pitchFamily="2" charset="-78"/>
              </a:rPr>
              <a:t>انگلستان</a:t>
            </a:r>
            <a:endParaRPr lang="en-US" dirty="0">
              <a:solidFill>
                <a:srgbClr val="7030A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6767" y="1690688"/>
            <a:ext cx="12198767" cy="4907126"/>
          </a:xfrm>
          <a:prstGeom prst="rect">
            <a:avLst/>
          </a:prstGeom>
        </p:spPr>
      </p:pic>
    </p:spTree>
    <p:extLst>
      <p:ext uri="{BB962C8B-B14F-4D97-AF65-F5344CB8AC3E}">
        <p14:creationId xmlns:p14="http://schemas.microsoft.com/office/powerpoint/2010/main" val="21405119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2036618" y="-26718"/>
            <a:ext cx="7051964" cy="6997468"/>
          </a:xfrm>
          <a:prstGeom prst="rect">
            <a:avLst/>
          </a:prstGeom>
        </p:spPr>
      </p:pic>
    </p:spTree>
    <p:extLst>
      <p:ext uri="{BB962C8B-B14F-4D97-AF65-F5344CB8AC3E}">
        <p14:creationId xmlns:p14="http://schemas.microsoft.com/office/powerpoint/2010/main" val="2230473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420225" cy="2447925"/>
          </a:xfrm>
          <a:prstGeom prst="rect">
            <a:avLst/>
          </a:prstGeom>
        </p:spPr>
      </p:pic>
      <p:sp>
        <p:nvSpPr>
          <p:cNvPr id="2" name="Title 1"/>
          <p:cNvSpPr>
            <a:spLocks noGrp="1"/>
          </p:cNvSpPr>
          <p:nvPr>
            <p:ph type="title"/>
          </p:nvPr>
        </p:nvSpPr>
        <p:spPr>
          <a:xfrm>
            <a:off x="145472" y="3343853"/>
            <a:ext cx="6629401" cy="1325563"/>
          </a:xfrm>
        </p:spPr>
        <p:txBody>
          <a:bodyPr>
            <a:normAutofit fontScale="90000"/>
          </a:bodyPr>
          <a:lstStyle/>
          <a:p>
            <a:r>
              <a:rPr lang="en-US" dirty="0"/>
              <a:t>An ACE score of 7 or more increased the risk of suicide attempts </a:t>
            </a:r>
            <a:r>
              <a:rPr lang="en-US" b="1" dirty="0"/>
              <a:t>51-fold</a:t>
            </a:r>
            <a:r>
              <a:rPr lang="en-US" dirty="0"/>
              <a:t> among children/adolescents and </a:t>
            </a:r>
            <a:r>
              <a:rPr lang="en-US" b="1" dirty="0"/>
              <a:t>30-fold</a:t>
            </a:r>
            <a:r>
              <a:rPr lang="en-US" dirty="0"/>
              <a:t> among adults </a:t>
            </a:r>
          </a:p>
        </p:txBody>
      </p:sp>
      <p:sp>
        <p:nvSpPr>
          <p:cNvPr id="3" name="TextBox 2"/>
          <p:cNvSpPr txBox="1"/>
          <p:nvPr/>
        </p:nvSpPr>
        <p:spPr>
          <a:xfrm>
            <a:off x="7342909" y="2394857"/>
            <a:ext cx="4701046" cy="415498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smtClean="0">
                <a:ln>
                  <a:noFill/>
                </a:ln>
                <a:effectLst/>
                <a:uLnTx/>
                <a:uFillTx/>
                <a:latin typeface="Calibri" panose="020F0502020204030204"/>
                <a:cs typeface="B Titr" panose="00000700000000000000" pitchFamily="2" charset="-78"/>
              </a:rPr>
              <a:t>احتمال </a:t>
            </a:r>
            <a:r>
              <a:rPr kumimoji="0" lang="fa-IR" sz="4400" b="1" i="0" u="none" strike="noStrike" kern="1200" cap="none" spc="0" normalizeH="0" baseline="0" noProof="0" dirty="0" smtClean="0">
                <a:ln>
                  <a:noFill/>
                </a:ln>
                <a:solidFill>
                  <a:srgbClr val="C00000"/>
                </a:solidFill>
                <a:effectLst/>
                <a:uLnTx/>
                <a:uFillTx/>
                <a:latin typeface="Calibri" panose="020F0502020204030204"/>
                <a:cs typeface="B Titr" panose="00000700000000000000" pitchFamily="2" charset="-78"/>
              </a:rPr>
              <a:t>خودکشی</a:t>
            </a:r>
            <a:r>
              <a:rPr kumimoji="0" lang="fa-IR" sz="4400" b="1" i="0" u="none" strike="noStrike" kern="1200" cap="none" spc="0" normalizeH="0" baseline="0" noProof="0" dirty="0" smtClean="0">
                <a:ln>
                  <a:noFill/>
                </a:ln>
                <a:effectLst/>
                <a:uLnTx/>
                <a:uFillTx/>
                <a:latin typeface="Calibri" panose="020F0502020204030204"/>
                <a:cs typeface="B Titr" panose="00000700000000000000" pitchFamily="2" charset="-78"/>
              </a:rPr>
              <a:t> در </a:t>
            </a:r>
            <a:r>
              <a:rPr kumimoji="0" lang="fa-IR" sz="4400" b="1" i="0" u="none" strike="noStrike" kern="1200" cap="none" spc="0" normalizeH="0" baseline="0" noProof="0" dirty="0" smtClean="0">
                <a:ln>
                  <a:noFill/>
                </a:ln>
                <a:solidFill>
                  <a:srgbClr val="C00000"/>
                </a:solidFill>
                <a:effectLst/>
                <a:uLnTx/>
                <a:uFillTx/>
                <a:latin typeface="Calibri" panose="020F0502020204030204"/>
                <a:cs typeface="B Titr" panose="00000700000000000000" pitchFamily="2" charset="-78"/>
              </a:rPr>
              <a:t>نوجوانی تا 51 برابر </a:t>
            </a:r>
            <a:r>
              <a:rPr kumimoji="0" lang="fa-IR" sz="4400" b="1" i="0" u="none" strike="noStrike" kern="1200" cap="none" spc="0" normalizeH="0" baseline="0" noProof="0" dirty="0" smtClean="0">
                <a:ln>
                  <a:noFill/>
                </a:ln>
                <a:effectLst/>
                <a:uLnTx/>
                <a:uFillTx/>
                <a:latin typeface="Calibri" panose="020F0502020204030204"/>
                <a:cs typeface="B Titr" panose="00000700000000000000" pitchFamily="2" charset="-78"/>
              </a:rPr>
              <a:t>بیشتر و </a:t>
            </a:r>
            <a:r>
              <a:rPr kumimoji="0" lang="fa-IR" sz="4400" b="1" i="0" u="none" strike="noStrike" kern="1200" cap="none" spc="0" normalizeH="0" baseline="0" noProof="0" dirty="0" smtClean="0">
                <a:ln>
                  <a:noFill/>
                </a:ln>
                <a:solidFill>
                  <a:srgbClr val="C00000"/>
                </a:solidFill>
                <a:effectLst/>
                <a:uLnTx/>
                <a:uFillTx/>
                <a:latin typeface="Calibri" panose="020F0502020204030204"/>
                <a:cs typeface="B Titr" panose="00000700000000000000" pitchFamily="2" charset="-78"/>
              </a:rPr>
              <a:t>در بزرگسالی 30 برابر</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4400" b="1" i="0" u="none" strike="noStrike" kern="1200" cap="none" spc="0" normalizeH="0" baseline="0" noProof="0" dirty="0" smtClean="0">
              <a:ln>
                <a:noFill/>
              </a:ln>
              <a:solidFill>
                <a:srgbClr val="FF0000"/>
              </a:solidFill>
              <a:effectLst/>
              <a:uLnTx/>
              <a:uFillTx/>
              <a:latin typeface="Calibri" panose="020F0502020204030204"/>
              <a:ea typeface="+mn-ea"/>
              <a:cs typeface="0 Zar" panose="000004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400" b="1" i="0" u="none" strike="noStrike" kern="1200" cap="none" spc="0" normalizeH="0" baseline="0" noProof="0" dirty="0" smtClean="0">
                <a:ln>
                  <a:noFill/>
                </a:ln>
                <a:solidFill>
                  <a:srgbClr val="FF0000"/>
                </a:solidFill>
                <a:effectLst/>
                <a:uLnTx/>
                <a:uFillTx/>
                <a:latin typeface="Calibri" panose="020F0502020204030204"/>
                <a:ea typeface="+mn-ea"/>
                <a:cs typeface="0 Zar" panose="00000400000000000000" pitchFamily="2" charset="-78"/>
              </a:rPr>
              <a:t>احتمال سرطان دو برابر</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0 Zar" panose="00000400000000000000" pitchFamily="2" charset="-78"/>
            </a:endParaRPr>
          </a:p>
        </p:txBody>
      </p:sp>
      <p:pic>
        <p:nvPicPr>
          <p:cNvPr id="7" name="Picture 6"/>
          <p:cNvPicPr>
            <a:picLocks noChangeAspect="1"/>
          </p:cNvPicPr>
          <p:nvPr/>
        </p:nvPicPr>
        <p:blipFill>
          <a:blip r:embed="rId3"/>
          <a:stretch>
            <a:fillRect/>
          </a:stretch>
        </p:blipFill>
        <p:spPr>
          <a:xfrm>
            <a:off x="9348127" y="0"/>
            <a:ext cx="2843874" cy="1690688"/>
          </a:xfrm>
          <a:prstGeom prst="rect">
            <a:avLst/>
          </a:prstGeom>
        </p:spPr>
      </p:pic>
    </p:spTree>
    <p:extLst>
      <p:ext uri="{BB962C8B-B14F-4D97-AF65-F5344CB8AC3E}">
        <p14:creationId xmlns:p14="http://schemas.microsoft.com/office/powerpoint/2010/main" val="20278061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7930"/>
          </a:xfrm>
        </p:spPr>
        <p:txBody>
          <a:bodyPr>
            <a:normAutofit/>
          </a:bodyPr>
          <a:lstStyle/>
          <a:p>
            <a:pPr marL="0" marR="0" algn="r" rtl="1">
              <a:lnSpc>
                <a:spcPts val="4000"/>
              </a:lnSpc>
              <a:spcBef>
                <a:spcPts val="0"/>
              </a:spcBef>
              <a:spcAft>
                <a:spcPts val="0"/>
              </a:spcAft>
            </a:pPr>
            <a:r>
              <a:rPr lang="fa-IR" sz="4800" b="1" dirty="0" smtClean="0">
                <a:solidFill>
                  <a:srgbClr val="0070C0"/>
                </a:solidFill>
                <a:latin typeface="Calibri" panose="020F0502020204030204" pitchFamily="34" charset="0"/>
                <a:ea typeface="Calibri" panose="020F0502020204030204" pitchFamily="34" charset="0"/>
                <a:cs typeface="B Titr" panose="00000700000000000000" pitchFamily="2" charset="-78"/>
              </a:rPr>
              <a:t>نتیجه گیری و توصیه های مهم</a:t>
            </a:r>
            <a:endParaRPr lang="en-US" sz="4800" dirty="0">
              <a:solidFill>
                <a:srgbClr val="0070C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3" name="Content Placeholder 2"/>
          <p:cNvSpPr>
            <a:spLocks noGrp="1"/>
          </p:cNvSpPr>
          <p:nvPr>
            <p:ph idx="1"/>
          </p:nvPr>
        </p:nvSpPr>
        <p:spPr>
          <a:xfrm>
            <a:off x="838200" y="1025236"/>
            <a:ext cx="10515600" cy="5237018"/>
          </a:xfrm>
        </p:spPr>
        <p:txBody>
          <a:bodyPr>
            <a:noAutofit/>
          </a:bodyPr>
          <a:lstStyle/>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 </a:t>
            </a:r>
            <a:r>
              <a:rPr lang="fa-IR" sz="3600" b="1" dirty="0" smtClean="0">
                <a:latin typeface="Calibri" panose="020F0502020204030204" pitchFamily="34" charset="0"/>
                <a:ea typeface="Calibri" panose="020F0502020204030204" pitchFamily="34" charset="0"/>
                <a:cs typeface="B Nazanin" panose="00000400000000000000" pitchFamily="2" charset="-78"/>
              </a:rPr>
              <a:t>1</a:t>
            </a:r>
            <a:r>
              <a:rPr lang="fa-IR" sz="3600" b="1" dirty="0">
                <a:latin typeface="Calibri" panose="020F0502020204030204" pitchFamily="34" charset="0"/>
                <a:ea typeface="Calibri" panose="020F0502020204030204" pitchFamily="34" charset="0"/>
                <a:cs typeface="B Nazanin" panose="00000400000000000000" pitchFamily="2" charset="-78"/>
              </a:rPr>
              <a:t>) به حداقل رساندن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استرس های </a:t>
            </a:r>
            <a:r>
              <a:rPr lang="fa-IR" sz="3600" b="1" dirty="0" smtClean="0">
                <a:solidFill>
                  <a:srgbClr val="C00000"/>
                </a:solidFill>
                <a:latin typeface="Calibri" panose="020F0502020204030204" pitchFamily="34" charset="0"/>
                <a:ea typeface="Calibri" panose="020F0502020204030204" pitchFamily="34" charset="0"/>
                <a:cs typeface="B Nazanin" panose="00000400000000000000" pitchFamily="2" charset="-78"/>
              </a:rPr>
              <a:t>روانی قبل از بارداری</a:t>
            </a:r>
            <a:endParaRPr lang="en-US" sz="36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2</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 حمایت عاطفی از مادر باردار وشیرده </a:t>
            </a:r>
            <a:r>
              <a:rPr lang="fa-IR" sz="3600" b="1" dirty="0">
                <a:latin typeface="Calibri" panose="020F0502020204030204" pitchFamily="34" charset="0"/>
                <a:ea typeface="Calibri" panose="020F0502020204030204" pitchFamily="34" charset="0"/>
                <a:cs typeface="B Nazanin" panose="00000400000000000000" pitchFamily="2" charset="-78"/>
              </a:rPr>
              <a:t>و حفاظت وی از استرس­های قابل اجتناب</a:t>
            </a:r>
            <a:endParaRPr lang="en-US" sz="3600" b="1" dirty="0">
              <a:latin typeface="Calibri" panose="020F0502020204030204" pitchFamily="34" charset="0"/>
              <a:ea typeface="Calibri" panose="020F0502020204030204" pitchFamily="34" charset="0"/>
              <a:cs typeface="Arial" panose="020B0604020202020204" pitchFamily="34" charset="0"/>
            </a:endParaRPr>
          </a:p>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3)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حمایت عاطفی از شیرخوار و محبت کردن به وی </a:t>
            </a:r>
            <a:r>
              <a:rPr lang="fa-IR" sz="3600" b="1" dirty="0">
                <a:latin typeface="Calibri" panose="020F0502020204030204" pitchFamily="34" charset="0"/>
                <a:ea typeface="Calibri" panose="020F0502020204030204" pitchFamily="34" charset="0"/>
                <a:cs typeface="B Nazanin" panose="00000400000000000000" pitchFamily="2" charset="-78"/>
              </a:rPr>
              <a:t>و پرهیز از تندی و پرخاشگری و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بی­حوصلگی</a:t>
            </a:r>
            <a:endParaRPr lang="en-US" sz="36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4)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بالا رفتن سطح رضایت زناشویی </a:t>
            </a:r>
            <a:r>
              <a:rPr lang="fa-IR" sz="3600" b="1" dirty="0">
                <a:latin typeface="Calibri" panose="020F0502020204030204" pitchFamily="34" charset="0"/>
                <a:ea typeface="Calibri" panose="020F0502020204030204" pitchFamily="34" charset="0"/>
                <a:cs typeface="B Nazanin" panose="00000400000000000000" pitchFamily="2" charset="-78"/>
              </a:rPr>
              <a:t>خانواده­ها در گرو صبوری، گذشت و همدلی</a:t>
            </a:r>
            <a:endParaRPr lang="en-US" sz="3600" b="1" dirty="0">
              <a:latin typeface="Calibri" panose="020F0502020204030204" pitchFamily="34" charset="0"/>
              <a:ea typeface="Calibri" panose="020F0502020204030204" pitchFamily="34" charset="0"/>
              <a:cs typeface="B Nazanin" panose="00000400000000000000" pitchFamily="2" charset="-78"/>
            </a:endParaRPr>
          </a:p>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5)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حمایت اجتماعی خانواده­های آسیب­پذیر </a:t>
            </a:r>
            <a:r>
              <a:rPr lang="fa-IR" sz="3600" b="1" dirty="0">
                <a:latin typeface="Calibri" panose="020F0502020204030204" pitchFamily="34" charset="0"/>
                <a:ea typeface="Calibri" panose="020F0502020204030204" pitchFamily="34" charset="0"/>
                <a:cs typeface="B Nazanin" panose="00000400000000000000" pitchFamily="2" charset="-78"/>
              </a:rPr>
              <a:t>توسط دولت، اقوام و خیرین</a:t>
            </a:r>
            <a:endParaRPr lang="en-US" sz="3600" b="1" dirty="0">
              <a:latin typeface="Calibri" panose="020F0502020204030204" pitchFamily="34" charset="0"/>
              <a:ea typeface="Calibri" panose="020F0502020204030204" pitchFamily="34" charset="0"/>
              <a:cs typeface="B Nazanin" panose="00000400000000000000" pitchFamily="2" charset="-78"/>
            </a:endParaRPr>
          </a:p>
          <a:p>
            <a:pPr marL="0" marR="0" indent="0" algn="just" rtl="1">
              <a:lnSpc>
                <a:spcPts val="4000"/>
              </a:lnSpc>
              <a:spcBef>
                <a:spcPts val="0"/>
              </a:spcBef>
              <a:spcAft>
                <a:spcPts val="0"/>
              </a:spcAft>
              <a:buNone/>
            </a:pPr>
            <a:r>
              <a:rPr lang="fa-IR" sz="3600" b="1" dirty="0">
                <a:latin typeface="Calibri" panose="020F0502020204030204" pitchFamily="34" charset="0"/>
                <a:ea typeface="Calibri" panose="020F0502020204030204" pitchFamily="34" charset="0"/>
                <a:cs typeface="B Nazanin" panose="00000400000000000000" pitchFamily="2" charset="-78"/>
              </a:rPr>
              <a:t>6)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ورزش</a:t>
            </a:r>
            <a:r>
              <a:rPr lang="fa-IR" sz="3600" b="1" dirty="0">
                <a:latin typeface="Calibri" panose="020F0502020204030204" pitchFamily="34" charset="0"/>
                <a:ea typeface="Calibri" panose="020F0502020204030204" pitchFamily="34" charset="0"/>
                <a:cs typeface="B Nazanin" panose="00000400000000000000" pitchFamily="2" charset="-78"/>
              </a:rPr>
              <a:t> و فعالیت فیزیکی کافی</a:t>
            </a:r>
            <a:endParaRPr lang="en-US" sz="3600" b="1" dirty="0">
              <a:latin typeface="Calibri" panose="020F0502020204030204" pitchFamily="34" charset="0"/>
              <a:ea typeface="Calibri" panose="020F0502020204030204" pitchFamily="34" charset="0"/>
              <a:cs typeface="B Nazanin" panose="00000400000000000000" pitchFamily="2" charset="-78"/>
            </a:endParaRPr>
          </a:p>
          <a:p>
            <a:pPr marL="0" indent="0" algn="just" rtl="1">
              <a:lnSpc>
                <a:spcPts val="4000"/>
              </a:lnSpc>
              <a:spcBef>
                <a:spcPts val="0"/>
              </a:spcBef>
              <a:buNone/>
            </a:pPr>
            <a:r>
              <a:rPr lang="fa-IR" sz="3600" b="1" dirty="0">
                <a:latin typeface="Calibri" panose="020F0502020204030204" pitchFamily="34" charset="0"/>
                <a:ea typeface="Calibri" panose="020F0502020204030204" pitchFamily="34" charset="0"/>
                <a:cs typeface="B Nazanin" panose="00000400000000000000" pitchFamily="2" charset="-78"/>
              </a:rPr>
              <a:t>7) مانوس شدن با </a:t>
            </a:r>
            <a:r>
              <a:rPr lang="fa-IR" sz="3600" b="1" dirty="0">
                <a:solidFill>
                  <a:srgbClr val="C00000"/>
                </a:solidFill>
                <a:latin typeface="Calibri" panose="020F0502020204030204" pitchFamily="34" charset="0"/>
                <a:ea typeface="Calibri" panose="020F0502020204030204" pitchFamily="34" charset="0"/>
                <a:cs typeface="B Nazanin" panose="00000400000000000000" pitchFamily="2" charset="-78"/>
              </a:rPr>
              <a:t>طبیعت و فضای سبز</a:t>
            </a:r>
            <a:endParaRPr lang="en-US" sz="3600" b="1" dirty="0">
              <a:solidFill>
                <a:srgbClr val="C00000"/>
              </a:solidFill>
              <a:latin typeface="Calibri" panose="020F0502020204030204" pitchFamily="34" charset="0"/>
              <a:ea typeface="Calibri" panose="020F0502020204030204" pitchFamily="34" charset="0"/>
              <a:cs typeface="B Nazanin" panose="00000400000000000000" pitchFamily="2" charset="-78"/>
            </a:endParaRPr>
          </a:p>
          <a:p>
            <a:pPr marL="0" marR="0" indent="0" algn="just" rtl="1">
              <a:lnSpc>
                <a:spcPts val="4000"/>
              </a:lnSpc>
              <a:spcBef>
                <a:spcPts val="0"/>
              </a:spcBef>
              <a:spcAft>
                <a:spcPts val="0"/>
              </a:spcAft>
              <a:buNone/>
            </a:pPr>
            <a:endParaRPr lang="en-US" sz="3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24651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927" y="429491"/>
            <a:ext cx="10515600" cy="5811203"/>
          </a:xfrm>
        </p:spPr>
        <p:txBody>
          <a:bodyPr>
            <a:noAutofit/>
          </a:bodyPr>
          <a:lstStyle/>
          <a:p>
            <a:pPr marL="0" marR="0" indent="0" algn="r" rtl="1">
              <a:lnSpc>
                <a:spcPts val="4000"/>
              </a:lnSpc>
              <a:spcBef>
                <a:spcPts val="0"/>
              </a:spcBef>
              <a:spcAft>
                <a:spcPts val="0"/>
              </a:spcAft>
              <a:buNone/>
            </a:pPr>
            <a:r>
              <a:rPr lang="fa-IR" sz="4000" b="1" dirty="0" smtClean="0">
                <a:latin typeface="Calibri" panose="020F0502020204030204" pitchFamily="34" charset="0"/>
                <a:ea typeface="Calibri" panose="020F0502020204030204" pitchFamily="34" charset="0"/>
                <a:cs typeface="B Nazanin" panose="00000400000000000000" pitchFamily="2" charset="-78"/>
              </a:rPr>
              <a:t>8) تقویت </a:t>
            </a:r>
            <a:r>
              <a:rPr lang="fa-IR" sz="4000" b="1" dirty="0">
                <a:latin typeface="Calibri" panose="020F0502020204030204" pitchFamily="34" charset="0"/>
                <a:ea typeface="Calibri" panose="020F0502020204030204" pitchFamily="34" charset="0"/>
                <a:cs typeface="B Nazanin" panose="00000400000000000000" pitchFamily="2" charset="-78"/>
              </a:rPr>
              <a:t>و طبیعی نمودن میکروبیوم (ذخیره میکروبی) بدن از طریق </a:t>
            </a:r>
            <a:r>
              <a:rPr lang="fa-IR" sz="4000" b="1" dirty="0">
                <a:solidFill>
                  <a:srgbClr val="C00000"/>
                </a:solidFill>
                <a:latin typeface="Calibri" panose="020F0502020204030204" pitchFamily="34" charset="0"/>
                <a:ea typeface="Calibri" panose="020F0502020204030204" pitchFamily="34" charset="0"/>
                <a:cs typeface="B Nazanin" panose="00000400000000000000" pitchFamily="2" charset="-78"/>
              </a:rPr>
              <a:t>ترویج تغذیه با شیر مادر، کاستن از موارد سزارین، پرهیز از مصرف بی­رویه آنتی بیوتیک در انسان و دام و طیور ، پرهیز از غذاهای کنسرو شده، خوردن غذا در شرایط آرام و با خانواده، پرهیز از پرخوری، گرسنگی دوره­ای و استراحت دادن به دستگاه گوارش، پرهیز از مواجهه با محیط آلوده به مواد شیمیایی و سموم</a:t>
            </a:r>
            <a:endParaRPr lang="en-US" sz="40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0" marR="0" indent="0" algn="r" rtl="1">
              <a:lnSpc>
                <a:spcPts val="4000"/>
              </a:lnSpc>
              <a:spcBef>
                <a:spcPts val="0"/>
              </a:spcBef>
              <a:spcAft>
                <a:spcPts val="0"/>
              </a:spcAft>
              <a:buNone/>
            </a:pPr>
            <a:r>
              <a:rPr lang="fa-IR" sz="4000" b="1" dirty="0">
                <a:latin typeface="Calibri" panose="020F0502020204030204" pitchFamily="34" charset="0"/>
                <a:ea typeface="Calibri" panose="020F0502020204030204" pitchFamily="34" charset="0"/>
                <a:cs typeface="B Nazanin" panose="00000400000000000000" pitchFamily="2" charset="-78"/>
              </a:rPr>
              <a:t>10) تغذیه مناسب و </a:t>
            </a:r>
            <a:r>
              <a:rPr lang="fa-IR" sz="4000" b="1" dirty="0">
                <a:solidFill>
                  <a:srgbClr val="C00000"/>
                </a:solidFill>
                <a:latin typeface="Calibri" panose="020F0502020204030204" pitchFamily="34" charset="0"/>
                <a:ea typeface="Calibri" panose="020F0502020204030204" pitchFamily="34" charset="0"/>
                <a:cs typeface="B Nazanin" panose="00000400000000000000" pitchFamily="2" charset="-78"/>
              </a:rPr>
              <a:t>دوری جستن از غذاهای پرچرب، شور و بسیار شیرین</a:t>
            </a:r>
            <a:r>
              <a:rPr lang="fa-IR" sz="4000" b="1" dirty="0">
                <a:latin typeface="Calibri" panose="020F0502020204030204" pitchFamily="34" charset="0"/>
                <a:ea typeface="Calibri" panose="020F0502020204030204" pitchFamily="34" charset="0"/>
                <a:cs typeface="B Nazanin" panose="00000400000000000000" pitchFamily="2" charset="-78"/>
              </a:rPr>
              <a:t> در دوران </a:t>
            </a:r>
            <a:r>
              <a:rPr lang="fa-IR" sz="4000" b="1" dirty="0" smtClean="0">
                <a:latin typeface="Calibri" panose="020F0502020204030204" pitchFamily="34" charset="0"/>
                <a:ea typeface="Calibri" panose="020F0502020204030204" pitchFamily="34" charset="0"/>
                <a:cs typeface="B Nazanin" panose="00000400000000000000" pitchFamily="2" charset="-78"/>
              </a:rPr>
              <a:t>بارداری و شیردهی </a:t>
            </a:r>
            <a:endParaRPr lang="en-US" sz="4000" b="1" dirty="0">
              <a:latin typeface="Calibri" panose="020F0502020204030204" pitchFamily="34" charset="0"/>
              <a:ea typeface="Calibri" panose="020F0502020204030204" pitchFamily="34" charset="0"/>
              <a:cs typeface="Arial" panose="020B0604020202020204" pitchFamily="34" charset="0"/>
            </a:endParaRPr>
          </a:p>
          <a:p>
            <a:pPr marL="0" marR="0" indent="0" algn="r" rtl="1">
              <a:lnSpc>
                <a:spcPts val="4000"/>
              </a:lnSpc>
              <a:spcBef>
                <a:spcPts val="0"/>
              </a:spcBef>
              <a:spcAft>
                <a:spcPts val="0"/>
              </a:spcAft>
              <a:buNone/>
            </a:pPr>
            <a:r>
              <a:rPr lang="fa-IR" sz="4000" b="1" dirty="0">
                <a:latin typeface="Calibri" panose="020F0502020204030204" pitchFamily="34" charset="0"/>
                <a:ea typeface="Calibri" panose="020F0502020204030204" pitchFamily="34" charset="0"/>
                <a:cs typeface="B Nazanin" panose="00000400000000000000" pitchFamily="2" charset="-78"/>
              </a:rPr>
              <a:t>11) پرهیز از علاقمند کردن کودک به غذاهای بسیار شور و شیرین و پرچرب (از قبیل نوشابه، کیک خامه­ای، پیتزا، چیپس و شکلات</a:t>
            </a:r>
            <a:r>
              <a:rPr lang="fa-IR" sz="4000" b="1" dirty="0" smtClean="0">
                <a:latin typeface="Calibri" panose="020F0502020204030204" pitchFamily="34" charset="0"/>
                <a:ea typeface="Calibri" panose="020F0502020204030204" pitchFamily="34" charset="0"/>
                <a:cs typeface="B Nazanin" panose="00000400000000000000" pitchFamily="2" charset="-78"/>
              </a:rPr>
              <a:t>)</a:t>
            </a:r>
            <a:endParaRPr lang="en-US" sz="40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05863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â«Ú©Ø§Ø´ Ø²ÙØ¯Ú¯Û Ø§Ø² Ø§ÛÙØ§ Ø¯Ø§Ø´Øªâ¬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474" y="0"/>
            <a:ext cx="7014663" cy="701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420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853303" y="914400"/>
            <a:ext cx="8534400" cy="4114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FFFFFF"/>
                  </a:outerShdw>
                </a:effectLst>
                <a:latin typeface="+mn-lt"/>
              </a:defRPr>
            </a:lvl9pPr>
          </a:lstStyle>
          <a:p>
            <a:pPr marL="342900" marR="0" lvl="0" indent="-342900" algn="ctr" defTabSz="914400" rtl="0" eaLnBrk="0" fontAlgn="base" latinLnBrk="0" hangingPunct="0">
              <a:lnSpc>
                <a:spcPct val="100000"/>
              </a:lnSpc>
              <a:spcBef>
                <a:spcPct val="20000"/>
              </a:spcBef>
              <a:spcAft>
                <a:spcPct val="0"/>
              </a:spcAft>
              <a:buClr>
                <a:srgbClr val="0000FF"/>
              </a:buClr>
              <a:buSzTx/>
              <a:buFontTx/>
              <a:buNone/>
              <a:tabLst/>
              <a:defRPr/>
            </a:pP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0000FF"/>
              </a:buClr>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It is easier to </a:t>
            </a:r>
            <a:r>
              <a:rPr kumimoji="0" lang="en-US" sz="4000" b="1" i="0" u="none" strike="noStrike" kern="0" cap="none" spc="0" normalizeH="0" baseline="0" noProof="0" dirty="0">
                <a:ln>
                  <a:noFill/>
                </a:ln>
                <a:solidFill>
                  <a:srgbClr val="F79646">
                    <a:lumMod val="75000"/>
                  </a:srgbClr>
                </a:solidFill>
                <a:effectLst>
                  <a:outerShdw blurRad="38100" dist="38100" dir="2700000" algn="tl">
                    <a:srgbClr val="000000"/>
                  </a:outerShdw>
                </a:effectLst>
                <a:uLnTx/>
                <a:uFillTx/>
                <a:latin typeface="Calibri"/>
                <a:ea typeface="+mn-ea"/>
                <a:cs typeface="+mn-cs"/>
              </a:rPr>
              <a:t>build strong children</a:t>
            </a:r>
            <a:r>
              <a:rPr kumimoji="0" lang="en-US" sz="4000" b="0" i="0" u="none" strike="noStrike" kern="0" cap="none" spc="0" normalizeH="0" baseline="0" noProof="0" dirty="0">
                <a:ln>
                  <a:noFill/>
                </a:ln>
                <a:solidFill>
                  <a:srgbClr val="F79646">
                    <a:lumMod val="75000"/>
                  </a:srgbClr>
                </a:solidFill>
                <a:effectLst/>
                <a:uLnTx/>
                <a:uFillTx/>
                <a:latin typeface="Calibri"/>
                <a:ea typeface="+mn-ea"/>
                <a:cs typeface="+mn-cs"/>
              </a:rPr>
              <a:t> </a:t>
            </a:r>
            <a:r>
              <a:rPr kumimoji="0" lang="en-US" sz="4000" b="0" i="0" u="none" strike="noStrike" kern="0" cap="none" spc="0" normalizeH="0" baseline="0" noProof="0" dirty="0">
                <a:ln>
                  <a:noFill/>
                </a:ln>
                <a:solidFill>
                  <a:prstClr val="black"/>
                </a:solidFill>
                <a:effectLst/>
                <a:uLnTx/>
                <a:uFillTx/>
                <a:latin typeface="Calibri"/>
                <a:ea typeface="+mn-ea"/>
                <a:cs typeface="+mn-cs"/>
              </a:rPr>
              <a:t>than to </a:t>
            </a:r>
            <a:r>
              <a:rPr kumimoji="0" lang="en-US" sz="4000" b="1" i="0" u="none" strike="noStrike" kern="0" cap="none" spc="0" normalizeH="0" baseline="0" noProof="0" dirty="0">
                <a:ln>
                  <a:noFill/>
                </a:ln>
                <a:solidFill>
                  <a:srgbClr val="F79646">
                    <a:lumMod val="75000"/>
                  </a:srgbClr>
                </a:solidFill>
                <a:effectLst>
                  <a:outerShdw blurRad="38100" dist="38100" dir="2700000" algn="tl">
                    <a:srgbClr val="000000"/>
                  </a:outerShdw>
                </a:effectLst>
                <a:uLnTx/>
                <a:uFillTx/>
                <a:latin typeface="Calibri"/>
                <a:ea typeface="+mn-ea"/>
                <a:cs typeface="+mn-cs"/>
              </a:rPr>
              <a:t>repair broken men</a:t>
            </a:r>
            <a:r>
              <a:rPr kumimoji="0" lang="en-US" sz="4000" b="0" i="0" u="none" strike="noStrike" kern="0" cap="none" spc="0" normalizeH="0" baseline="0" noProof="0" dirty="0">
                <a:ln>
                  <a:noFill/>
                </a:ln>
                <a:solidFill>
                  <a:prstClr val="black"/>
                </a:solidFill>
                <a:effectLst/>
                <a:uLnTx/>
                <a:uFillTx/>
                <a:latin typeface="Calibri"/>
                <a:ea typeface="+mn-ea"/>
                <a:cs typeface="+mn-cs"/>
              </a:rPr>
              <a:t>.</a:t>
            </a:r>
          </a:p>
          <a:p>
            <a:pPr marL="342900" marR="0" lvl="0" indent="-342900" algn="ctr" defTabSz="914400" rtl="0" eaLnBrk="0" fontAlgn="base" latinLnBrk="0" hangingPunct="0">
              <a:lnSpc>
                <a:spcPct val="100000"/>
              </a:lnSpc>
              <a:spcBef>
                <a:spcPct val="20000"/>
              </a:spcBef>
              <a:spcAft>
                <a:spcPct val="0"/>
              </a:spcAft>
              <a:buClr>
                <a:srgbClr val="0000FF"/>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
                <a:srgbClr val="0000FF"/>
              </a:buClr>
              <a:buSzTx/>
              <a:buFontTx/>
              <a:buNone/>
              <a:tabLst/>
              <a:defRPr/>
            </a:pPr>
            <a:r>
              <a:rPr kumimoji="0" lang="en-US" sz="4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mn-cs"/>
              </a:rPr>
              <a:t>Frederick Douglass</a:t>
            </a:r>
          </a:p>
        </p:txBody>
      </p:sp>
      <p:pic>
        <p:nvPicPr>
          <p:cNvPr id="49156" name="Picture 4" descr="MMj03157690000[1]"/>
          <p:cNvPicPr>
            <a:picLocks noChangeAspect="1" noChangeArrowheads="1" noCrop="1"/>
          </p:cNvPicPr>
          <p:nvPr/>
        </p:nvPicPr>
        <p:blipFill>
          <a:blip r:embed="rId2"/>
          <a:srcRect/>
          <a:stretch>
            <a:fillRect/>
          </a:stretch>
        </p:blipFill>
        <p:spPr bwMode="auto">
          <a:xfrm>
            <a:off x="5243642" y="4615657"/>
            <a:ext cx="1690558" cy="1611313"/>
          </a:xfrm>
          <a:prstGeom prst="rect">
            <a:avLst/>
          </a:prstGeom>
          <a:ln>
            <a:noFill/>
          </a:ln>
          <a:effectLst/>
        </p:spPr>
      </p:pic>
      <p:sp>
        <p:nvSpPr>
          <p:cNvPr id="2" name="TextBox 1"/>
          <p:cNvSpPr txBox="1"/>
          <p:nvPr/>
        </p:nvSpPr>
        <p:spPr>
          <a:xfrm>
            <a:off x="3188705" y="191125"/>
            <a:ext cx="854753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smtClean="0">
                <a:ln>
                  <a:noFill/>
                </a:ln>
                <a:solidFill>
                  <a:prstClr val="black"/>
                </a:solidFill>
                <a:effectLst/>
                <a:uLnTx/>
                <a:uFillTx/>
                <a:latin typeface="Calibri"/>
                <a:ea typeface="+mn-ea"/>
                <a:cs typeface="B Titr" panose="00000700000000000000" pitchFamily="2" charset="-78"/>
              </a:rPr>
              <a:t>بسیار ساده تر است که یک </a:t>
            </a:r>
            <a:r>
              <a:rPr kumimoji="0" lang="fa-IR" sz="4400" b="0" i="0" u="none" strike="noStrike" kern="1200" cap="none" spc="0" normalizeH="0" baseline="0" noProof="0" dirty="0" smtClean="0">
                <a:ln>
                  <a:noFill/>
                </a:ln>
                <a:solidFill>
                  <a:srgbClr val="FF0000"/>
                </a:solidFill>
                <a:effectLst/>
                <a:uLnTx/>
                <a:uFillTx/>
                <a:latin typeface="Calibri"/>
                <a:ea typeface="+mn-ea"/>
                <a:cs typeface="B Titr" panose="00000700000000000000" pitchFamily="2" charset="-78"/>
              </a:rPr>
              <a:t>بچه قوی </a:t>
            </a:r>
            <a:r>
              <a:rPr kumimoji="0" lang="fa-IR" sz="4400" b="0" i="0" u="none" strike="noStrike" kern="1200" cap="none" spc="0" normalizeH="0" baseline="0" noProof="0" dirty="0" smtClean="0">
                <a:ln>
                  <a:noFill/>
                </a:ln>
                <a:solidFill>
                  <a:prstClr val="black"/>
                </a:solidFill>
                <a:effectLst/>
                <a:uLnTx/>
                <a:uFillTx/>
                <a:latin typeface="Calibri"/>
                <a:ea typeface="+mn-ea"/>
                <a:cs typeface="B Titr" panose="00000700000000000000" pitchFamily="2" charset="-78"/>
              </a:rPr>
              <a:t>بسازیم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400" b="0" i="0" u="none" strike="noStrike" kern="1200" cap="none" spc="0" normalizeH="0" baseline="0" noProof="0" dirty="0" smtClean="0">
                <a:ln>
                  <a:noFill/>
                </a:ln>
                <a:solidFill>
                  <a:prstClr val="black"/>
                </a:solidFill>
                <a:effectLst/>
                <a:uLnTx/>
                <a:uFillTx/>
                <a:latin typeface="Calibri"/>
                <a:ea typeface="+mn-ea"/>
                <a:cs typeface="B Titr" panose="00000700000000000000" pitchFamily="2" charset="-78"/>
              </a:rPr>
              <a:t>تا اینکه یک </a:t>
            </a:r>
            <a:r>
              <a:rPr kumimoji="0" lang="fa-IR" sz="4400" b="0" i="0" u="none" strike="noStrike" kern="1200" cap="none" spc="0" normalizeH="0" baseline="0" noProof="0" dirty="0" smtClean="0">
                <a:ln>
                  <a:noFill/>
                </a:ln>
                <a:solidFill>
                  <a:srgbClr val="FF0000"/>
                </a:solidFill>
                <a:effectLst/>
                <a:uLnTx/>
                <a:uFillTx/>
                <a:latin typeface="Calibri"/>
                <a:ea typeface="+mn-ea"/>
                <a:cs typeface="B Titr" panose="00000700000000000000" pitchFamily="2" charset="-78"/>
              </a:rPr>
              <a:t>انسان شکسته </a:t>
            </a:r>
            <a:r>
              <a:rPr kumimoji="0" lang="fa-IR" sz="4400" b="0" i="0" u="none" strike="noStrike" kern="1200" cap="none" spc="0" normalizeH="0" baseline="0" noProof="0" dirty="0" smtClean="0">
                <a:ln>
                  <a:noFill/>
                </a:ln>
                <a:solidFill>
                  <a:prstClr val="black"/>
                </a:solidFill>
                <a:effectLst/>
                <a:uLnTx/>
                <a:uFillTx/>
                <a:latin typeface="Calibri"/>
                <a:ea typeface="+mn-ea"/>
                <a:cs typeface="B Titr" panose="00000700000000000000" pitchFamily="2" charset="-78"/>
              </a:rPr>
              <a:t>را تعمیر کنیم!</a:t>
            </a:r>
            <a:endParaRPr kumimoji="0" lang="en-US" sz="4400" b="0" i="0" u="none" strike="noStrike" kern="1200" cap="none" spc="0" normalizeH="0" baseline="0" noProof="0" dirty="0">
              <a:ln>
                <a:noFill/>
              </a:ln>
              <a:solidFill>
                <a:prstClr val="black"/>
              </a:solidFill>
              <a:effectLst/>
              <a:uLnTx/>
              <a:uFillTx/>
              <a:latin typeface="Calibri"/>
              <a:ea typeface="+mn-ea"/>
              <a:cs typeface="B Titr" panose="00000700000000000000" pitchFamily="2" charset="-78"/>
            </a:endParaRPr>
          </a:p>
        </p:txBody>
      </p:sp>
    </p:spTree>
    <p:extLst>
      <p:ext uri="{BB962C8B-B14F-4D97-AF65-F5344CB8AC3E}">
        <p14:creationId xmlns:p14="http://schemas.microsoft.com/office/powerpoint/2010/main" val="3587913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523" y="642636"/>
            <a:ext cx="12149477" cy="5158090"/>
          </a:xfrm>
          <a:prstGeom prst="rect">
            <a:avLst/>
          </a:prstGeom>
        </p:spPr>
      </p:pic>
      <p:pic>
        <p:nvPicPr>
          <p:cNvPr id="6" name="Picture 5"/>
          <p:cNvPicPr>
            <a:picLocks noChangeAspect="1"/>
          </p:cNvPicPr>
          <p:nvPr/>
        </p:nvPicPr>
        <p:blipFill>
          <a:blip r:embed="rId3"/>
          <a:stretch>
            <a:fillRect/>
          </a:stretch>
        </p:blipFill>
        <p:spPr>
          <a:xfrm>
            <a:off x="1235433" y="-20146"/>
            <a:ext cx="5832389" cy="1710834"/>
          </a:xfrm>
          <a:prstGeom prst="rect">
            <a:avLst/>
          </a:prstGeom>
        </p:spPr>
      </p:pic>
    </p:spTree>
    <p:extLst>
      <p:ext uri="{BB962C8B-B14F-4D97-AF65-F5344CB8AC3E}">
        <p14:creationId xmlns:p14="http://schemas.microsoft.com/office/powerpoint/2010/main" val="37084079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4655" y="332509"/>
            <a:ext cx="5611090" cy="5986751"/>
          </a:xfrm>
        </p:spPr>
        <p:txBody>
          <a:bodyPr>
            <a:normAutofit fontScale="70000" lnSpcReduction="20000"/>
          </a:bodyPr>
          <a:lstStyle/>
          <a:p>
            <a:pPr marL="0" algn="just" rtl="1">
              <a:lnSpc>
                <a:spcPct val="115000"/>
              </a:lnSpc>
              <a:spcBef>
                <a:spcPts val="0"/>
              </a:spcBef>
              <a:spcAft>
                <a:spcPts val="1000"/>
              </a:spcAft>
            </a:pPr>
            <a:r>
              <a:rPr lang="fa-IR" sz="2900" dirty="0">
                <a:latin typeface="Calibri" panose="020F0502020204030204" pitchFamily="34" charset="0"/>
                <a:ea typeface="Calibri" panose="020F0502020204030204" pitchFamily="34" charset="0"/>
                <a:cs typeface="B Koodak" panose="00000700000000000000" pitchFamily="2" charset="-78"/>
              </a:rPr>
              <a:t>در دوره شیرخوارگی و سالهای اول کودکی، کودک شما باید تجربیات فراوانی کسب کند و مهارتهای زیاد فیزیکی و ذهنی را یاد بگیرد. همچنین تکامل روانی-اجتماعی مناسب در چند سال اول زندگی، کودک را آماده می کند که در آینده فردی با اعتماد به نفس، خوش بین، کنجکاو و متفکر باشد و بتواند ارتباطات مثبت و موثری با دیگران برقرار کند و احساسات و عواطف خود را به طور موثر تنظیم و کنترل نماید. </a:t>
            </a:r>
            <a:endParaRPr lang="en-US" dirty="0" smtClean="0">
              <a:latin typeface="Calibri" panose="020F0502020204030204" pitchFamily="34" charset="0"/>
              <a:ea typeface="Calibri" panose="020F0502020204030204" pitchFamily="34" charset="0"/>
              <a:cs typeface="B Koodak" panose="00000700000000000000" pitchFamily="2" charset="-78"/>
            </a:endParaRPr>
          </a:p>
          <a:p>
            <a:pPr marL="0" marR="0" algn="just" rtl="1">
              <a:lnSpc>
                <a:spcPct val="115000"/>
              </a:lnSpc>
              <a:spcBef>
                <a:spcPts val="0"/>
              </a:spcBef>
              <a:spcAft>
                <a:spcPts val="1000"/>
              </a:spcAft>
            </a:pPr>
            <a:r>
              <a:rPr lang="ar-SA" dirty="0" smtClean="0">
                <a:latin typeface="Calibri" panose="020F0502020204030204" pitchFamily="34" charset="0"/>
                <a:ea typeface="Calibri" panose="020F0502020204030204" pitchFamily="34" charset="0"/>
                <a:cs typeface="B Koodak" panose="00000700000000000000" pitchFamily="2" charset="-78"/>
              </a:rPr>
              <a:t>استفاده </a:t>
            </a:r>
            <a:r>
              <a:rPr lang="ar-SA" dirty="0">
                <a:latin typeface="Calibri" panose="020F0502020204030204" pitchFamily="34" charset="0"/>
                <a:ea typeface="Calibri" panose="020F0502020204030204" pitchFamily="34" charset="0"/>
                <a:cs typeface="B Koodak" panose="00000700000000000000" pitchFamily="2" charset="-78"/>
              </a:rPr>
              <a:t>از این مجموعه فعالیت ها و بازی ها و تمرینات که متناسب سن کودک شما از </a:t>
            </a:r>
            <a:r>
              <a:rPr lang="fa-IR" dirty="0">
                <a:latin typeface="Calibri" panose="020F0502020204030204" pitchFamily="34" charset="0"/>
                <a:ea typeface="Calibri" panose="020F0502020204030204" pitchFamily="34" charset="0"/>
                <a:cs typeface="B Koodak" panose="00000700000000000000" pitchFamily="2" charset="-78"/>
              </a:rPr>
              <a:t> 1</a:t>
            </a:r>
            <a:r>
              <a:rPr lang="ar-SA" dirty="0">
                <a:latin typeface="Calibri" panose="020F0502020204030204" pitchFamily="34" charset="0"/>
                <a:ea typeface="Calibri" panose="020F0502020204030204" pitchFamily="34" charset="0"/>
                <a:cs typeface="B Koodak" panose="00000700000000000000" pitchFamily="2" charset="-78"/>
              </a:rPr>
              <a:t>  ماهگی تا   72 ماهگی (پنج سالگی)  تهیه و تنظیم شده است و حاصل سالها مطالعات علمی و تلاش بی وقفه پزشکان و روانشناسان و محققین در دنیا و در داخل کشور می باشد، به شما کمک خواهد کرد که شرایط بهتری را برای رشد و تکامل کودکتان فراهم کنید و آینده بهتری را برای او رقم بزنید.</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ar-SA" dirty="0">
                <a:latin typeface="Calibri" panose="020F0502020204030204" pitchFamily="34" charset="0"/>
                <a:ea typeface="Calibri" panose="020F0502020204030204" pitchFamily="34" charset="0"/>
                <a:cs typeface="B Koodak" panose="00000700000000000000" pitchFamily="2" charset="-78"/>
              </a:rPr>
              <a:t>این کتاب شامل دو فصل است که بر اساس سن کودک به شما توصیه هایی می­نماید:</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ar-SA" b="1" dirty="0">
                <a:latin typeface="Calibri" panose="020F0502020204030204" pitchFamily="34" charset="0"/>
                <a:ea typeface="Calibri" panose="020F0502020204030204" pitchFamily="34" charset="0"/>
                <a:cs typeface="B Koodak" panose="00000700000000000000" pitchFamily="2" charset="-78"/>
              </a:rPr>
              <a:t>فصل اول: سرگرمی و فعالیت­های تکاملی</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ar-SA" b="1" dirty="0">
                <a:latin typeface="Calibri" panose="020F0502020204030204" pitchFamily="34" charset="0"/>
                <a:ea typeface="Calibri" panose="020F0502020204030204" pitchFamily="34" charset="0"/>
                <a:cs typeface="B Koodak" panose="00000700000000000000" pitchFamily="2" charset="-78"/>
              </a:rPr>
              <a:t>فصل دوم: سرگرمی و فعالیتهای اجتماعی-عاطفی</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0861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0" y="0"/>
            <a:ext cx="3086100" cy="6858000"/>
          </a:xfrm>
          <a:prstGeom prst="rect">
            <a:avLst/>
          </a:prstGeom>
        </p:spPr>
      </p:pic>
      <p:pic>
        <p:nvPicPr>
          <p:cNvPr id="6" name="dr_nkhaei2_c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6989" y="5569527"/>
            <a:ext cx="609600" cy="609600"/>
          </a:xfrm>
          <a:prstGeom prst="rect">
            <a:avLst/>
          </a:prstGeom>
        </p:spPr>
      </p:pic>
      <p:pic>
        <p:nvPicPr>
          <p:cNvPr id="2" name="Picture 1"/>
          <p:cNvPicPr>
            <a:picLocks noChangeAspect="1"/>
          </p:cNvPicPr>
          <p:nvPr/>
        </p:nvPicPr>
        <p:blipFill>
          <a:blip r:embed="rId7"/>
          <a:stretch>
            <a:fillRect/>
          </a:stretch>
        </p:blipFill>
        <p:spPr>
          <a:xfrm>
            <a:off x="2924643" y="3429000"/>
            <a:ext cx="3630889" cy="2572937"/>
          </a:xfrm>
          <a:prstGeom prst="rect">
            <a:avLst/>
          </a:prstGeom>
        </p:spPr>
      </p:pic>
    </p:spTree>
    <p:extLst>
      <p:ext uri="{BB962C8B-B14F-4D97-AF65-F5344CB8AC3E}">
        <p14:creationId xmlns:p14="http://schemas.microsoft.com/office/powerpoint/2010/main" val="902517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78"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2800" y="29820"/>
            <a:ext cx="4716400" cy="6828180"/>
          </a:xfrm>
        </p:spPr>
      </p:pic>
    </p:spTree>
    <p:extLst>
      <p:ext uri="{BB962C8B-B14F-4D97-AF65-F5344CB8AC3E}">
        <p14:creationId xmlns:p14="http://schemas.microsoft.com/office/powerpoint/2010/main" val="20214447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101" y="2"/>
            <a:ext cx="9705811" cy="6857999"/>
          </a:xfrm>
        </p:spPr>
      </p:pic>
    </p:spTree>
    <p:extLst>
      <p:ext uri="{BB962C8B-B14F-4D97-AF65-F5344CB8AC3E}">
        <p14:creationId xmlns:p14="http://schemas.microsoft.com/office/powerpoint/2010/main" val="271681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889"/>
            <a:ext cx="10515600" cy="1325563"/>
          </a:xfrm>
        </p:spPr>
        <p:txBody>
          <a:bodyPr/>
          <a:lstStyle/>
          <a:p>
            <a:pPr algn="ctr"/>
            <a:r>
              <a:rPr lang="fa-IR" dirty="0" smtClean="0">
                <a:solidFill>
                  <a:srgbClr val="7030A0"/>
                </a:solidFill>
                <a:cs typeface="B Titr" panose="00000700000000000000" pitchFamily="2" charset="-78"/>
              </a:rPr>
              <a:t>زامبیا</a:t>
            </a:r>
            <a:endParaRPr lang="en-US"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9703" y="1427452"/>
            <a:ext cx="10967531" cy="5303548"/>
          </a:xfrm>
          <a:prstGeom prst="rect">
            <a:avLst/>
          </a:prstGeom>
        </p:spPr>
      </p:pic>
    </p:spTree>
    <p:extLst>
      <p:ext uri="{BB962C8B-B14F-4D97-AF65-F5344CB8AC3E}">
        <p14:creationId xmlns:p14="http://schemas.microsoft.com/office/powerpoint/2010/main" val="38944094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marL="0" indent="0" algn="ctr" rtl="1">
              <a:buNone/>
            </a:pPr>
            <a:endParaRPr lang="fa-IR" sz="6000" b="0" i="0" dirty="0" smtClean="0">
              <a:solidFill>
                <a:srgbClr val="FFFF00"/>
              </a:solidFill>
              <a:effectLst/>
              <a:latin typeface="IranNastaliq" panose="02020505000000020003" pitchFamily="18" charset="0"/>
              <a:cs typeface="IranNastaliq" panose="02020505000000020003" pitchFamily="18" charset="0"/>
            </a:endParaRPr>
          </a:p>
          <a:p>
            <a:pPr marL="0" indent="0" algn="ctr" rtl="1">
              <a:buNone/>
            </a:pPr>
            <a:r>
              <a:rPr lang="fa-IR" sz="6000" b="0" i="0" dirty="0" smtClean="0">
                <a:solidFill>
                  <a:srgbClr val="FFFF00"/>
                </a:solidFill>
                <a:effectLst/>
                <a:latin typeface="IranNastaliq" panose="02020505000000020003" pitchFamily="18" charset="0"/>
                <a:cs typeface="IranNastaliq" panose="02020505000000020003" pitchFamily="18" charset="0"/>
              </a:rPr>
              <a:t>خشت اول چون نهد معمار کج </a:t>
            </a:r>
          </a:p>
          <a:p>
            <a:pPr marL="0" indent="0" algn="ctr" rtl="1">
              <a:buNone/>
            </a:pPr>
            <a:endParaRPr lang="fa-IR" sz="6000" dirty="0">
              <a:solidFill>
                <a:srgbClr val="FFFF00"/>
              </a:solidFill>
              <a:latin typeface="IranNastaliq" panose="02020505000000020003" pitchFamily="18" charset="0"/>
              <a:cs typeface="IranNastaliq" panose="02020505000000020003" pitchFamily="18" charset="0"/>
            </a:endParaRPr>
          </a:p>
          <a:p>
            <a:pPr marL="0" indent="0" algn="ctr" rtl="1">
              <a:buNone/>
            </a:pPr>
            <a:r>
              <a:rPr lang="fa-IR" sz="6000" b="0" i="0" dirty="0" smtClean="0">
                <a:solidFill>
                  <a:srgbClr val="FFFF00"/>
                </a:solidFill>
                <a:effectLst/>
                <a:latin typeface="IranNastaliq" panose="02020505000000020003" pitchFamily="18" charset="0"/>
                <a:cs typeface="IranNastaliq" panose="02020505000000020003" pitchFamily="18" charset="0"/>
              </a:rPr>
              <a:t> تا ثریا می رود دیوار کج!!</a:t>
            </a:r>
            <a:endParaRPr lang="en-US" sz="6000" dirty="0">
              <a:solidFill>
                <a:srgbClr val="FFFF00"/>
              </a:solidFill>
              <a:latin typeface="IranNastaliq" panose="02020505000000020003" pitchFamily="18" charset="0"/>
              <a:cs typeface="IranNastaliq" panose="02020505000000020003" pitchFamily="18" charset="0"/>
            </a:endParaRPr>
          </a:p>
        </p:txBody>
      </p:sp>
      <p:pic>
        <p:nvPicPr>
          <p:cNvPr id="7" name="Content Placeholder 6"/>
          <p:cNvPicPr>
            <a:picLocks noGrp="1" noChangeAspect="1"/>
          </p:cNvPicPr>
          <p:nvPr>
            <p:ph sz="half" idx="2"/>
          </p:nvPr>
        </p:nvPicPr>
        <p:blipFill>
          <a:blip r:embed="rId2"/>
          <a:stretch>
            <a:fillRect/>
          </a:stretch>
        </p:blipFill>
        <p:spPr>
          <a:xfrm>
            <a:off x="6928958" y="844063"/>
            <a:ext cx="4348445" cy="5650770"/>
          </a:xfrm>
          <a:prstGeom prst="rect">
            <a:avLst/>
          </a:prstGeom>
        </p:spPr>
      </p:pic>
    </p:spTree>
    <p:extLst>
      <p:ext uri="{BB962C8B-B14F-4D97-AF65-F5344CB8AC3E}">
        <p14:creationId xmlns:p14="http://schemas.microsoft.com/office/powerpoint/2010/main" val="4276353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 y="129597"/>
            <a:ext cx="10515600" cy="812511"/>
          </a:xfrm>
        </p:spPr>
        <p:txBody>
          <a:bodyPr/>
          <a:lstStyle/>
          <a:p>
            <a:pPr algn="ctr"/>
            <a:r>
              <a:rPr lang="fa-IR" dirty="0" smtClean="0">
                <a:solidFill>
                  <a:srgbClr val="7030A0"/>
                </a:solidFill>
                <a:cs typeface="B Titr" panose="00000700000000000000" pitchFamily="2" charset="-78"/>
              </a:rPr>
              <a:t>فیلیپین</a:t>
            </a:r>
            <a:endParaRPr lang="en-US" dirty="0">
              <a:solidFill>
                <a:srgbClr val="7030A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138107" y="1191491"/>
            <a:ext cx="10388600" cy="5666509"/>
          </a:xfrm>
          <a:prstGeom prst="rect">
            <a:avLst/>
          </a:prstGeom>
        </p:spPr>
      </p:pic>
    </p:spTree>
    <p:extLst>
      <p:ext uri="{BB962C8B-B14F-4D97-AF65-F5344CB8AC3E}">
        <p14:creationId xmlns:p14="http://schemas.microsoft.com/office/powerpoint/2010/main" val="455198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3.xml><?xml version="1.0" encoding="utf-8"?>
<a:theme xmlns:a="http://schemas.openxmlformats.org/drawingml/2006/main" name="Cer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10181</TotalTime>
  <Words>2703</Words>
  <Application>Microsoft Office PowerPoint</Application>
  <PresentationFormat>Widescreen</PresentationFormat>
  <Paragraphs>172</Paragraphs>
  <Slides>80</Slides>
  <Notes>3</Notes>
  <HiddenSlides>0</HiddenSlides>
  <MMClips>2</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80</vt:i4>
      </vt:variant>
    </vt:vector>
  </HeadingPairs>
  <TitlesOfParts>
    <vt:vector size="118" baseType="lpstr">
      <vt:lpstr>0 Zar</vt:lpstr>
      <vt:lpstr>Arial</vt:lpstr>
      <vt:lpstr>Arial-ItalicMT</vt:lpstr>
      <vt:lpstr>ArialMT</vt:lpstr>
      <vt:lpstr>B Davat</vt:lpstr>
      <vt:lpstr>B Koodak</vt:lpstr>
      <vt:lpstr>B Mitra</vt:lpstr>
      <vt:lpstr>B Nazanin</vt:lpstr>
      <vt:lpstr>B Titr</vt:lpstr>
      <vt:lpstr>B Zar</vt:lpstr>
      <vt:lpstr>BvwfwfMinionMath Italic</vt:lpstr>
      <vt:lpstr>Calibri</vt:lpstr>
      <vt:lpstr>Calibri Light</vt:lpstr>
      <vt:lpstr>Garamond</vt:lpstr>
      <vt:lpstr>GftkpfMinionMath-Regular</vt:lpstr>
      <vt:lpstr>IranNastaliq</vt:lpstr>
      <vt:lpstr>IranSans</vt:lpstr>
      <vt:lpstr>KmhbpkTeXCMMathsItalic</vt:lpstr>
      <vt:lpstr>Neuton</vt:lpstr>
      <vt:lpstr>Noto Sans</vt:lpstr>
      <vt:lpstr>PbbsvcMinionProRegular</vt:lpstr>
      <vt:lpstr>Tahoma</vt:lpstr>
      <vt:lpstr>Times New Roman</vt:lpstr>
      <vt:lpstr>TpsnqjMinionMath-Regular</vt:lpstr>
      <vt:lpstr>Trebuchet MS</vt:lpstr>
      <vt:lpstr>Wingdings</vt:lpstr>
      <vt:lpstr>Yellowtail</vt:lpstr>
      <vt:lpstr>YkstpjMinionMath Italic</vt:lpstr>
      <vt:lpstr>Office Theme</vt:lpstr>
      <vt:lpstr>3_Berlin</vt:lpstr>
      <vt:lpstr>Ceres template</vt:lpstr>
      <vt:lpstr>33_Office Theme</vt:lpstr>
      <vt:lpstr>4_Office Theme</vt:lpstr>
      <vt:lpstr>Retrospect</vt:lpstr>
      <vt:lpstr>11_Office Theme</vt:lpstr>
      <vt:lpstr>6_Office Theme</vt:lpstr>
      <vt:lpstr>Stream</vt:lpstr>
      <vt:lpstr>7_Office Theme</vt:lpstr>
      <vt:lpstr>1000 روز اول زندگی را دریابیم!</vt:lpstr>
      <vt:lpstr>PowerPoint Presentation</vt:lpstr>
      <vt:lpstr>PowerPoint Presentation</vt:lpstr>
      <vt:lpstr>داستان سیندرلا!</vt:lpstr>
      <vt:lpstr>PowerPoint Presentation</vt:lpstr>
      <vt:lpstr>ایرلند</vt:lpstr>
      <vt:lpstr>انگلستان</vt:lpstr>
      <vt:lpstr>زامبیا</vt:lpstr>
      <vt:lpstr>فیلیپین</vt:lpstr>
      <vt:lpstr>کانادا</vt:lpstr>
      <vt:lpstr>انجمن متخصصین کودکان آمریکا</vt:lpstr>
      <vt:lpstr>یونیسف</vt:lpstr>
      <vt:lpstr>دنیا</vt:lpstr>
      <vt:lpstr>کتاب های جدید</vt:lpstr>
      <vt:lpstr>PowerPoint Presentation</vt:lpstr>
      <vt:lpstr>PowerPoint Presentation</vt:lpstr>
      <vt:lpstr>PowerPoint Presentation</vt:lpstr>
      <vt:lpstr>PowerPoint Presentation</vt:lpstr>
      <vt:lpstr>PowerPoint Presentation</vt:lpstr>
      <vt:lpstr>PowerPoint Presentation</vt:lpstr>
      <vt:lpstr>The magical golden hour</vt:lpstr>
      <vt:lpstr>PowerPoint Presentation</vt:lpstr>
      <vt:lpstr>PowerPoint Presentation</vt:lpstr>
      <vt:lpstr>PowerPoint Presentation</vt:lpstr>
      <vt:lpstr>PowerPoint Presentation</vt:lpstr>
      <vt:lpstr>PowerPoint Presentation</vt:lpstr>
      <vt:lpstr>PowerPoint Presentation</vt:lpstr>
      <vt:lpstr>تماس پوستی و تماس چشمی دو رکن مهم اتصال با شیرخوار</vt:lpstr>
      <vt:lpstr>PowerPoint Presentation</vt:lpstr>
      <vt:lpstr>PowerPoint Presentation</vt:lpstr>
      <vt:lpstr>تنظیم بودن ذخیره میکروبی بدن The gut is your “second brain” لوله گوارش مغز دوم</vt:lpstr>
      <vt:lpstr>ما دو مغز داریم:  سیستم عصبی مرکزی سیستم عصبی روده ای  مغز روده ای- هم‌اندازه مغز- دوپامین (سرحالی) و در حد 90% تولید مغز، سروتونین (شادی) ترشح میکند. </vt:lpstr>
      <vt:lpstr>Bi-directional communication along the microbiota-gut brain axis, involving neural, endocrine, immune, and other pathways.  </vt:lpstr>
      <vt:lpstr>PowerPoint Presentation</vt:lpstr>
      <vt:lpstr>PowerPoint Presentation</vt:lpstr>
      <vt:lpstr>PowerPoint Presentation</vt:lpstr>
      <vt:lpstr>PowerPoint Presentation</vt:lpstr>
      <vt:lpstr>PowerPoint Presentation</vt:lpstr>
      <vt:lpstr>PowerPoint Presentation</vt:lpstr>
      <vt:lpstr>میکروبیوم</vt:lpstr>
      <vt:lpstr>PowerPoint Presentation</vt:lpstr>
      <vt:lpstr> The role of the microbiome  the brain-gut-microbiome axis   </vt:lpstr>
      <vt:lpstr>PowerPoint Presentation</vt:lpstr>
      <vt:lpstr>Maternal infant bonding</vt:lpstr>
      <vt:lpstr>PowerPoint Presentation</vt:lpstr>
      <vt:lpstr>PowerPoint Presentation</vt:lpstr>
      <vt:lpstr>PowerPoint Presentation</vt:lpstr>
      <vt:lpstr>PowerPoint Presentation</vt:lpstr>
      <vt:lpstr>محقق علم خواب بیمارستان کودکان بوستون آمریکا</vt:lpstr>
      <vt:lpstr>PowerPoint Presentation</vt:lpstr>
      <vt:lpstr>PowerPoint Presentation</vt:lpstr>
      <vt:lpstr>Where do babies look  while co-sleeping?</vt:lpstr>
      <vt:lpstr>PowerPoint Presentation</vt:lpstr>
      <vt:lpstr>PowerPoint Presentation</vt:lpstr>
      <vt:lpstr>اسبک</vt:lpstr>
      <vt:lpstr>اهمیت سبک دلبستگی در  دو سال اول زندگی</vt:lpstr>
      <vt:lpstr>PowerPoint Presentation</vt:lpstr>
      <vt:lpstr>رعایت حال کودکان حتی در نماز </vt:lpstr>
      <vt:lpstr> «تنگ شدن وقت نماز، برای من بهتر از رنجاندن کودکان است.»</vt:lpstr>
      <vt:lpstr>Adverse Childhood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ACE score of 7 or more increased the risk of suicide attempts 51-fold among children/adolescents and 30-fold among adults </vt:lpstr>
      <vt:lpstr>نتیجه گیری و توصیه های مهم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Pc</dc:creator>
  <cp:lastModifiedBy>Lenovo Pc</cp:lastModifiedBy>
  <cp:revision>121</cp:revision>
  <dcterms:created xsi:type="dcterms:W3CDTF">2021-10-15T06:18:03Z</dcterms:created>
  <dcterms:modified xsi:type="dcterms:W3CDTF">2021-10-27T02:37:08Z</dcterms:modified>
</cp:coreProperties>
</file>