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7" r:id="rId1"/>
    <p:sldMasterId id="2147484017" r:id="rId2"/>
    <p:sldMasterId id="2147484042" r:id="rId3"/>
    <p:sldMasterId id="2147484068" r:id="rId4"/>
    <p:sldMasterId id="2147484394" r:id="rId5"/>
    <p:sldMasterId id="2147484480" r:id="rId6"/>
  </p:sldMasterIdLst>
  <p:notesMasterIdLst>
    <p:notesMasterId r:id="rId46"/>
  </p:notesMasterIdLst>
  <p:sldIdLst>
    <p:sldId id="474" r:id="rId7"/>
    <p:sldId id="475" r:id="rId8"/>
    <p:sldId id="483" r:id="rId9"/>
    <p:sldId id="484" r:id="rId10"/>
    <p:sldId id="485" r:id="rId11"/>
    <p:sldId id="462" r:id="rId12"/>
    <p:sldId id="461" r:id="rId13"/>
    <p:sldId id="463" r:id="rId14"/>
    <p:sldId id="329" r:id="rId15"/>
    <p:sldId id="481" r:id="rId16"/>
    <p:sldId id="482" r:id="rId17"/>
    <p:sldId id="296" r:id="rId18"/>
    <p:sldId id="468" r:id="rId19"/>
    <p:sldId id="302" r:id="rId20"/>
    <p:sldId id="301" r:id="rId21"/>
    <p:sldId id="300" r:id="rId22"/>
    <p:sldId id="357" r:id="rId23"/>
    <p:sldId id="333" r:id="rId24"/>
    <p:sldId id="330" r:id="rId25"/>
    <p:sldId id="469" r:id="rId26"/>
    <p:sldId id="304" r:id="rId27"/>
    <p:sldId id="258" r:id="rId28"/>
    <p:sldId id="259" r:id="rId29"/>
    <p:sldId id="262" r:id="rId30"/>
    <p:sldId id="263" r:id="rId31"/>
    <p:sldId id="265" r:id="rId32"/>
    <p:sldId id="266" r:id="rId33"/>
    <p:sldId id="267" r:id="rId34"/>
    <p:sldId id="476" r:id="rId35"/>
    <p:sldId id="477" r:id="rId36"/>
    <p:sldId id="271" r:id="rId37"/>
    <p:sldId id="478" r:id="rId38"/>
    <p:sldId id="479" r:id="rId39"/>
    <p:sldId id="381" r:id="rId40"/>
    <p:sldId id="382" r:id="rId41"/>
    <p:sldId id="383" r:id="rId42"/>
    <p:sldId id="480" r:id="rId43"/>
    <p:sldId id="386" r:id="rId44"/>
    <p:sldId id="356" r:id="rId45"/>
  </p:sldIdLst>
  <p:sldSz cx="12192000" cy="6858000"/>
  <p:notesSz cx="6858000" cy="9144000"/>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Pc" initials="LP" lastIdx="0" clrIdx="0">
    <p:extLst>
      <p:ext uri="{19B8F6BF-5375-455C-9EA6-DF929625EA0E}">
        <p15:presenceInfo xmlns:p15="http://schemas.microsoft.com/office/powerpoint/2012/main" userId="Lenovo 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3910" autoAdjust="0"/>
  </p:normalViewPr>
  <p:slideViewPr>
    <p:cSldViewPr snapToGrid="0">
      <p:cViewPr varScale="1">
        <p:scale>
          <a:sx n="64" d="100"/>
          <a:sy n="64" d="100"/>
        </p:scale>
        <p:origin x="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255D14-7CB4-4D08-9BF7-9FDF7AA02694}" type="datetimeFigureOut">
              <a:rPr lang="en-US" smtClean="0"/>
              <a:t>12/15/2021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83241-45C5-432B-8DB7-FB43BDDC2DBE}" type="slidenum">
              <a:rPr lang="en-US" smtClean="0"/>
              <a:t>‹#›</a:t>
            </a:fld>
            <a:endParaRPr lang="en-US"/>
          </a:p>
        </p:txBody>
      </p:sp>
    </p:spTree>
    <p:extLst>
      <p:ext uri="{BB962C8B-B14F-4D97-AF65-F5344CB8AC3E}">
        <p14:creationId xmlns:p14="http://schemas.microsoft.com/office/powerpoint/2010/main" val="180409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666ED7-631A-46AF-B451-227D0A8685A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004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3"/>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B3CBDF-F2A8-4E21-BCD4-B4DFF24AD94F}" type="slidenum">
              <a:rPr kumimoji="0" lang="en-GB" sz="1200" b="0" i="0" u="none" strike="noStrike" kern="1200" cap="none" spc="0" normalizeH="0" baseline="0" noProof="0" smtClean="0">
                <a:ln>
                  <a:noFill/>
                </a:ln>
                <a:solidFill>
                  <a:prstClr val="black"/>
                </a:solidFill>
                <a:effectLst/>
                <a:uLnTx/>
                <a:uFillTx/>
                <a:latin typeface="Times New Roman" pitchFamily="18"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smtClean="0">
              <a:ln>
                <a:noFill/>
              </a:ln>
              <a:solidFill>
                <a:prstClr val="black"/>
              </a:solidFill>
              <a:effectLst/>
              <a:uLnTx/>
              <a:uFillTx/>
              <a:latin typeface="Times New Roman" pitchFamily="18" charset="0"/>
              <a:ea typeface="+mn-ea"/>
              <a:cs typeface="Arial" pitchFamily="34" charset="0"/>
            </a:endParaRPr>
          </a:p>
        </p:txBody>
      </p:sp>
      <p:sp>
        <p:nvSpPr>
          <p:cNvPr id="70659" name="Rectangle 2"/>
          <p:cNvSpPr>
            <a:spLocks noGrp="1" noRot="1" noChangeAspect="1" noChangeArrowheads="1" noTextEdit="1"/>
          </p:cNvSpPr>
          <p:nvPr>
            <p:ph type="sldImg"/>
          </p:nvPr>
        </p:nvSpPr>
        <p:spPr>
          <a:xfrm>
            <a:off x="508000" y="727075"/>
            <a:ext cx="5961063" cy="3354388"/>
          </a:xfrm>
          <a:solidFill>
            <a:srgbClr val="FFFFFF"/>
          </a:solidFill>
          <a:ln/>
        </p:spPr>
      </p:sp>
      <p:sp>
        <p:nvSpPr>
          <p:cNvPr id="70660" name="Rectangle 3"/>
          <p:cNvSpPr>
            <a:spLocks noGrp="1" noChangeArrowheads="1"/>
          </p:cNvSpPr>
          <p:nvPr>
            <p:ph type="body" idx="1"/>
          </p:nvPr>
        </p:nvSpPr>
        <p:spPr>
          <a:xfrm>
            <a:off x="931863" y="4311650"/>
            <a:ext cx="5049837" cy="4168775"/>
          </a:xfrm>
          <a:solidFill>
            <a:srgbClr val="FFFFFF"/>
          </a:solidFill>
          <a:ln>
            <a:solidFill>
              <a:srgbClr val="000000"/>
            </a:solidFill>
          </a:ln>
        </p:spPr>
        <p:txBody>
          <a:bodyPr/>
          <a:lstStyle/>
          <a:p>
            <a:endParaRPr lang="en-US" sz="1000" smtClean="0">
              <a:latin typeface="Arial" pitchFamily="34" charset="0"/>
              <a:cs typeface="Arial" pitchFamily="34" charset="0"/>
            </a:endParaRPr>
          </a:p>
        </p:txBody>
      </p:sp>
    </p:spTree>
    <p:extLst>
      <p:ext uri="{BB962C8B-B14F-4D97-AF65-F5344CB8AC3E}">
        <p14:creationId xmlns:p14="http://schemas.microsoft.com/office/powerpoint/2010/main" val="20541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just" defTabSz="914400" rtl="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B Zar" panose="00000400000000000000" pitchFamily="2" charset="-78"/>
              </a:rPr>
              <a:t>نقص گیرنده‌های دوپامین نشان‌دهنده این موضوع است که فرد ازنظر بیولوژیکی نمی‌تواند از محرک‌هایی که عموماً توسط دیگران به‌عنوان پاداش تجربه می‌شود به سطح مطلوب احساس لذت برسد و لذا این فرد با نوعی احساس عدم تعادل روبرو می‌شود</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B Zar" panose="00000400000000000000" pitchFamily="2" charset="-78"/>
            </a:endParaRPr>
          </a:p>
          <a:p>
            <a:pPr marL="0" marR="0" lvl="0" indent="-228600" algn="just" defTabSz="914400" rtl="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B Zar" panose="00000400000000000000" pitchFamily="2" charset="-78"/>
              </a:rPr>
              <a:t>افرادی که درمجموع احساس خوبی از خود ندارند (احساس عدم تعادل روانی) و نمی‌توانند ازنظر بیولوژیکی به یک سطح مطلوب احساسی و خوشایندی برسند ممکن است به دنبال فعالیت‌ها یا افرادی بروند که به آن‌ها کمک کند به‌نوعی به چنین احساسی دست یابند. برخی افراد ممکن است به کمک والدین، سرپرستان یا افراد مهم دیگر به چنین احساسی برسند (دست‌کم به‌طور موقت). </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B Zar" panose="00000400000000000000" pitchFamily="2" charset="-7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BD35E-87D2-438C-AC7D-228E4FADAE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672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7470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853654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837236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3CFF20-5B22-488A-B830-1CAA8C7B2C0B}"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0AC6D5-2DA4-46AF-AF1D-310D5542F2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019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3CFF20-5B22-488A-B830-1CAA8C7B2C0B}"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0AC6D5-2DA4-46AF-AF1D-310D5542F2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4714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3CFF20-5B22-488A-B830-1CAA8C7B2C0B}"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0AC6D5-2DA4-46AF-AF1D-310D5542F2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098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3CFF20-5B22-488A-B830-1CAA8C7B2C0B}" type="datetimeFigureOut">
              <a:rPr lang="en-US" smtClean="0">
                <a:solidFill>
                  <a:prstClr val="black">
                    <a:tint val="75000"/>
                  </a:prstClr>
                </a:solidFill>
              </a: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0AC6D5-2DA4-46AF-AF1D-310D5542F2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111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3CFF20-5B22-488A-B830-1CAA8C7B2C0B}" type="datetimeFigureOut">
              <a:rPr lang="en-US" smtClean="0">
                <a:solidFill>
                  <a:prstClr val="black">
                    <a:tint val="75000"/>
                  </a:prstClr>
                </a:solidFill>
              </a:rPr>
              <a:pPr/>
              <a:t>12/15/2021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0AC6D5-2DA4-46AF-AF1D-310D5542F2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648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3CFF20-5B22-488A-B830-1CAA8C7B2C0B}" type="datetimeFigureOut">
              <a:rPr lang="en-US" smtClean="0">
                <a:solidFill>
                  <a:prstClr val="black">
                    <a:tint val="75000"/>
                  </a:prstClr>
                </a:solidFill>
              </a:rPr>
              <a:pPr/>
              <a:t>12/15/2021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0AC6D5-2DA4-46AF-AF1D-310D5542F2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2677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3CFF20-5B22-488A-B830-1CAA8C7B2C0B}" type="datetimeFigureOut">
              <a:rPr lang="en-US" smtClean="0">
                <a:solidFill>
                  <a:prstClr val="black">
                    <a:tint val="75000"/>
                  </a:prstClr>
                </a:solidFill>
              </a:rPr>
              <a:pPr/>
              <a:t>12/15/2021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0AC6D5-2DA4-46AF-AF1D-310D5542F2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454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3CFF20-5B22-488A-B830-1CAA8C7B2C0B}" type="datetimeFigureOut">
              <a:rPr lang="en-US" smtClean="0">
                <a:solidFill>
                  <a:prstClr val="black">
                    <a:tint val="75000"/>
                  </a:prstClr>
                </a:solidFill>
              </a: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0AC6D5-2DA4-46AF-AF1D-310D5542F2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968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933065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3CFF20-5B22-488A-B830-1CAA8C7B2C0B}" type="datetimeFigureOut">
              <a:rPr lang="en-US" smtClean="0">
                <a:solidFill>
                  <a:prstClr val="black">
                    <a:tint val="75000"/>
                  </a:prstClr>
                </a:solidFill>
              </a: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0AC6D5-2DA4-46AF-AF1D-310D5542F2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009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3CFF20-5B22-488A-B830-1CAA8C7B2C0B}"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0AC6D5-2DA4-46AF-AF1D-310D5542F2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48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3CFF20-5B22-488A-B830-1CAA8C7B2C0B}"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0AC6D5-2DA4-46AF-AF1D-310D5542F2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297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58851" y="228601"/>
            <a:ext cx="10945283" cy="132556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02167" y="1676401"/>
            <a:ext cx="11387667" cy="4422775"/>
          </a:xfrm>
        </p:spPr>
        <p:txBody>
          <a:bodyPr/>
          <a:lstStyle/>
          <a:p>
            <a:pPr lvl="0"/>
            <a:endParaRPr lang="en-US" noProof="0" smtClean="0"/>
          </a:p>
        </p:txBody>
      </p:sp>
    </p:spTree>
    <p:extLst>
      <p:ext uri="{BB962C8B-B14F-4D97-AF65-F5344CB8AC3E}">
        <p14:creationId xmlns:p14="http://schemas.microsoft.com/office/powerpoint/2010/main" val="4094327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28B1082-BD3E-4DFA-A65B-A553744696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919080"/>
      </p:ext>
    </p:extLst>
  </p:cSld>
  <p:clrMapOvr>
    <a:masterClrMapping/>
  </p:clrMapOvr>
  <p:transition spd="slow" advClick="0" advTm="6000">
    <p:zoom dir="in"/>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63CB3E0-1969-4A0A-B910-941CCC5F52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4640649"/>
      </p:ext>
    </p:extLst>
  </p:cSld>
  <p:clrMapOvr>
    <a:masterClrMapping/>
  </p:clrMapOvr>
  <p:transition spd="slow" advClick="0" advTm="6000">
    <p:zoom dir="in"/>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4C2CA49-69A2-4A5C-9421-0F21C2050E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3258334"/>
      </p:ext>
    </p:extLst>
  </p:cSld>
  <p:clrMapOvr>
    <a:masterClrMapping/>
  </p:clrMapOvr>
  <p:transition spd="slow" advClick="0" advTm="6000">
    <p:zoom dir="in"/>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82827D0-A41D-4775-AE0A-41581207CB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2654749"/>
      </p:ext>
    </p:extLst>
  </p:cSld>
  <p:clrMapOvr>
    <a:masterClrMapping/>
  </p:clrMapOvr>
  <p:transition spd="slow" advClick="0" advTm="6000">
    <p:zoom dir="in"/>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810A8D6-58EC-44AD-9ECF-B2A520C0C5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9992410"/>
      </p:ext>
    </p:extLst>
  </p:cSld>
  <p:clrMapOvr>
    <a:masterClrMapping/>
  </p:clrMapOvr>
  <p:transition spd="slow" advClick="0" advTm="6000">
    <p:zoom dir="in"/>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8A13DF8-21EB-4C2A-8DBA-D921D37F8D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7520075"/>
      </p:ext>
    </p:extLst>
  </p:cSld>
  <p:clrMapOvr>
    <a:masterClrMapping/>
  </p:clrMapOvr>
  <p:transition spd="slow" advClick="0" advTm="6000">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02557A-7053-4340-A874-8AB926A8EDA1}" type="datetimeFigureOut">
              <a:rPr lang="en-US" smtClean="0"/>
              <a:pPr/>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5694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3CDAB4A-B4D1-4401-9F69-EDAB6E85B9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463490"/>
      </p:ext>
    </p:extLst>
  </p:cSld>
  <p:clrMapOvr>
    <a:masterClrMapping/>
  </p:clrMapOvr>
  <p:transition spd="slow" advClick="0" advTm="6000">
    <p:zoom dir="in"/>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1116735-CA01-43CE-AF8C-B3A7387468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9657143"/>
      </p:ext>
    </p:extLst>
  </p:cSld>
  <p:clrMapOvr>
    <a:masterClrMapping/>
  </p:clrMapOvr>
  <p:transition spd="slow" advClick="0" advTm="6000">
    <p:zoom dir="in"/>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D981000-518C-458B-989B-16201DEF5E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1648738"/>
      </p:ext>
    </p:extLst>
  </p:cSld>
  <p:clrMapOvr>
    <a:masterClrMapping/>
  </p:clrMapOvr>
  <p:transition spd="slow" advClick="0" advTm="6000">
    <p:zoom dir="in"/>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31ABF3-014E-44C3-9FE7-356C94259E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4264726"/>
      </p:ext>
    </p:extLst>
  </p:cSld>
  <p:clrMapOvr>
    <a:masterClrMapping/>
  </p:clrMapOvr>
  <p:transition spd="slow" advClick="0" advTm="6000">
    <p:zoom dir="in"/>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3F5AC2E-4F9D-43E4-ADBC-0CD7B74C14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1459630"/>
      </p:ext>
    </p:extLst>
  </p:cSld>
  <p:clrMapOvr>
    <a:masterClrMapping/>
  </p:clrMapOvr>
  <p:transition spd="slow" advClick="0" advTm="6000">
    <p:zoom dir="in"/>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AA31CBB-4C63-4B31-A5ED-ABA751E5B3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6033752"/>
      </p:ext>
    </p:extLst>
  </p:cSld>
  <p:clrMapOvr>
    <a:masterClrMapping/>
  </p:clrMapOvr>
  <p:transition spd="slow" advClick="0" advTm="6000">
    <p:zoom dir="in"/>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580ACD-D8BE-4C27-BB75-26F9AE778134}"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267EC-10C4-4D88-8939-B4773A56B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5991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580ACD-D8BE-4C27-BB75-26F9AE778134}"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267EC-10C4-4D88-8939-B4773A56B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03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580ACD-D8BE-4C27-BB75-26F9AE778134}"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267EC-10C4-4D88-8939-B4773A56B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810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580ACD-D8BE-4C27-BB75-26F9AE778134}" type="datetimeFigureOut">
              <a:rPr lang="en-US" smtClean="0">
                <a:solidFill>
                  <a:prstClr val="black">
                    <a:tint val="75000"/>
                  </a:prstClr>
                </a:solidFill>
              </a: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E267EC-10C4-4D88-8939-B4773A56B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286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smtClean="0"/>
              <a:t>12/15/2021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7450339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580ACD-D8BE-4C27-BB75-26F9AE778134}" type="datetimeFigureOut">
              <a:rPr lang="en-US" smtClean="0">
                <a:solidFill>
                  <a:prstClr val="black">
                    <a:tint val="75000"/>
                  </a:prstClr>
                </a:solidFill>
              </a:rPr>
              <a:pPr/>
              <a:t>12/15/2021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E267EC-10C4-4D88-8939-B4773A56B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6530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580ACD-D8BE-4C27-BB75-26F9AE778134}" type="datetimeFigureOut">
              <a:rPr lang="en-US" smtClean="0">
                <a:solidFill>
                  <a:prstClr val="black">
                    <a:tint val="75000"/>
                  </a:prstClr>
                </a:solidFill>
              </a:rPr>
              <a:pPr/>
              <a:t>12/15/2021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E267EC-10C4-4D88-8939-B4773A56B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2978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580ACD-D8BE-4C27-BB75-26F9AE778134}" type="datetimeFigureOut">
              <a:rPr lang="en-US" smtClean="0">
                <a:solidFill>
                  <a:prstClr val="black">
                    <a:tint val="75000"/>
                  </a:prstClr>
                </a:solidFill>
              </a:rPr>
              <a:pPr/>
              <a:t>12/15/2021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E267EC-10C4-4D88-8939-B4773A56B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8129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580ACD-D8BE-4C27-BB75-26F9AE778134}" type="datetimeFigureOut">
              <a:rPr lang="en-US" smtClean="0">
                <a:solidFill>
                  <a:prstClr val="black">
                    <a:tint val="75000"/>
                  </a:prstClr>
                </a:solidFill>
              </a: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E267EC-10C4-4D88-8939-B4773A56B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781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580ACD-D8BE-4C27-BB75-26F9AE778134}" type="datetimeFigureOut">
              <a:rPr lang="en-US" smtClean="0">
                <a:solidFill>
                  <a:prstClr val="black">
                    <a:tint val="75000"/>
                  </a:prstClr>
                </a:solidFill>
              </a: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E267EC-10C4-4D88-8939-B4773A56B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3885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580ACD-D8BE-4C27-BB75-26F9AE778134}"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267EC-10C4-4D88-8939-B4773A56B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626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580ACD-D8BE-4C27-BB75-26F9AE778134}" type="datetimeFigureOut">
              <a:rPr lang="en-US" smtClean="0">
                <a:solidFill>
                  <a:prstClr val="black">
                    <a:tint val="75000"/>
                  </a:prstClr>
                </a:solidFill>
              </a: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267EC-10C4-4D88-8939-B4773A56B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4592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58851" y="228601"/>
            <a:ext cx="10945283" cy="132556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02167" y="1676401"/>
            <a:ext cx="11387667" cy="4422775"/>
          </a:xfrm>
        </p:spPr>
        <p:txBody>
          <a:bodyPr/>
          <a:lstStyle/>
          <a:p>
            <a:pPr lvl="0"/>
            <a:endParaRPr lang="en-US" noProof="0" smtClean="0"/>
          </a:p>
        </p:txBody>
      </p:sp>
    </p:spTree>
    <p:extLst>
      <p:ext uri="{BB962C8B-B14F-4D97-AF65-F5344CB8AC3E}">
        <p14:creationId xmlns:p14="http://schemas.microsoft.com/office/powerpoint/2010/main" val="41122774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43BBB8-ECED-4FBB-957B-2D6E841BB6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8E4F-D76C-405F-8128-76D44644659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3210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43BBB8-ECED-4FBB-957B-2D6E841BB6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8E4F-D76C-405F-8128-76D44644659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7042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smtClean="0"/>
              <a:t>12/15/2021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828613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43BBB8-ECED-4FBB-957B-2D6E841BB6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8E4F-D76C-405F-8128-76D44644659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4187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43BBB8-ECED-4FBB-957B-2D6E841BB6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8E4F-D76C-405F-8128-76D44644659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55735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43BBB8-ECED-4FBB-957B-2D6E841BB6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8E4F-D76C-405F-8128-76D44644659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12046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43BBB8-ECED-4FBB-957B-2D6E841BB6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8E4F-D76C-405F-8128-76D44644659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6833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43BBB8-ECED-4FBB-957B-2D6E841BB6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8E4F-D76C-405F-8128-76D44644659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8464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43BBB8-ECED-4FBB-957B-2D6E841BB6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8E4F-D76C-405F-8128-76D44644659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27577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43BBB8-ECED-4FBB-957B-2D6E841BB6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8E4F-D76C-405F-8128-76D44644659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89632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43BBB8-ECED-4FBB-957B-2D6E841BB6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8E4F-D76C-405F-8128-76D44644659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2406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43BBB8-ECED-4FBB-957B-2D6E841BB6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8E4F-D76C-405F-8128-76D44644659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67065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4674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smtClean="0"/>
              <a:t>12/15/2021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23380092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5190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5983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12/15/2021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5798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12/15/2021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0734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12/15/2021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7057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12/15/2021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7824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12/15/2021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4734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12/15/2021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0113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12/15/2021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6094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12/15/2021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221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B02557A-7053-4340-A874-8AB926A8EDA1}" type="datetimeFigureOut">
              <a:rPr lang="en-US" smtClean="0"/>
              <a:t>12/15/2021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1834917445"/>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12/15/2021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9949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12/15/2021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1216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12/15/2021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9044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12/15/2021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2484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3036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smtClean="0"/>
              <a:t>12/15/2021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9695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B02557A-7053-4340-A874-8AB926A8EDA1}" type="datetimeFigureOut">
              <a:rPr lang="en-US" smtClean="0"/>
              <a:pPr/>
              <a:t>12/15/2021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67255233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02557A-7053-4340-A874-8AB926A8EDA1}" type="datetimeFigureOut">
              <a:rPr lang="en-US" smtClean="0"/>
              <a:pPr/>
              <a:t>12/15/2021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409908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image" Target="../media/image1.pn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B02557A-7053-4340-A874-8AB926A8EDA1}" type="datetimeFigureOut">
              <a:rPr lang="en-US" smtClean="0"/>
              <a:pPr/>
              <a:t>12/15/2021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AEF9944-A4F6-4C59-AEBD-678D6480B8EA}"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914209"/>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13CFF20-5B22-488A-B830-1CAA8C7B2C0B}" type="datetimeFigureOut">
              <a:rPr lang="en-US" smtClean="0">
                <a:solidFill>
                  <a:prstClr val="black">
                    <a:tint val="75000"/>
                  </a:prstClr>
                </a:solidFill>
              </a:rPr>
              <a:pPr defTabSz="914400"/>
              <a:t>12/15/2021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30AC6D5-2DA4-46AF-AF1D-310D5542F26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838592941"/>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0D2EE3BA-CF8E-4EA1-9541-41DF4171A088}" type="slidenum">
              <a:rPr lang="en-US" altLang="en-US" smtClean="0">
                <a:solidFill>
                  <a:srgbClr val="000000"/>
                </a:solidFill>
                <a:cs typeface="Arial" panose="020B0604020202020204" pitchFamily="34" charset="0"/>
              </a:rPr>
              <a:pPr defTabSz="914400" fontAlgn="base">
                <a:spcBef>
                  <a:spcPct val="0"/>
                </a:spcBef>
                <a:spcAft>
                  <a:spcPct val="0"/>
                </a:spcAft>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1542466816"/>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Lst>
  <p:transition spd="slow" advClick="0" advTm="6000">
    <p:zoom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7580ACD-D8BE-4C27-BB75-26F9AE778134}" type="datetimeFigureOut">
              <a:rPr lang="en-US" smtClean="0">
                <a:solidFill>
                  <a:prstClr val="black">
                    <a:tint val="75000"/>
                  </a:prstClr>
                </a:solidFill>
              </a:rPr>
              <a:pPr defTabSz="914400"/>
              <a:t>12/15/2021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9E267EC-10C4-4D88-8939-B4773A56B14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533933931"/>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43BBB8-ECED-4FBB-957B-2D6E841BB6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358E4F-D76C-405F-8128-76D44644659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2978848"/>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12/15/2021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19179184"/>
      </p:ext>
    </p:extLst>
  </p:cSld>
  <p:clrMap bg1="dk1" tx1="lt1" bg2="dk2" tx2="lt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 id="2147484493" r:id="rId13"/>
    <p:sldLayoutId id="2147484494" r:id="rId14"/>
    <p:sldLayoutId id="2147484495" r:id="rId15"/>
    <p:sldLayoutId id="2147484496" r:id="rId16"/>
    <p:sldLayoutId id="214748449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9.xml"/><Relationship Id="rId5" Type="http://schemas.openxmlformats.org/officeDocument/2006/relationships/image" Target="../media/image6.jpe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hyperlink" Target="https://www.ncbi.nlm.nih.gov/pubmed/21358895" TargetMode="External"/><Relationship Id="rId13" Type="http://schemas.openxmlformats.org/officeDocument/2006/relationships/hyperlink" Target="https://www.ncbi.nlm.nih.gov/pubmed/548216" TargetMode="External"/><Relationship Id="rId18" Type="http://schemas.openxmlformats.org/officeDocument/2006/relationships/hyperlink" Target="https://doi.org/10.1016/j.biopsycho.2004.11.002" TargetMode="External"/><Relationship Id="rId3" Type="http://schemas.openxmlformats.org/officeDocument/2006/relationships/hyperlink" Target="https://eric.ed.gov/?id=EJ486018" TargetMode="External"/><Relationship Id="rId21" Type="http://schemas.openxmlformats.org/officeDocument/2006/relationships/hyperlink" Target="https://doi.org/10.1037/1089-2680.6.4.307" TargetMode="External"/><Relationship Id="rId7" Type="http://schemas.openxmlformats.org/officeDocument/2006/relationships/hyperlink" Target="https://doi.org/10.1016/s0736-5748(98)00034-3" TargetMode="External"/><Relationship Id="rId12" Type="http://schemas.openxmlformats.org/officeDocument/2006/relationships/hyperlink" Target="https://doi.org/10.1111/j.1469-8749.2003.tb00343.x" TargetMode="External"/><Relationship Id="rId17" Type="http://schemas.openxmlformats.org/officeDocument/2006/relationships/hyperlink" Target="https://doi.org/10.1016/s0196-9781(03)00118-9" TargetMode="External"/><Relationship Id="rId25" Type="http://schemas.openxmlformats.org/officeDocument/2006/relationships/hyperlink" Target="https://doi.org/10.1016/j.neuropsychologia.2009.09.003" TargetMode="External"/><Relationship Id="rId2" Type="http://schemas.openxmlformats.org/officeDocument/2006/relationships/hyperlink" Target="https://doi.org/10.1097/01.chi.0000132810.98922.83" TargetMode="External"/><Relationship Id="rId16" Type="http://schemas.openxmlformats.org/officeDocument/2006/relationships/hyperlink" Target="https://doi.org/10.1177/0956797614559284" TargetMode="External"/><Relationship Id="rId20" Type="http://schemas.openxmlformats.org/officeDocument/2006/relationships/hyperlink" Target="https://doi.org/10.1371/journal.pone.0203522" TargetMode="External"/><Relationship Id="rId1" Type="http://schemas.openxmlformats.org/officeDocument/2006/relationships/slideLayout" Target="../slideLayouts/slideLayout2.xml"/><Relationship Id="rId6" Type="http://schemas.openxmlformats.org/officeDocument/2006/relationships/hyperlink" Target="https://www.ncbi.nlm.nih.gov/pubmed/3754633" TargetMode="External"/><Relationship Id="rId11" Type="http://schemas.openxmlformats.org/officeDocument/2006/relationships/hyperlink" Target="https://doi.org/10.1007/pl00005227" TargetMode="External"/><Relationship Id="rId24" Type="http://schemas.openxmlformats.org/officeDocument/2006/relationships/hyperlink" Target="https://doi.org/10.1038/nature03701" TargetMode="External"/><Relationship Id="rId5" Type="http://schemas.openxmlformats.org/officeDocument/2006/relationships/hyperlink" Target="https://www.ncbi.nlm.nih.gov/pubmed/14279691" TargetMode="External"/><Relationship Id="rId15" Type="http://schemas.openxmlformats.org/officeDocument/2006/relationships/hyperlink" Target="https://www.ncbi.nlm.nih.gov/pubmed/15834840" TargetMode="External"/><Relationship Id="rId23" Type="http://schemas.openxmlformats.org/officeDocument/2006/relationships/hyperlink" Target="https://doi.org/10.1016/j.psyneuen.2009.04.002" TargetMode="External"/><Relationship Id="rId10" Type="http://schemas.openxmlformats.org/officeDocument/2006/relationships/hyperlink" Target="https://doi.org/10.1097/00004583-199410000-00005" TargetMode="External"/><Relationship Id="rId19" Type="http://schemas.openxmlformats.org/officeDocument/2006/relationships/hyperlink" Target="https://doi.org/10.1016/0924-977x(95)00039-r" TargetMode="External"/><Relationship Id="rId4" Type="http://schemas.openxmlformats.org/officeDocument/2006/relationships/hyperlink" Target="https://doi.org/10.1111/j.1469-8749.2012.04257.x" TargetMode="External"/><Relationship Id="rId9" Type="http://schemas.openxmlformats.org/officeDocument/2006/relationships/hyperlink" Target="https://www.ncbi.nlm.nih.gov/pubmed/8632947" TargetMode="External"/><Relationship Id="rId14" Type="http://schemas.openxmlformats.org/officeDocument/2006/relationships/hyperlink" Target="https://doi.org/10.1016/j.yhbeh.2011.11.010" TargetMode="External"/><Relationship Id="rId22" Type="http://schemas.openxmlformats.org/officeDocument/2006/relationships/hyperlink" Target="https://doi.org/10.1073/pnas.111313710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a:solidFill>
                  <a:srgbClr val="FFFF00"/>
                </a:solidFill>
                <a:latin typeface="tahoma" panose="020B0604030504040204" pitchFamily="34" charset="0"/>
                <a:cs typeface="B Titr" panose="00000700000000000000" pitchFamily="2" charset="-78"/>
              </a:rPr>
              <a:t>محبت رمز انتقال ارزش‌ها</a:t>
            </a:r>
            <a:br>
              <a:rPr lang="fa-IR" dirty="0">
                <a:solidFill>
                  <a:srgbClr val="FFFF00"/>
                </a:solidFill>
                <a:latin typeface="tahoma" panose="020B0604030504040204" pitchFamily="34" charset="0"/>
                <a:cs typeface="B Titr" panose="00000700000000000000" pitchFamily="2" charset="-78"/>
              </a:rPr>
            </a:br>
            <a:r>
              <a:rPr lang="fa-IR" sz="3600" dirty="0">
                <a:solidFill>
                  <a:srgbClr val="FFFF00"/>
                </a:solidFill>
                <a:latin typeface="tahoma" panose="020B0604030504040204" pitchFamily="34" charset="0"/>
                <a:cs typeface="B Titr" panose="00000700000000000000" pitchFamily="2" charset="-78"/>
              </a:rPr>
              <a:t>چگونه به فرزندانمان محبت کنیم؟</a:t>
            </a:r>
            <a:endParaRPr lang="en-US" sz="3600" dirty="0">
              <a:solidFill>
                <a:srgbClr val="FFFF00"/>
              </a:solidFill>
            </a:endParaRPr>
          </a:p>
        </p:txBody>
      </p:sp>
      <p:sp>
        <p:nvSpPr>
          <p:cNvPr id="3" name="Text Placeholder 2"/>
          <p:cNvSpPr>
            <a:spLocks noGrp="1"/>
          </p:cNvSpPr>
          <p:nvPr>
            <p:ph type="subTitle" idx="1"/>
          </p:nvPr>
        </p:nvSpPr>
        <p:spPr/>
        <p:txBody>
          <a:bodyPr>
            <a:normAutofit lnSpcReduction="10000"/>
          </a:bodyPr>
          <a:lstStyle/>
          <a:p>
            <a:pPr lvl="0"/>
            <a:r>
              <a:rPr lang="fa-IR" dirty="0">
                <a:solidFill>
                  <a:prstClr val="white"/>
                </a:solidFill>
                <a:effectLst>
                  <a:outerShdw blurRad="228600" algn="ctr" rotWithShape="0">
                    <a:prstClr val="black">
                      <a:alpha val="53000"/>
                    </a:prstClr>
                  </a:outerShdw>
                </a:effectLst>
                <a:cs typeface="B Titr" panose="00000700000000000000" pitchFamily="2" charset="-78"/>
              </a:rPr>
              <a:t>نوذر نخعی</a:t>
            </a:r>
          </a:p>
          <a:p>
            <a:pPr lvl="0"/>
            <a:r>
              <a:rPr lang="fa-IR" dirty="0">
                <a:solidFill>
                  <a:prstClr val="white"/>
                </a:solidFill>
                <a:effectLst>
                  <a:outerShdw blurRad="228600" algn="ctr" rotWithShape="0">
                    <a:prstClr val="black">
                      <a:alpha val="53000"/>
                    </a:prstClr>
                  </a:outerShdw>
                </a:effectLst>
                <a:cs typeface="B Titr" panose="00000700000000000000" pitchFamily="2" charset="-78"/>
              </a:rPr>
              <a:t>استاد پزشکی اجتماعی</a:t>
            </a:r>
          </a:p>
          <a:p>
            <a:pPr lvl="0"/>
            <a:r>
              <a:rPr lang="fa-IR" dirty="0">
                <a:solidFill>
                  <a:prstClr val="white"/>
                </a:solidFill>
                <a:effectLst>
                  <a:outerShdw blurRad="228600" algn="ctr" rotWithShape="0">
                    <a:prstClr val="black">
                      <a:alpha val="53000"/>
                    </a:prstClr>
                  </a:outerShdw>
                </a:effectLst>
                <a:cs typeface="B Titr" panose="00000700000000000000" pitchFamily="2" charset="-78"/>
              </a:rPr>
              <a:t> دانشگاه علوم پزشکی کرمان</a:t>
            </a:r>
            <a:endParaRPr lang="en-US" dirty="0">
              <a:solidFill>
                <a:prstClr val="white"/>
              </a:solidFill>
              <a:effectLst>
                <a:outerShdw blurRad="228600" algn="ctr" rotWithShape="0">
                  <a:prstClr val="black">
                    <a:alpha val="53000"/>
                  </a:prstClr>
                </a:outerShdw>
              </a:effectLst>
              <a:cs typeface="B Titr" panose="00000700000000000000" pitchFamily="2" charset="-78"/>
            </a:endParaRPr>
          </a:p>
        </p:txBody>
      </p:sp>
      <p:sp>
        <p:nvSpPr>
          <p:cNvPr id="4" name="TextBox 3"/>
          <p:cNvSpPr txBox="1"/>
          <p:nvPr/>
        </p:nvSpPr>
        <p:spPr>
          <a:xfrm>
            <a:off x="8846399" y="2656202"/>
            <a:ext cx="3486447" cy="1754326"/>
          </a:xfrm>
          <a:prstGeom prst="rect">
            <a:avLst/>
          </a:prstGeom>
          <a:noFill/>
        </p:spPr>
        <p:txBody>
          <a:bodyPr wrap="square" rtlCol="0">
            <a:spAutoFit/>
          </a:bodyPr>
          <a:lstStyle/>
          <a:p>
            <a:pPr algn="ctr" defTabSz="914400" rtl="1"/>
            <a:r>
              <a:rPr lang="fa-IR" sz="3600" b="1" dirty="0" smtClean="0">
                <a:solidFill>
                  <a:srgbClr val="9D360E">
                    <a:lumMod val="50000"/>
                  </a:srgbClr>
                </a:solidFill>
                <a:latin typeface="IranNastaliq" panose="02020505000000020003" pitchFamily="18" charset="0"/>
                <a:cs typeface="B Davat" panose="00000400000000000000" pitchFamily="2" charset="-78"/>
              </a:rPr>
              <a:t>سلسله مباحث پیشگیری </a:t>
            </a:r>
          </a:p>
          <a:p>
            <a:pPr algn="ctr" defTabSz="914400" rtl="1"/>
            <a:r>
              <a:rPr lang="fa-IR" sz="3600" b="1" dirty="0" smtClean="0">
                <a:solidFill>
                  <a:srgbClr val="9D360E">
                    <a:lumMod val="50000"/>
                  </a:srgbClr>
                </a:solidFill>
                <a:latin typeface="IranNastaliq" panose="02020505000000020003" pitchFamily="18" charset="0"/>
                <a:cs typeface="B Davat" panose="00000400000000000000" pitchFamily="2" charset="-78"/>
              </a:rPr>
              <a:t>از آسیب‌های اجتماعی</a:t>
            </a:r>
          </a:p>
          <a:p>
            <a:pPr algn="ctr" defTabSz="914400" rtl="1"/>
            <a:r>
              <a:rPr lang="fa-IR" sz="3600" b="1" dirty="0" smtClean="0">
                <a:solidFill>
                  <a:srgbClr val="9D360E">
                    <a:lumMod val="50000"/>
                  </a:srgbClr>
                </a:solidFill>
                <a:latin typeface="IranNastaliq" panose="02020505000000020003" pitchFamily="18" charset="0"/>
                <a:cs typeface="B Davat" panose="00000400000000000000" pitchFamily="2" charset="-78"/>
              </a:rPr>
              <a:t>(5)</a:t>
            </a:r>
            <a:endParaRPr lang="en-US" sz="3600" b="1" dirty="0">
              <a:solidFill>
                <a:srgbClr val="9D360E">
                  <a:lumMod val="50000"/>
                </a:srgbClr>
              </a:solidFill>
              <a:latin typeface="IranNastaliq" panose="02020505000000020003" pitchFamily="18" charset="0"/>
              <a:cs typeface="B Davat" panose="00000400000000000000" pitchFamily="2" charset="-78"/>
            </a:endParaRPr>
          </a:p>
        </p:txBody>
      </p:sp>
      <p:pic>
        <p:nvPicPr>
          <p:cNvPr id="5" name="Picture 4"/>
          <p:cNvPicPr>
            <a:picLocks noChangeAspect="1"/>
          </p:cNvPicPr>
          <p:nvPr/>
        </p:nvPicPr>
        <p:blipFill>
          <a:blip r:embed="rId3"/>
          <a:stretch>
            <a:fillRect/>
          </a:stretch>
        </p:blipFill>
        <p:spPr>
          <a:xfrm>
            <a:off x="9427924" y="4237569"/>
            <a:ext cx="2754207" cy="2620431"/>
          </a:xfrm>
          <a:prstGeom prst="rect">
            <a:avLst/>
          </a:prstGeom>
        </p:spPr>
      </p:pic>
      <p:pic>
        <p:nvPicPr>
          <p:cNvPr id="6" name="Picture 5"/>
          <p:cNvPicPr>
            <a:picLocks noChangeAspect="1"/>
          </p:cNvPicPr>
          <p:nvPr/>
        </p:nvPicPr>
        <p:blipFill>
          <a:blip r:embed="rId4">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3843124" y="0"/>
            <a:ext cx="4090265" cy="1260764"/>
          </a:xfrm>
          <a:prstGeom prst="rect">
            <a:avLst/>
          </a:prstGeom>
          <a:noFill/>
          <a:effectLst>
            <a:outerShdw blurRad="50800" dist="50800" dir="5400000" algn="ctr" rotWithShape="0">
              <a:srgbClr val="FFFF00"/>
            </a:outerShdw>
          </a:effectLst>
        </p:spPr>
      </p:pic>
      <p:pic>
        <p:nvPicPr>
          <p:cNvPr id="1026" name="Picture 2" descr="https://i.pinimg.com/736x/ae/e3/ef/aee3efe5626991732155d2750fd2d6e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505176"/>
            <a:ext cx="2618509" cy="426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2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317" y="256623"/>
            <a:ext cx="10058400" cy="1450757"/>
          </a:xfrm>
        </p:spPr>
        <p:txBody>
          <a:bodyPr/>
          <a:lstStyle/>
          <a:p>
            <a:pPr algn="ctr" rtl="1"/>
            <a:r>
              <a:rPr lang="fa-IR" dirty="0" smtClean="0">
                <a:solidFill>
                  <a:srgbClr val="00B0F0"/>
                </a:solidFill>
                <a:cs typeface="B Titr" panose="00000700000000000000" pitchFamily="2" charset="-78"/>
              </a:rPr>
              <a:t>اهمیتش را نمی دانیم!</a:t>
            </a:r>
            <a:endParaRPr lang="en-US" dirty="0">
              <a:solidFill>
                <a:srgbClr val="00B0F0"/>
              </a:solidFill>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1348382" y="2203554"/>
            <a:ext cx="9499402" cy="3327816"/>
          </a:xfrm>
          <a:prstGeom prst="rect">
            <a:avLst/>
          </a:prstGeom>
        </p:spPr>
      </p:pic>
    </p:spTree>
    <p:extLst>
      <p:ext uri="{BB962C8B-B14F-4D97-AF65-F5344CB8AC3E}">
        <p14:creationId xmlns:p14="http://schemas.microsoft.com/office/powerpoint/2010/main" val="19975310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sz="half" idx="1"/>
          </p:nvPr>
        </p:nvSpPr>
        <p:spPr/>
        <p:txBody>
          <a:bodyPr>
            <a:normAutofit/>
          </a:bodyPr>
          <a:lstStyle/>
          <a:p>
            <a:r>
              <a:rPr lang="en-US" sz="4000" dirty="0" smtClean="0">
                <a:solidFill>
                  <a:srgbClr val="333132"/>
                </a:solidFill>
                <a:latin typeface="Proxima Nova Subset"/>
              </a:rPr>
              <a:t>Intimate </a:t>
            </a:r>
            <a:r>
              <a:rPr lang="en-US" sz="4000" dirty="0">
                <a:solidFill>
                  <a:srgbClr val="333132"/>
                </a:solidFill>
                <a:latin typeface="Proxima Nova Subset"/>
              </a:rPr>
              <a:t>touch deprivation during COVID-19-related restrictions is associated with higher anxiety and greater </a:t>
            </a:r>
            <a:r>
              <a:rPr lang="en-US" sz="4000" dirty="0" smtClean="0">
                <a:solidFill>
                  <a:srgbClr val="333132"/>
                </a:solidFill>
                <a:latin typeface="Proxima Nova Subset"/>
              </a:rPr>
              <a:t>loneliness</a:t>
            </a:r>
            <a:r>
              <a:rPr lang="fa-IR" sz="4000" dirty="0" smtClean="0">
                <a:solidFill>
                  <a:srgbClr val="333132"/>
                </a:solidFill>
                <a:latin typeface="Proxima Nova Subset"/>
              </a:rPr>
              <a:t>.</a:t>
            </a:r>
            <a:endParaRPr lang="en-US" sz="4000" dirty="0"/>
          </a:p>
        </p:txBody>
      </p:sp>
      <p:sp>
        <p:nvSpPr>
          <p:cNvPr id="6" name="Content Placeholder 5"/>
          <p:cNvSpPr>
            <a:spLocks noGrp="1"/>
          </p:cNvSpPr>
          <p:nvPr>
            <p:ph sz="half" idx="2"/>
          </p:nvPr>
        </p:nvSpPr>
        <p:spPr/>
        <p:txBody>
          <a:bodyPr>
            <a:normAutofit/>
          </a:bodyPr>
          <a:lstStyle/>
          <a:p>
            <a:pPr algn="r" rtl="1">
              <a:lnSpc>
                <a:spcPct val="100000"/>
              </a:lnSpc>
            </a:pPr>
            <a:r>
              <a:rPr lang="fa-IR" sz="3600" dirty="0" smtClean="0">
                <a:solidFill>
                  <a:srgbClr val="0070C0"/>
                </a:solidFill>
                <a:cs typeface="B Titr" panose="00000700000000000000" pitchFamily="2" charset="-78"/>
              </a:rPr>
              <a:t>تحقیقات در دوران کرونا نشان داده اند که عدم تماس فیزیکی (دست دادن و در آغوش گرفتن و روبوسی) سبب افزایش اضطراب و احساس تنهایی شده است...</a:t>
            </a:r>
            <a:endParaRPr lang="en-US" sz="3600" dirty="0">
              <a:solidFill>
                <a:srgbClr val="0070C0"/>
              </a:solidFill>
              <a:cs typeface="B Titr" panose="00000700000000000000" pitchFamily="2" charset="-78"/>
            </a:endParaRPr>
          </a:p>
        </p:txBody>
      </p:sp>
    </p:spTree>
    <p:extLst>
      <p:ext uri="{BB962C8B-B14F-4D97-AF65-F5344CB8AC3E}">
        <p14:creationId xmlns:p14="http://schemas.microsoft.com/office/powerpoint/2010/main" val="3781231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097280" y="286603"/>
            <a:ext cx="10942320" cy="1450757"/>
          </a:xfrm>
        </p:spPr>
        <p:txBody>
          <a:bodyPr>
            <a:normAutofit fontScale="90000"/>
          </a:bodyPr>
          <a:lstStyle/>
          <a:p>
            <a:pPr marL="91440" lvl="0" indent="-91440" algn="ctr" rtl="1">
              <a:lnSpc>
                <a:spcPct val="90000"/>
              </a:lnSpc>
              <a:spcBef>
                <a:spcPts val="1200"/>
              </a:spcBef>
              <a:spcAft>
                <a:spcPts val="200"/>
              </a:spcAft>
              <a:buClr>
                <a:srgbClr val="99CB38"/>
              </a:buClr>
              <a:buSzPct val="100000"/>
              <a:buFont typeface="Calibri" panose="020F0502020204030204" pitchFamily="34" charset="0"/>
              <a:buChar char=" "/>
            </a:pPr>
            <a:r>
              <a:rPr lang="fa-IR" sz="6000" spc="0" dirty="0" smtClean="0">
                <a:solidFill>
                  <a:srgbClr val="C00000"/>
                </a:solidFill>
                <a:latin typeface="Calibri" panose="020F0502020204030204"/>
                <a:ea typeface="+mn-ea"/>
                <a:cs typeface="B Titr" panose="00000700000000000000" pitchFamily="2" charset="-78"/>
              </a:rPr>
              <a:t>داشتن دید منفی از خود!</a:t>
            </a:r>
            <a:br>
              <a:rPr lang="fa-IR" sz="6000" spc="0" dirty="0" smtClean="0">
                <a:solidFill>
                  <a:srgbClr val="C00000"/>
                </a:solidFill>
                <a:latin typeface="Calibri" panose="020F0502020204030204"/>
                <a:ea typeface="+mn-ea"/>
                <a:cs typeface="B Titr" panose="00000700000000000000" pitchFamily="2" charset="-78"/>
              </a:rPr>
            </a:br>
            <a:r>
              <a:rPr lang="en-US" sz="6000" b="1" dirty="0" smtClean="0"/>
              <a:t>A </a:t>
            </a:r>
            <a:r>
              <a:rPr lang="en-US" sz="6000" b="1" dirty="0"/>
              <a:t>negative conception of themselves</a:t>
            </a:r>
            <a:endParaRPr lang="en-US" sz="6000" b="1" spc="0" dirty="0">
              <a:solidFill>
                <a:srgbClr val="C00000"/>
              </a:solidFill>
              <a:latin typeface="Calibri" panose="020F0502020204030204"/>
              <a:ea typeface="+mn-ea"/>
              <a:cs typeface="B Titr" panose="00000700000000000000" pitchFamily="2" charset="-78"/>
            </a:endParaRPr>
          </a:p>
        </p:txBody>
      </p:sp>
      <p:sp>
        <p:nvSpPr>
          <p:cNvPr id="11" name="Content Placeholder 10"/>
          <p:cNvSpPr>
            <a:spLocks noGrp="1"/>
          </p:cNvSpPr>
          <p:nvPr>
            <p:ph sz="half" idx="2"/>
          </p:nvPr>
        </p:nvSpPr>
        <p:spPr>
          <a:xfrm>
            <a:off x="6091311" y="1845735"/>
            <a:ext cx="5176911" cy="4023360"/>
          </a:xfrm>
        </p:spPr>
        <p:txBody>
          <a:bodyPr>
            <a:normAutofit/>
          </a:bodyPr>
          <a:lstStyle/>
          <a:p>
            <a:pPr algn="ctr" rtl="1"/>
            <a:r>
              <a:rPr lang="fa-IR" sz="6000" dirty="0" smtClean="0">
                <a:cs typeface="B Titr" panose="00000700000000000000" pitchFamily="2" charset="-78"/>
              </a:rPr>
              <a:t>با خودمان هم دعوایمان می آید!</a:t>
            </a:r>
          </a:p>
        </p:txBody>
      </p:sp>
      <p:pic>
        <p:nvPicPr>
          <p:cNvPr id="83970" name="Picture 2" descr="http://behappytips.com/wp-content/uploads/2014/04/negative-self-talk.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75581" y="1815647"/>
            <a:ext cx="3528884" cy="405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3790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dirty="0">
                <a:solidFill>
                  <a:srgbClr val="00B0F0"/>
                </a:solidFill>
                <a:latin typeface="Calibri" panose="020F0502020204030204" pitchFamily="34" charset="0"/>
                <a:ea typeface="Calibri" panose="020F0502020204030204" pitchFamily="34" charset="0"/>
                <a:cs typeface="0 Titr Bold" panose="00000700000000000000" pitchFamily="2" charset="-78"/>
              </a:rPr>
              <a:t>افتخار میکنیم که بچه از ما </a:t>
            </a: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می‌ترسد!</a:t>
            </a:r>
            <a:endParaRPr lang="en-US" dirty="0">
              <a:solidFill>
                <a:srgbClr val="00B0F0"/>
              </a:solidFill>
              <a:latin typeface="Calibri" panose="020F0502020204030204" pitchFamily="34" charset="0"/>
              <a:ea typeface="Calibri" panose="020F0502020204030204" pitchFamily="34" charset="0"/>
              <a:cs typeface="0 Titr Bold" panose="00000700000000000000" pitchFamily="2" charset="-78"/>
            </a:endParaRPr>
          </a:p>
        </p:txBody>
      </p:sp>
      <p:pic>
        <p:nvPicPr>
          <p:cNvPr id="9" name="Content Placeholder 8"/>
          <p:cNvPicPr>
            <a:picLocks noGrp="1" noChangeAspect="1"/>
          </p:cNvPicPr>
          <p:nvPr>
            <p:ph sz="half" idx="1"/>
          </p:nvPr>
        </p:nvPicPr>
        <p:blipFill>
          <a:blip r:embed="rId2"/>
          <a:stretch>
            <a:fillRect/>
          </a:stretch>
        </p:blipFill>
        <p:spPr>
          <a:xfrm>
            <a:off x="82262" y="2987383"/>
            <a:ext cx="4171083" cy="2085542"/>
          </a:xfrm>
          <a:prstGeom prst="rect">
            <a:avLst/>
          </a:prstGeom>
        </p:spPr>
      </p:pic>
      <p:pic>
        <p:nvPicPr>
          <p:cNvPr id="10" name="Picture 9"/>
          <p:cNvPicPr>
            <a:picLocks noChangeAspect="1"/>
          </p:cNvPicPr>
          <p:nvPr/>
        </p:nvPicPr>
        <p:blipFill>
          <a:blip r:embed="rId3"/>
          <a:stretch>
            <a:fillRect/>
          </a:stretch>
        </p:blipFill>
        <p:spPr>
          <a:xfrm>
            <a:off x="8905040" y="2768299"/>
            <a:ext cx="3286960" cy="2264350"/>
          </a:xfrm>
          <a:prstGeom prst="rect">
            <a:avLst/>
          </a:prstGeom>
        </p:spPr>
      </p:pic>
      <p:pic>
        <p:nvPicPr>
          <p:cNvPr id="11" name="Picture 10"/>
          <p:cNvPicPr>
            <a:picLocks noChangeAspect="1"/>
          </p:cNvPicPr>
          <p:nvPr/>
        </p:nvPicPr>
        <p:blipFill>
          <a:blip r:embed="rId4"/>
          <a:stretch>
            <a:fillRect/>
          </a:stretch>
        </p:blipFill>
        <p:spPr>
          <a:xfrm>
            <a:off x="3993568" y="2137220"/>
            <a:ext cx="4911471" cy="3268360"/>
          </a:xfrm>
          <a:prstGeom prst="rect">
            <a:avLst/>
          </a:prstGeom>
        </p:spPr>
      </p:pic>
    </p:spTree>
    <p:extLst>
      <p:ext uri="{BB962C8B-B14F-4D97-AF65-F5344CB8AC3E}">
        <p14:creationId xmlns:p14="http://schemas.microsoft.com/office/powerpoint/2010/main" val="23681897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852756" y="120348"/>
            <a:ext cx="4339244" cy="1450757"/>
          </a:xfrm>
        </p:spPr>
        <p:txBody>
          <a:bodyPr>
            <a:normAutofit fontScale="90000"/>
          </a:bodyPr>
          <a:lstStyle/>
          <a:p>
            <a:pPr algn="ctr">
              <a:lnSpc>
                <a:spcPct val="107000"/>
              </a:lnSpc>
              <a:spcAft>
                <a:spcPts val="800"/>
              </a:spcAft>
            </a:pPr>
            <a:r>
              <a:rPr lang="fa-IR" dirty="0">
                <a:solidFill>
                  <a:srgbClr val="00B0F0"/>
                </a:solidFill>
                <a:latin typeface="Calibri" panose="020F0502020204030204" pitchFamily="34" charset="0"/>
                <a:ea typeface="Calibri" panose="020F0502020204030204" pitchFamily="34" charset="0"/>
                <a:cs typeface="0 Titr Bold" panose="00000700000000000000" pitchFamily="2" charset="-78"/>
              </a:rPr>
              <a:t>ک</a:t>
            </a: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م محبت دیدن در دوران کودکی    </a:t>
            </a:r>
            <a:endParaRPr lang="en-US" dirty="0">
              <a:solidFill>
                <a:srgbClr val="00B0F0"/>
              </a:solidFill>
              <a:effectLst/>
              <a:latin typeface="Calibri" panose="020F0502020204030204" pitchFamily="34" charset="0"/>
              <a:ea typeface="Calibri" panose="020F0502020204030204" pitchFamily="34" charset="0"/>
              <a:cs typeface="0 Titr Bold" panose="00000700000000000000" pitchFamily="2" charset="-78"/>
            </a:endParaRPr>
          </a:p>
        </p:txBody>
      </p:sp>
      <p:sp>
        <p:nvSpPr>
          <p:cNvPr id="11" name="Content Placeholder 10"/>
          <p:cNvSpPr>
            <a:spLocks noGrp="1"/>
          </p:cNvSpPr>
          <p:nvPr>
            <p:ph sz="half" idx="2"/>
          </p:nvPr>
        </p:nvSpPr>
        <p:spPr>
          <a:xfrm>
            <a:off x="7096298" y="1737360"/>
            <a:ext cx="4937760" cy="4023360"/>
          </a:xfrm>
        </p:spPr>
        <p:txBody>
          <a:bodyPr>
            <a:normAutofit/>
          </a:bodyPr>
          <a:lstStyle/>
          <a:p>
            <a:pPr algn="r" rtl="1"/>
            <a:r>
              <a:rPr lang="fa-IR" sz="4400" dirty="0" smtClean="0">
                <a:cs typeface="B Titr" panose="00000700000000000000" pitchFamily="2" charset="-78"/>
              </a:rPr>
              <a:t>چون پدرمان ما را میزده، ما هم باید بچه مان را کتک بزنیم!</a:t>
            </a:r>
          </a:p>
          <a:p>
            <a:pPr algn="r" rtl="1"/>
            <a:r>
              <a:rPr lang="fa-IR" sz="4400" dirty="0" smtClean="0">
                <a:cs typeface="B Titr" panose="00000700000000000000" pitchFamily="2" charset="-78"/>
              </a:rPr>
              <a:t>غافل از اینکه در این زمانه </a:t>
            </a:r>
            <a:r>
              <a:rPr lang="fa-IR" sz="4400" dirty="0" smtClean="0">
                <a:solidFill>
                  <a:srgbClr val="C00000"/>
                </a:solidFill>
                <a:cs typeface="B Titr" panose="00000700000000000000" pitchFamily="2" charset="-78"/>
              </a:rPr>
              <a:t>جواب نمیدهد</a:t>
            </a:r>
            <a:r>
              <a:rPr lang="fa-IR" sz="4400" dirty="0" smtClean="0">
                <a:cs typeface="B Titr" panose="00000700000000000000" pitchFamily="2" charset="-78"/>
              </a:rPr>
              <a:t>!</a:t>
            </a:r>
            <a:endParaRPr lang="en-US" sz="4400" dirty="0">
              <a:cs typeface="B Titr" panose="00000700000000000000" pitchFamily="2" charset="-78"/>
            </a:endParaRPr>
          </a:p>
        </p:txBody>
      </p:sp>
      <p:pic>
        <p:nvPicPr>
          <p:cNvPr id="3" name="Content Placeholder 2"/>
          <p:cNvPicPr>
            <a:picLocks noGrp="1" noChangeAspect="1"/>
          </p:cNvPicPr>
          <p:nvPr>
            <p:ph sz="half" idx="1"/>
          </p:nvPr>
        </p:nvPicPr>
        <p:blipFill>
          <a:blip r:embed="rId2"/>
          <a:stretch>
            <a:fillRect/>
          </a:stretch>
        </p:blipFill>
        <p:spPr>
          <a:xfrm>
            <a:off x="0" y="541921"/>
            <a:ext cx="7592291" cy="5679072"/>
          </a:xfrm>
          <a:prstGeom prst="rect">
            <a:avLst/>
          </a:prstGeom>
        </p:spPr>
      </p:pic>
    </p:spTree>
    <p:extLst>
      <p:ext uri="{BB962C8B-B14F-4D97-AF65-F5344CB8AC3E}">
        <p14:creationId xmlns:p14="http://schemas.microsoft.com/office/powerpoint/2010/main" val="2870261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125416" y="-21102"/>
            <a:ext cx="10058400" cy="1450757"/>
          </a:xfrm>
        </p:spPr>
        <p:txBody>
          <a:bodyPr/>
          <a:lstStyle/>
          <a:p>
            <a:pPr algn="ctr">
              <a:lnSpc>
                <a:spcPct val="107000"/>
              </a:lnSpc>
              <a:spcAft>
                <a:spcPts val="800"/>
              </a:spcAft>
            </a:pP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مدرنیزاسیون و خودخواهی های خانواده ها</a:t>
            </a:r>
            <a:endParaRPr lang="en-US" dirty="0">
              <a:solidFill>
                <a:srgbClr val="00B0F0"/>
              </a:solidFill>
              <a:effectLst/>
              <a:latin typeface="Calibri" panose="020F0502020204030204" pitchFamily="34" charset="0"/>
              <a:ea typeface="Calibri" panose="020F0502020204030204" pitchFamily="34" charset="0"/>
              <a:cs typeface="0 Titr Bold" panose="00000700000000000000" pitchFamily="2" charset="-78"/>
            </a:endParaRPr>
          </a:p>
        </p:txBody>
      </p:sp>
      <p:sp>
        <p:nvSpPr>
          <p:cNvPr id="11" name="Content Placeholder 10"/>
          <p:cNvSpPr>
            <a:spLocks noGrp="1"/>
          </p:cNvSpPr>
          <p:nvPr>
            <p:ph sz="half" idx="2"/>
          </p:nvPr>
        </p:nvSpPr>
        <p:spPr>
          <a:xfrm>
            <a:off x="6411644" y="1577289"/>
            <a:ext cx="4937760" cy="4023360"/>
          </a:xfrm>
        </p:spPr>
        <p:txBody>
          <a:bodyPr>
            <a:normAutofit/>
          </a:bodyPr>
          <a:lstStyle/>
          <a:p>
            <a:pPr algn="ctr" rtl="1"/>
            <a:endParaRPr lang="fa-IR" sz="3200" dirty="0" smtClean="0">
              <a:solidFill>
                <a:srgbClr val="0070C0"/>
              </a:solidFill>
              <a:cs typeface="B Titr" panose="00000700000000000000" pitchFamily="2" charset="-78"/>
            </a:endParaRPr>
          </a:p>
          <a:p>
            <a:pPr algn="ctr" rtl="1"/>
            <a:r>
              <a:rPr lang="fa-IR" sz="4000" dirty="0" smtClean="0">
                <a:solidFill>
                  <a:srgbClr val="0070C0"/>
                </a:solidFill>
                <a:cs typeface="B Titr" panose="00000700000000000000" pitchFamily="2" charset="-78"/>
              </a:rPr>
              <a:t>بچه را فراموش کرده ایم!</a:t>
            </a:r>
            <a:endParaRPr lang="en-US" sz="4000" dirty="0">
              <a:solidFill>
                <a:srgbClr val="0070C0"/>
              </a:solidFill>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6344529" y="3362325"/>
            <a:ext cx="4762500" cy="3495675"/>
          </a:xfrm>
          <a:prstGeom prst="rect">
            <a:avLst/>
          </a:prstGeom>
        </p:spPr>
      </p:pic>
      <p:pic>
        <p:nvPicPr>
          <p:cNvPr id="5" name="Content Placeholder 4"/>
          <p:cNvPicPr>
            <a:picLocks noGrp="1" noChangeAspect="1"/>
          </p:cNvPicPr>
          <p:nvPr>
            <p:ph sz="half" idx="1"/>
          </p:nvPr>
        </p:nvPicPr>
        <p:blipFill>
          <a:blip r:embed="rId3"/>
          <a:stretch>
            <a:fillRect/>
          </a:stretch>
        </p:blipFill>
        <p:spPr>
          <a:xfrm>
            <a:off x="235527" y="1856509"/>
            <a:ext cx="5957790" cy="4538348"/>
          </a:xfrm>
          <a:prstGeom prst="rect">
            <a:avLst/>
          </a:prstGeom>
        </p:spPr>
      </p:pic>
    </p:spTree>
    <p:extLst>
      <p:ext uri="{BB962C8B-B14F-4D97-AF65-F5344CB8AC3E}">
        <p14:creationId xmlns:p14="http://schemas.microsoft.com/office/powerpoint/2010/main" val="1078012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83770" y="522130"/>
            <a:ext cx="13064835" cy="1450757"/>
          </a:xfrm>
        </p:spPr>
        <p:txBody>
          <a:bodyPr>
            <a:normAutofit fontScale="90000"/>
          </a:bodyPr>
          <a:lstStyle/>
          <a:p>
            <a:pPr algn="ctr">
              <a:lnSpc>
                <a:spcPct val="107000"/>
              </a:lnSpc>
              <a:spcAft>
                <a:spcPts val="800"/>
              </a:spcAft>
            </a:pP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عدم توجه به بی تقصیری فرزند</a:t>
            </a:r>
            <a:r>
              <a:rPr lang="en-US"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en-US"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en-US" sz="4000" b="1" dirty="0">
                <a:solidFill>
                  <a:schemeClr val="tx1"/>
                </a:solidFill>
              </a:rPr>
              <a:t>Remember you are not looking in a mirror at yourself</a:t>
            </a:r>
            <a:r>
              <a:rPr lang="en-US" sz="4000" b="1" dirty="0" smtClean="0">
                <a:solidFill>
                  <a:schemeClr val="tx1"/>
                </a:solidFill>
              </a:rPr>
              <a:t>;</a:t>
            </a:r>
            <a:br>
              <a:rPr lang="en-US" sz="4000" b="1" dirty="0" smtClean="0">
                <a:solidFill>
                  <a:schemeClr val="tx1"/>
                </a:solidFill>
              </a:rPr>
            </a:br>
            <a:r>
              <a:rPr lang="en-US" sz="4000" b="1" dirty="0" smtClean="0">
                <a:solidFill>
                  <a:schemeClr val="tx1"/>
                </a:solidFill>
              </a:rPr>
              <a:t> </a:t>
            </a:r>
            <a:r>
              <a:rPr lang="en-US" sz="4000" b="1" dirty="0">
                <a:solidFill>
                  <a:schemeClr val="tx1"/>
                </a:solidFill>
              </a:rPr>
              <a:t>children are a part of us, but separate</a:t>
            </a:r>
            <a:r>
              <a:rPr lang="en-US" sz="3100" b="1" dirty="0">
                <a:solidFill>
                  <a:schemeClr val="tx1"/>
                </a:solidFill>
              </a:rPr>
              <a:t>.</a:t>
            </a:r>
            <a:r>
              <a:rPr lang="fa-IR" sz="3100" b="1" dirty="0" smtClean="0">
                <a:solidFill>
                  <a:schemeClr val="tx1"/>
                </a:solidFill>
                <a:latin typeface="Calibri" panose="020F0502020204030204" pitchFamily="34" charset="0"/>
                <a:ea typeface="Calibri" panose="020F0502020204030204" pitchFamily="34" charset="0"/>
                <a:cs typeface="0 Titr Bold" panose="00000700000000000000" pitchFamily="2" charset="-78"/>
              </a:rPr>
              <a:t>    </a:t>
            </a: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t>
            </a:r>
            <a:endParaRPr lang="en-US" dirty="0">
              <a:solidFill>
                <a:srgbClr val="00B0F0"/>
              </a:solidFill>
              <a:effectLst/>
              <a:latin typeface="Calibri" panose="020F0502020204030204" pitchFamily="34" charset="0"/>
              <a:ea typeface="Calibri" panose="020F0502020204030204" pitchFamily="34" charset="0"/>
              <a:cs typeface="0 Titr Bold" panose="00000700000000000000" pitchFamily="2" charset="-78"/>
            </a:endParaRPr>
          </a:p>
        </p:txBody>
      </p:sp>
      <p:sp>
        <p:nvSpPr>
          <p:cNvPr id="11" name="Content Placeholder 10"/>
          <p:cNvSpPr>
            <a:spLocks noGrp="1"/>
          </p:cNvSpPr>
          <p:nvPr>
            <p:ph sz="half" idx="2"/>
          </p:nvPr>
        </p:nvSpPr>
        <p:spPr>
          <a:xfrm>
            <a:off x="6342611" y="2258290"/>
            <a:ext cx="4937760" cy="4023360"/>
          </a:xfrm>
        </p:spPr>
        <p:txBody>
          <a:bodyPr>
            <a:normAutofit/>
          </a:bodyPr>
          <a:lstStyle/>
          <a:p>
            <a:pPr algn="r" rtl="1"/>
            <a:r>
              <a:rPr lang="fa-IR" sz="4800" dirty="0" smtClean="0">
                <a:solidFill>
                  <a:schemeClr val="tx1"/>
                </a:solidFill>
                <a:cs typeface="B Titr" panose="00000700000000000000" pitchFamily="2" charset="-78"/>
              </a:rPr>
              <a:t>بچه حاصل سه چیز است:</a:t>
            </a:r>
          </a:p>
          <a:p>
            <a:pPr algn="r" rtl="1"/>
            <a:r>
              <a:rPr lang="fa-IR" sz="4800" b="1" dirty="0" smtClean="0">
                <a:solidFill>
                  <a:srgbClr val="00B0F0"/>
                </a:solidFill>
                <a:cs typeface="B Titr" panose="00000700000000000000" pitchFamily="2" charset="-78"/>
              </a:rPr>
              <a:t>وراثت</a:t>
            </a:r>
          </a:p>
          <a:p>
            <a:pPr algn="r" rtl="1"/>
            <a:r>
              <a:rPr lang="fa-IR" sz="4800" b="1" dirty="0" smtClean="0">
                <a:solidFill>
                  <a:srgbClr val="00B0F0"/>
                </a:solidFill>
                <a:cs typeface="B Titr" panose="00000700000000000000" pitchFamily="2" charset="-78"/>
              </a:rPr>
              <a:t>تربیت</a:t>
            </a:r>
          </a:p>
          <a:p>
            <a:pPr algn="r" rtl="1"/>
            <a:r>
              <a:rPr lang="fa-IR" sz="4800" b="1" dirty="0" smtClean="0">
                <a:solidFill>
                  <a:srgbClr val="00B0F0"/>
                </a:solidFill>
                <a:cs typeface="B Titr" panose="00000700000000000000" pitchFamily="2" charset="-78"/>
              </a:rPr>
              <a:t>لقمه</a:t>
            </a:r>
            <a:endParaRPr lang="en-US" sz="4800" dirty="0">
              <a:solidFill>
                <a:srgbClr val="00B0F0"/>
              </a:solidFill>
              <a:cs typeface="B Titr" panose="00000700000000000000" pitchFamily="2" charset="-78"/>
            </a:endParaRPr>
          </a:p>
        </p:txBody>
      </p:sp>
      <p:pic>
        <p:nvPicPr>
          <p:cNvPr id="3074" name="Picture 2" descr="Related imag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6854" y="1972887"/>
            <a:ext cx="5317322" cy="4594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2151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lnSpc>
                <a:spcPct val="107000"/>
              </a:lnSpc>
              <a:spcAft>
                <a:spcPts val="800"/>
              </a:spcAft>
            </a:pP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مقایسه دوران کودکی خود با فرزند</a:t>
            </a:r>
            <a:endParaRPr lang="en-US" dirty="0">
              <a:solidFill>
                <a:srgbClr val="00B0F0"/>
              </a:solidFill>
              <a:effectLst/>
              <a:latin typeface="Calibri" panose="020F0502020204030204" pitchFamily="34" charset="0"/>
              <a:ea typeface="Calibri" panose="020F0502020204030204" pitchFamily="34" charset="0"/>
              <a:cs typeface="0 Titr Bold" panose="00000700000000000000" pitchFamily="2" charset="-78"/>
            </a:endParaRPr>
          </a:p>
        </p:txBody>
      </p:sp>
      <p:sp>
        <p:nvSpPr>
          <p:cNvPr id="11" name="Content Placeholder 10"/>
          <p:cNvSpPr>
            <a:spLocks noGrp="1"/>
          </p:cNvSpPr>
          <p:nvPr>
            <p:ph sz="half" idx="2"/>
          </p:nvPr>
        </p:nvSpPr>
        <p:spPr/>
        <p:txBody>
          <a:bodyPr>
            <a:normAutofit/>
          </a:bodyPr>
          <a:lstStyle/>
          <a:p>
            <a:pPr algn="r" rtl="1"/>
            <a:r>
              <a:rPr lang="fa-IR" sz="5400" dirty="0" smtClean="0">
                <a:cs typeface="B Titr" panose="00000700000000000000" pitchFamily="2" charset="-78"/>
              </a:rPr>
              <a:t>به راستی دلیل اینکه بچه ها قدرشناس نیستند، چیست؟</a:t>
            </a:r>
            <a:endParaRPr lang="en-US" sz="5400" dirty="0">
              <a:cs typeface="B Titr" panose="00000700000000000000" pitchFamily="2" charset="-78"/>
            </a:endParaRPr>
          </a:p>
        </p:txBody>
      </p:sp>
      <p:pic>
        <p:nvPicPr>
          <p:cNvPr id="3" name="Content Placeholder 2"/>
          <p:cNvPicPr>
            <a:picLocks noGrp="1" noChangeAspect="1"/>
          </p:cNvPicPr>
          <p:nvPr>
            <p:ph sz="half" idx="1"/>
          </p:nvPr>
        </p:nvPicPr>
        <p:blipFill>
          <a:blip r:embed="rId2"/>
          <a:stretch>
            <a:fillRect/>
          </a:stretch>
        </p:blipFill>
        <p:spPr>
          <a:xfrm>
            <a:off x="762000" y="1899280"/>
            <a:ext cx="5232056" cy="4220459"/>
          </a:xfrm>
          <a:prstGeom prst="rect">
            <a:avLst/>
          </a:prstGeom>
        </p:spPr>
      </p:pic>
    </p:spTree>
    <p:extLst>
      <p:ext uri="{BB962C8B-B14F-4D97-AF65-F5344CB8AC3E}">
        <p14:creationId xmlns:p14="http://schemas.microsoft.com/office/powerpoint/2010/main" val="21742228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2807" y="168064"/>
            <a:ext cx="10058400" cy="732481"/>
          </a:xfrm>
        </p:spPr>
        <p:txBody>
          <a:bodyPr>
            <a:normAutofit/>
          </a:bodyPr>
          <a:lstStyle/>
          <a:p>
            <a:pPr algn="ctr"/>
            <a:r>
              <a:rPr lang="fa-IR" dirty="0" smtClean="0">
                <a:solidFill>
                  <a:srgbClr val="0070C0"/>
                </a:solidFill>
                <a:cs typeface="0 Titr Bold" panose="00000700000000000000" pitchFamily="2" charset="-78"/>
              </a:rPr>
              <a:t>مشغله های  فراوان</a:t>
            </a:r>
            <a:endParaRPr lang="en-US" dirty="0">
              <a:solidFill>
                <a:srgbClr val="0070C0"/>
              </a:solidFill>
              <a:cs typeface="0 Titr Bold" panose="00000700000000000000" pitchFamily="2" charset="-78"/>
            </a:endParaRPr>
          </a:p>
        </p:txBody>
      </p:sp>
      <p:sp>
        <p:nvSpPr>
          <p:cNvPr id="4" name="Content Placeholder 3"/>
          <p:cNvSpPr>
            <a:spLocks noGrp="1"/>
          </p:cNvSpPr>
          <p:nvPr>
            <p:ph sz="half" idx="2"/>
          </p:nvPr>
        </p:nvSpPr>
        <p:spPr/>
        <p:txBody>
          <a:bodyPr>
            <a:normAutofit/>
          </a:bodyPr>
          <a:lstStyle/>
          <a:p>
            <a:pPr algn="r" rtl="1"/>
            <a:r>
              <a:rPr lang="fa-IR" sz="4800" dirty="0" smtClean="0">
                <a:cs typeface="B Titr" panose="00000700000000000000" pitchFamily="2" charset="-78"/>
              </a:rPr>
              <a:t>اینقدر درگیری برای خود ایجاد کرده‌ایم که اصل کاری را فراموش کرده ایم!</a:t>
            </a:r>
            <a:endParaRPr lang="en-US" sz="4800" dirty="0">
              <a:cs typeface="B Titr" panose="00000700000000000000" pitchFamily="2" charset="-78"/>
            </a:endParaRP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1919" y="900545"/>
            <a:ext cx="5373472" cy="5373472"/>
          </a:xfrm>
        </p:spPr>
      </p:pic>
    </p:spTree>
    <p:extLst>
      <p:ext uri="{BB962C8B-B14F-4D97-AF65-F5344CB8AC3E}">
        <p14:creationId xmlns:p14="http://schemas.microsoft.com/office/powerpoint/2010/main" val="21457399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187642" y="0"/>
            <a:ext cx="6827020" cy="1450757"/>
          </a:xfrm>
        </p:spPr>
        <p:txBody>
          <a:bodyPr/>
          <a:lstStyle/>
          <a:p>
            <a:pPr algn="ctr">
              <a:lnSpc>
                <a:spcPct val="107000"/>
              </a:lnSpc>
              <a:spcAft>
                <a:spcPts val="800"/>
              </a:spcAft>
            </a:pP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اختلافات زناشویی</a:t>
            </a:r>
            <a:endParaRPr lang="en-US" dirty="0">
              <a:solidFill>
                <a:srgbClr val="00B0F0"/>
              </a:solidFill>
              <a:effectLst/>
              <a:latin typeface="Calibri" panose="020F0502020204030204" pitchFamily="34" charset="0"/>
              <a:ea typeface="Calibri" panose="020F0502020204030204" pitchFamily="34" charset="0"/>
              <a:cs typeface="0 Titr Bold" panose="00000700000000000000" pitchFamily="2" charset="-78"/>
            </a:endParaRPr>
          </a:p>
        </p:txBody>
      </p:sp>
      <p:pic>
        <p:nvPicPr>
          <p:cNvPr id="4098" name="Picture 2" descr="Image result for ‫مهربانی زن و شوهر‬‎"/>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 y="-8477"/>
            <a:ext cx="5187643" cy="63538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yazd.irib.ir/documents/588280/33284594/taghajkaklal.jpg?t=14229402710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7943" y="1898073"/>
            <a:ext cx="6300355" cy="4447309"/>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half" idx="2"/>
          </p:nvPr>
        </p:nvSpPr>
        <p:spPr/>
        <p:txBody>
          <a:bodyPr/>
          <a:lstStyle/>
          <a:p>
            <a:endParaRPr lang="en-US"/>
          </a:p>
        </p:txBody>
      </p:sp>
    </p:spTree>
    <p:extLst>
      <p:ext uri="{BB962C8B-B14F-4D97-AF65-F5344CB8AC3E}">
        <p14:creationId xmlns:p14="http://schemas.microsoft.com/office/powerpoint/2010/main" val="17888289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219326" y="2436190"/>
            <a:ext cx="7840663" cy="3353816"/>
            <a:chOff x="543" y="1791"/>
            <a:chExt cx="6111" cy="2463"/>
          </a:xfrm>
        </p:grpSpPr>
        <p:sp>
          <p:nvSpPr>
            <p:cNvPr id="40970" name="Rectangle 3"/>
            <p:cNvSpPr>
              <a:spLocks noChangeArrowheads="1"/>
            </p:cNvSpPr>
            <p:nvPr/>
          </p:nvSpPr>
          <p:spPr bwMode="auto">
            <a:xfrm>
              <a:off x="645" y="1885"/>
              <a:ext cx="539" cy="2289"/>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71" name="Freeform 4"/>
            <p:cNvSpPr>
              <a:spLocks/>
            </p:cNvSpPr>
            <p:nvPr/>
          </p:nvSpPr>
          <p:spPr bwMode="auto">
            <a:xfrm>
              <a:off x="543" y="1827"/>
              <a:ext cx="736" cy="58"/>
            </a:xfrm>
            <a:custGeom>
              <a:avLst/>
              <a:gdLst>
                <a:gd name="T0" fmla="*/ 0 w 101"/>
                <a:gd name="T1" fmla="*/ 2147483647 h 8"/>
                <a:gd name="T2" fmla="*/ 2147483647 w 101"/>
                <a:gd name="T3" fmla="*/ 2147483647 h 8"/>
                <a:gd name="T4" fmla="*/ 2147483647 w 101"/>
                <a:gd name="T5" fmla="*/ 2147483647 h 8"/>
                <a:gd name="T6" fmla="*/ 2147483647 w 101"/>
                <a:gd name="T7" fmla="*/ 0 h 8"/>
                <a:gd name="T8" fmla="*/ 0 w 101"/>
                <a:gd name="T9" fmla="*/ 2147483647 h 8"/>
                <a:gd name="T10" fmla="*/ 0 60000 65536"/>
                <a:gd name="T11" fmla="*/ 0 60000 65536"/>
                <a:gd name="T12" fmla="*/ 0 60000 65536"/>
                <a:gd name="T13" fmla="*/ 0 60000 65536"/>
                <a:gd name="T14" fmla="*/ 0 60000 65536"/>
                <a:gd name="T15" fmla="*/ 0 w 101"/>
                <a:gd name="T16" fmla="*/ 0 h 8"/>
                <a:gd name="T17" fmla="*/ 101 w 101"/>
                <a:gd name="T18" fmla="*/ 8 h 8"/>
              </a:gdLst>
              <a:ahLst/>
              <a:cxnLst>
                <a:cxn ang="T10">
                  <a:pos x="T0" y="T1"/>
                </a:cxn>
                <a:cxn ang="T11">
                  <a:pos x="T2" y="T3"/>
                </a:cxn>
                <a:cxn ang="T12">
                  <a:pos x="T4" y="T5"/>
                </a:cxn>
                <a:cxn ang="T13">
                  <a:pos x="T6" y="T7"/>
                </a:cxn>
                <a:cxn ang="T14">
                  <a:pos x="T8" y="T9"/>
                </a:cxn>
              </a:cxnLst>
              <a:rect l="T15" t="T16" r="T17" b="T18"/>
              <a:pathLst>
                <a:path w="101" h="8">
                  <a:moveTo>
                    <a:pt x="0" y="1"/>
                  </a:moveTo>
                  <a:lnTo>
                    <a:pt x="14" y="8"/>
                  </a:lnTo>
                  <a:lnTo>
                    <a:pt x="88" y="8"/>
                  </a:lnTo>
                  <a:lnTo>
                    <a:pt x="101" y="0"/>
                  </a:lnTo>
                  <a:lnTo>
                    <a:pt x="0" y="1"/>
                  </a:lnTo>
                </a:path>
              </a:pathLst>
            </a:custGeom>
            <a:solidFill>
              <a:srgbClr val="FCFE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72" name="Rectangle 5"/>
            <p:cNvSpPr>
              <a:spLocks noChangeArrowheads="1"/>
            </p:cNvSpPr>
            <p:nvPr/>
          </p:nvSpPr>
          <p:spPr bwMode="auto">
            <a:xfrm>
              <a:off x="543" y="1791"/>
              <a:ext cx="736" cy="43"/>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73" name="Freeform 6"/>
            <p:cNvSpPr>
              <a:spLocks/>
            </p:cNvSpPr>
            <p:nvPr/>
          </p:nvSpPr>
          <p:spPr bwMode="auto">
            <a:xfrm>
              <a:off x="543" y="4159"/>
              <a:ext cx="736" cy="59"/>
            </a:xfrm>
            <a:custGeom>
              <a:avLst/>
              <a:gdLst>
                <a:gd name="T0" fmla="*/ 0 w 101"/>
                <a:gd name="T1" fmla="*/ 2147483647 h 8"/>
                <a:gd name="T2" fmla="*/ 2147483647 w 101"/>
                <a:gd name="T3" fmla="*/ 0 h 8"/>
                <a:gd name="T4" fmla="*/ 2147483647 w 101"/>
                <a:gd name="T5" fmla="*/ 0 h 8"/>
                <a:gd name="T6" fmla="*/ 2147483647 w 101"/>
                <a:gd name="T7" fmla="*/ 2147483647 h 8"/>
                <a:gd name="T8" fmla="*/ 0 w 101"/>
                <a:gd name="T9" fmla="*/ 2147483647 h 8"/>
                <a:gd name="T10" fmla="*/ 0 60000 65536"/>
                <a:gd name="T11" fmla="*/ 0 60000 65536"/>
                <a:gd name="T12" fmla="*/ 0 60000 65536"/>
                <a:gd name="T13" fmla="*/ 0 60000 65536"/>
                <a:gd name="T14" fmla="*/ 0 60000 65536"/>
                <a:gd name="T15" fmla="*/ 0 w 101"/>
                <a:gd name="T16" fmla="*/ 0 h 8"/>
                <a:gd name="T17" fmla="*/ 101 w 101"/>
                <a:gd name="T18" fmla="*/ 8 h 8"/>
              </a:gdLst>
              <a:ahLst/>
              <a:cxnLst>
                <a:cxn ang="T10">
                  <a:pos x="T0" y="T1"/>
                </a:cxn>
                <a:cxn ang="T11">
                  <a:pos x="T2" y="T3"/>
                </a:cxn>
                <a:cxn ang="T12">
                  <a:pos x="T4" y="T5"/>
                </a:cxn>
                <a:cxn ang="T13">
                  <a:pos x="T6" y="T7"/>
                </a:cxn>
                <a:cxn ang="T14">
                  <a:pos x="T8" y="T9"/>
                </a:cxn>
              </a:cxnLst>
              <a:rect l="T15" t="T16" r="T17" b="T18"/>
              <a:pathLst>
                <a:path w="101" h="8">
                  <a:moveTo>
                    <a:pt x="0" y="7"/>
                  </a:moveTo>
                  <a:lnTo>
                    <a:pt x="14" y="0"/>
                  </a:lnTo>
                  <a:lnTo>
                    <a:pt x="88" y="0"/>
                  </a:lnTo>
                  <a:lnTo>
                    <a:pt x="101" y="8"/>
                  </a:lnTo>
                  <a:lnTo>
                    <a:pt x="0" y="7"/>
                  </a:lnTo>
                </a:path>
              </a:pathLst>
            </a:custGeom>
            <a:solidFill>
              <a:srgbClr val="FCFE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74" name="Rectangle 7"/>
            <p:cNvSpPr>
              <a:spLocks noChangeArrowheads="1"/>
            </p:cNvSpPr>
            <p:nvPr/>
          </p:nvSpPr>
          <p:spPr bwMode="auto">
            <a:xfrm>
              <a:off x="543" y="4210"/>
              <a:ext cx="736" cy="44"/>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75" name="Rectangle 8"/>
            <p:cNvSpPr>
              <a:spLocks noChangeArrowheads="1"/>
            </p:cNvSpPr>
            <p:nvPr/>
          </p:nvSpPr>
          <p:spPr bwMode="auto">
            <a:xfrm>
              <a:off x="1509" y="1886"/>
              <a:ext cx="538" cy="2288"/>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76" name="Freeform 9"/>
            <p:cNvSpPr>
              <a:spLocks/>
            </p:cNvSpPr>
            <p:nvPr/>
          </p:nvSpPr>
          <p:spPr bwMode="auto">
            <a:xfrm>
              <a:off x="1407" y="1828"/>
              <a:ext cx="735" cy="58"/>
            </a:xfrm>
            <a:custGeom>
              <a:avLst/>
              <a:gdLst>
                <a:gd name="T0" fmla="*/ 0 w 101"/>
                <a:gd name="T1" fmla="*/ 2147483647 h 8"/>
                <a:gd name="T2" fmla="*/ 2147483647 w 101"/>
                <a:gd name="T3" fmla="*/ 2147483647 h 8"/>
                <a:gd name="T4" fmla="*/ 2147483647 w 101"/>
                <a:gd name="T5" fmla="*/ 2147483647 h 8"/>
                <a:gd name="T6" fmla="*/ 2147483647 w 101"/>
                <a:gd name="T7" fmla="*/ 0 h 8"/>
                <a:gd name="T8" fmla="*/ 0 w 101"/>
                <a:gd name="T9" fmla="*/ 2147483647 h 8"/>
                <a:gd name="T10" fmla="*/ 0 60000 65536"/>
                <a:gd name="T11" fmla="*/ 0 60000 65536"/>
                <a:gd name="T12" fmla="*/ 0 60000 65536"/>
                <a:gd name="T13" fmla="*/ 0 60000 65536"/>
                <a:gd name="T14" fmla="*/ 0 60000 65536"/>
                <a:gd name="T15" fmla="*/ 0 w 101"/>
                <a:gd name="T16" fmla="*/ 0 h 8"/>
                <a:gd name="T17" fmla="*/ 101 w 101"/>
                <a:gd name="T18" fmla="*/ 8 h 8"/>
              </a:gdLst>
              <a:ahLst/>
              <a:cxnLst>
                <a:cxn ang="T10">
                  <a:pos x="T0" y="T1"/>
                </a:cxn>
                <a:cxn ang="T11">
                  <a:pos x="T2" y="T3"/>
                </a:cxn>
                <a:cxn ang="T12">
                  <a:pos x="T4" y="T5"/>
                </a:cxn>
                <a:cxn ang="T13">
                  <a:pos x="T6" y="T7"/>
                </a:cxn>
                <a:cxn ang="T14">
                  <a:pos x="T8" y="T9"/>
                </a:cxn>
              </a:cxnLst>
              <a:rect l="T15" t="T16" r="T17" b="T18"/>
              <a:pathLst>
                <a:path w="101" h="8">
                  <a:moveTo>
                    <a:pt x="0" y="1"/>
                  </a:moveTo>
                  <a:lnTo>
                    <a:pt x="14" y="8"/>
                  </a:lnTo>
                  <a:lnTo>
                    <a:pt x="88" y="8"/>
                  </a:lnTo>
                  <a:lnTo>
                    <a:pt x="101" y="0"/>
                  </a:lnTo>
                  <a:lnTo>
                    <a:pt x="0" y="1"/>
                  </a:lnTo>
                </a:path>
              </a:pathLst>
            </a:custGeom>
            <a:solidFill>
              <a:srgbClr val="FCFE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77" name="Rectangle 10"/>
            <p:cNvSpPr>
              <a:spLocks noChangeArrowheads="1"/>
            </p:cNvSpPr>
            <p:nvPr/>
          </p:nvSpPr>
          <p:spPr bwMode="auto">
            <a:xfrm>
              <a:off x="1407" y="1792"/>
              <a:ext cx="735" cy="43"/>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78" name="Freeform 11"/>
            <p:cNvSpPr>
              <a:spLocks/>
            </p:cNvSpPr>
            <p:nvPr/>
          </p:nvSpPr>
          <p:spPr bwMode="auto">
            <a:xfrm>
              <a:off x="1407" y="4159"/>
              <a:ext cx="735" cy="59"/>
            </a:xfrm>
            <a:custGeom>
              <a:avLst/>
              <a:gdLst>
                <a:gd name="T0" fmla="*/ 0 w 101"/>
                <a:gd name="T1" fmla="*/ 2147483647 h 8"/>
                <a:gd name="T2" fmla="*/ 2147483647 w 101"/>
                <a:gd name="T3" fmla="*/ 0 h 8"/>
                <a:gd name="T4" fmla="*/ 2147483647 w 101"/>
                <a:gd name="T5" fmla="*/ 0 h 8"/>
                <a:gd name="T6" fmla="*/ 2147483647 w 101"/>
                <a:gd name="T7" fmla="*/ 2147483647 h 8"/>
                <a:gd name="T8" fmla="*/ 0 w 101"/>
                <a:gd name="T9" fmla="*/ 2147483647 h 8"/>
                <a:gd name="T10" fmla="*/ 0 60000 65536"/>
                <a:gd name="T11" fmla="*/ 0 60000 65536"/>
                <a:gd name="T12" fmla="*/ 0 60000 65536"/>
                <a:gd name="T13" fmla="*/ 0 60000 65536"/>
                <a:gd name="T14" fmla="*/ 0 60000 65536"/>
                <a:gd name="T15" fmla="*/ 0 w 101"/>
                <a:gd name="T16" fmla="*/ 0 h 8"/>
                <a:gd name="T17" fmla="*/ 101 w 101"/>
                <a:gd name="T18" fmla="*/ 8 h 8"/>
              </a:gdLst>
              <a:ahLst/>
              <a:cxnLst>
                <a:cxn ang="T10">
                  <a:pos x="T0" y="T1"/>
                </a:cxn>
                <a:cxn ang="T11">
                  <a:pos x="T2" y="T3"/>
                </a:cxn>
                <a:cxn ang="T12">
                  <a:pos x="T4" y="T5"/>
                </a:cxn>
                <a:cxn ang="T13">
                  <a:pos x="T6" y="T7"/>
                </a:cxn>
                <a:cxn ang="T14">
                  <a:pos x="T8" y="T9"/>
                </a:cxn>
              </a:cxnLst>
              <a:rect l="T15" t="T16" r="T17" b="T18"/>
              <a:pathLst>
                <a:path w="101" h="8">
                  <a:moveTo>
                    <a:pt x="0" y="7"/>
                  </a:moveTo>
                  <a:lnTo>
                    <a:pt x="14" y="0"/>
                  </a:lnTo>
                  <a:lnTo>
                    <a:pt x="88" y="0"/>
                  </a:lnTo>
                  <a:lnTo>
                    <a:pt x="101" y="8"/>
                  </a:lnTo>
                  <a:lnTo>
                    <a:pt x="0" y="7"/>
                  </a:lnTo>
                </a:path>
              </a:pathLst>
            </a:custGeom>
            <a:solidFill>
              <a:srgbClr val="FCFE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79" name="Rectangle 12"/>
            <p:cNvSpPr>
              <a:spLocks noChangeArrowheads="1"/>
            </p:cNvSpPr>
            <p:nvPr/>
          </p:nvSpPr>
          <p:spPr bwMode="auto">
            <a:xfrm>
              <a:off x="1407" y="4210"/>
              <a:ext cx="735" cy="44"/>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80" name="Rectangle 13"/>
            <p:cNvSpPr>
              <a:spLocks noChangeArrowheads="1"/>
            </p:cNvSpPr>
            <p:nvPr/>
          </p:nvSpPr>
          <p:spPr bwMode="auto">
            <a:xfrm>
              <a:off x="2422" y="1886"/>
              <a:ext cx="538" cy="2288"/>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81" name="Freeform 14"/>
            <p:cNvSpPr>
              <a:spLocks/>
            </p:cNvSpPr>
            <p:nvPr/>
          </p:nvSpPr>
          <p:spPr bwMode="auto">
            <a:xfrm>
              <a:off x="2320" y="1828"/>
              <a:ext cx="735" cy="58"/>
            </a:xfrm>
            <a:custGeom>
              <a:avLst/>
              <a:gdLst>
                <a:gd name="T0" fmla="*/ 0 w 101"/>
                <a:gd name="T1" fmla="*/ 2147483647 h 8"/>
                <a:gd name="T2" fmla="*/ 2147483647 w 101"/>
                <a:gd name="T3" fmla="*/ 2147483647 h 8"/>
                <a:gd name="T4" fmla="*/ 2147483647 w 101"/>
                <a:gd name="T5" fmla="*/ 2147483647 h 8"/>
                <a:gd name="T6" fmla="*/ 2147483647 w 101"/>
                <a:gd name="T7" fmla="*/ 0 h 8"/>
                <a:gd name="T8" fmla="*/ 0 w 101"/>
                <a:gd name="T9" fmla="*/ 2147483647 h 8"/>
                <a:gd name="T10" fmla="*/ 0 60000 65536"/>
                <a:gd name="T11" fmla="*/ 0 60000 65536"/>
                <a:gd name="T12" fmla="*/ 0 60000 65536"/>
                <a:gd name="T13" fmla="*/ 0 60000 65536"/>
                <a:gd name="T14" fmla="*/ 0 60000 65536"/>
                <a:gd name="T15" fmla="*/ 0 w 101"/>
                <a:gd name="T16" fmla="*/ 0 h 8"/>
                <a:gd name="T17" fmla="*/ 101 w 101"/>
                <a:gd name="T18" fmla="*/ 8 h 8"/>
              </a:gdLst>
              <a:ahLst/>
              <a:cxnLst>
                <a:cxn ang="T10">
                  <a:pos x="T0" y="T1"/>
                </a:cxn>
                <a:cxn ang="T11">
                  <a:pos x="T2" y="T3"/>
                </a:cxn>
                <a:cxn ang="T12">
                  <a:pos x="T4" y="T5"/>
                </a:cxn>
                <a:cxn ang="T13">
                  <a:pos x="T6" y="T7"/>
                </a:cxn>
                <a:cxn ang="T14">
                  <a:pos x="T8" y="T9"/>
                </a:cxn>
              </a:cxnLst>
              <a:rect l="T15" t="T16" r="T17" b="T18"/>
              <a:pathLst>
                <a:path w="101" h="8">
                  <a:moveTo>
                    <a:pt x="0" y="1"/>
                  </a:moveTo>
                  <a:lnTo>
                    <a:pt x="14" y="8"/>
                  </a:lnTo>
                  <a:lnTo>
                    <a:pt x="88" y="8"/>
                  </a:lnTo>
                  <a:lnTo>
                    <a:pt x="101" y="0"/>
                  </a:lnTo>
                  <a:lnTo>
                    <a:pt x="0" y="1"/>
                  </a:lnTo>
                </a:path>
              </a:pathLst>
            </a:custGeom>
            <a:solidFill>
              <a:srgbClr val="FCFE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82" name="Rectangle 15"/>
            <p:cNvSpPr>
              <a:spLocks noChangeArrowheads="1"/>
            </p:cNvSpPr>
            <p:nvPr/>
          </p:nvSpPr>
          <p:spPr bwMode="auto">
            <a:xfrm>
              <a:off x="2320" y="1792"/>
              <a:ext cx="735" cy="43"/>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83" name="Freeform 16"/>
            <p:cNvSpPr>
              <a:spLocks/>
            </p:cNvSpPr>
            <p:nvPr/>
          </p:nvSpPr>
          <p:spPr bwMode="auto">
            <a:xfrm>
              <a:off x="2320" y="4159"/>
              <a:ext cx="735" cy="59"/>
            </a:xfrm>
            <a:custGeom>
              <a:avLst/>
              <a:gdLst>
                <a:gd name="T0" fmla="*/ 0 w 101"/>
                <a:gd name="T1" fmla="*/ 2147483647 h 8"/>
                <a:gd name="T2" fmla="*/ 2147483647 w 101"/>
                <a:gd name="T3" fmla="*/ 0 h 8"/>
                <a:gd name="T4" fmla="*/ 2147483647 w 101"/>
                <a:gd name="T5" fmla="*/ 0 h 8"/>
                <a:gd name="T6" fmla="*/ 2147483647 w 101"/>
                <a:gd name="T7" fmla="*/ 2147483647 h 8"/>
                <a:gd name="T8" fmla="*/ 0 w 101"/>
                <a:gd name="T9" fmla="*/ 2147483647 h 8"/>
                <a:gd name="T10" fmla="*/ 0 60000 65536"/>
                <a:gd name="T11" fmla="*/ 0 60000 65536"/>
                <a:gd name="T12" fmla="*/ 0 60000 65536"/>
                <a:gd name="T13" fmla="*/ 0 60000 65536"/>
                <a:gd name="T14" fmla="*/ 0 60000 65536"/>
                <a:gd name="T15" fmla="*/ 0 w 101"/>
                <a:gd name="T16" fmla="*/ 0 h 8"/>
                <a:gd name="T17" fmla="*/ 101 w 101"/>
                <a:gd name="T18" fmla="*/ 8 h 8"/>
              </a:gdLst>
              <a:ahLst/>
              <a:cxnLst>
                <a:cxn ang="T10">
                  <a:pos x="T0" y="T1"/>
                </a:cxn>
                <a:cxn ang="T11">
                  <a:pos x="T2" y="T3"/>
                </a:cxn>
                <a:cxn ang="T12">
                  <a:pos x="T4" y="T5"/>
                </a:cxn>
                <a:cxn ang="T13">
                  <a:pos x="T6" y="T7"/>
                </a:cxn>
                <a:cxn ang="T14">
                  <a:pos x="T8" y="T9"/>
                </a:cxn>
              </a:cxnLst>
              <a:rect l="T15" t="T16" r="T17" b="T18"/>
              <a:pathLst>
                <a:path w="101" h="8">
                  <a:moveTo>
                    <a:pt x="0" y="7"/>
                  </a:moveTo>
                  <a:lnTo>
                    <a:pt x="14" y="0"/>
                  </a:lnTo>
                  <a:lnTo>
                    <a:pt x="88" y="0"/>
                  </a:lnTo>
                  <a:lnTo>
                    <a:pt x="101" y="8"/>
                  </a:lnTo>
                  <a:lnTo>
                    <a:pt x="0" y="7"/>
                  </a:lnTo>
                </a:path>
              </a:pathLst>
            </a:custGeom>
            <a:solidFill>
              <a:srgbClr val="FCFE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84" name="Rectangle 17"/>
            <p:cNvSpPr>
              <a:spLocks noChangeArrowheads="1"/>
            </p:cNvSpPr>
            <p:nvPr/>
          </p:nvSpPr>
          <p:spPr bwMode="auto">
            <a:xfrm>
              <a:off x="2320" y="4210"/>
              <a:ext cx="735" cy="44"/>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85" name="Rectangle 18"/>
            <p:cNvSpPr>
              <a:spLocks noChangeArrowheads="1"/>
            </p:cNvSpPr>
            <p:nvPr/>
          </p:nvSpPr>
          <p:spPr bwMode="auto">
            <a:xfrm>
              <a:off x="3334" y="1886"/>
              <a:ext cx="538" cy="2288"/>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86" name="Freeform 19"/>
            <p:cNvSpPr>
              <a:spLocks/>
            </p:cNvSpPr>
            <p:nvPr/>
          </p:nvSpPr>
          <p:spPr bwMode="auto">
            <a:xfrm>
              <a:off x="3232" y="1828"/>
              <a:ext cx="735" cy="58"/>
            </a:xfrm>
            <a:custGeom>
              <a:avLst/>
              <a:gdLst>
                <a:gd name="T0" fmla="*/ 0 w 101"/>
                <a:gd name="T1" fmla="*/ 2147483647 h 8"/>
                <a:gd name="T2" fmla="*/ 2147483647 w 101"/>
                <a:gd name="T3" fmla="*/ 2147483647 h 8"/>
                <a:gd name="T4" fmla="*/ 2147483647 w 101"/>
                <a:gd name="T5" fmla="*/ 2147483647 h 8"/>
                <a:gd name="T6" fmla="*/ 2147483647 w 101"/>
                <a:gd name="T7" fmla="*/ 0 h 8"/>
                <a:gd name="T8" fmla="*/ 0 w 101"/>
                <a:gd name="T9" fmla="*/ 2147483647 h 8"/>
                <a:gd name="T10" fmla="*/ 0 60000 65536"/>
                <a:gd name="T11" fmla="*/ 0 60000 65536"/>
                <a:gd name="T12" fmla="*/ 0 60000 65536"/>
                <a:gd name="T13" fmla="*/ 0 60000 65536"/>
                <a:gd name="T14" fmla="*/ 0 60000 65536"/>
                <a:gd name="T15" fmla="*/ 0 w 101"/>
                <a:gd name="T16" fmla="*/ 0 h 8"/>
                <a:gd name="T17" fmla="*/ 101 w 101"/>
                <a:gd name="T18" fmla="*/ 8 h 8"/>
              </a:gdLst>
              <a:ahLst/>
              <a:cxnLst>
                <a:cxn ang="T10">
                  <a:pos x="T0" y="T1"/>
                </a:cxn>
                <a:cxn ang="T11">
                  <a:pos x="T2" y="T3"/>
                </a:cxn>
                <a:cxn ang="T12">
                  <a:pos x="T4" y="T5"/>
                </a:cxn>
                <a:cxn ang="T13">
                  <a:pos x="T6" y="T7"/>
                </a:cxn>
                <a:cxn ang="T14">
                  <a:pos x="T8" y="T9"/>
                </a:cxn>
              </a:cxnLst>
              <a:rect l="T15" t="T16" r="T17" b="T18"/>
              <a:pathLst>
                <a:path w="101" h="8">
                  <a:moveTo>
                    <a:pt x="0" y="1"/>
                  </a:moveTo>
                  <a:lnTo>
                    <a:pt x="14" y="8"/>
                  </a:lnTo>
                  <a:lnTo>
                    <a:pt x="88" y="8"/>
                  </a:lnTo>
                  <a:lnTo>
                    <a:pt x="101" y="0"/>
                  </a:lnTo>
                  <a:lnTo>
                    <a:pt x="0" y="1"/>
                  </a:lnTo>
                </a:path>
              </a:pathLst>
            </a:custGeom>
            <a:solidFill>
              <a:srgbClr val="FCFE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87" name="Rectangle 20"/>
            <p:cNvSpPr>
              <a:spLocks noChangeArrowheads="1"/>
            </p:cNvSpPr>
            <p:nvPr/>
          </p:nvSpPr>
          <p:spPr bwMode="auto">
            <a:xfrm>
              <a:off x="3232" y="1792"/>
              <a:ext cx="735" cy="43"/>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88" name="Freeform 21"/>
            <p:cNvSpPr>
              <a:spLocks/>
            </p:cNvSpPr>
            <p:nvPr/>
          </p:nvSpPr>
          <p:spPr bwMode="auto">
            <a:xfrm>
              <a:off x="3232" y="4159"/>
              <a:ext cx="735" cy="59"/>
            </a:xfrm>
            <a:custGeom>
              <a:avLst/>
              <a:gdLst>
                <a:gd name="T0" fmla="*/ 0 w 101"/>
                <a:gd name="T1" fmla="*/ 2147483647 h 8"/>
                <a:gd name="T2" fmla="*/ 2147483647 w 101"/>
                <a:gd name="T3" fmla="*/ 0 h 8"/>
                <a:gd name="T4" fmla="*/ 2147483647 w 101"/>
                <a:gd name="T5" fmla="*/ 0 h 8"/>
                <a:gd name="T6" fmla="*/ 2147483647 w 101"/>
                <a:gd name="T7" fmla="*/ 2147483647 h 8"/>
                <a:gd name="T8" fmla="*/ 0 w 101"/>
                <a:gd name="T9" fmla="*/ 2147483647 h 8"/>
                <a:gd name="T10" fmla="*/ 0 60000 65536"/>
                <a:gd name="T11" fmla="*/ 0 60000 65536"/>
                <a:gd name="T12" fmla="*/ 0 60000 65536"/>
                <a:gd name="T13" fmla="*/ 0 60000 65536"/>
                <a:gd name="T14" fmla="*/ 0 60000 65536"/>
                <a:gd name="T15" fmla="*/ 0 w 101"/>
                <a:gd name="T16" fmla="*/ 0 h 8"/>
                <a:gd name="T17" fmla="*/ 101 w 101"/>
                <a:gd name="T18" fmla="*/ 8 h 8"/>
              </a:gdLst>
              <a:ahLst/>
              <a:cxnLst>
                <a:cxn ang="T10">
                  <a:pos x="T0" y="T1"/>
                </a:cxn>
                <a:cxn ang="T11">
                  <a:pos x="T2" y="T3"/>
                </a:cxn>
                <a:cxn ang="T12">
                  <a:pos x="T4" y="T5"/>
                </a:cxn>
                <a:cxn ang="T13">
                  <a:pos x="T6" y="T7"/>
                </a:cxn>
                <a:cxn ang="T14">
                  <a:pos x="T8" y="T9"/>
                </a:cxn>
              </a:cxnLst>
              <a:rect l="T15" t="T16" r="T17" b="T18"/>
              <a:pathLst>
                <a:path w="101" h="8">
                  <a:moveTo>
                    <a:pt x="0" y="7"/>
                  </a:moveTo>
                  <a:lnTo>
                    <a:pt x="14" y="0"/>
                  </a:lnTo>
                  <a:lnTo>
                    <a:pt x="88" y="0"/>
                  </a:lnTo>
                  <a:lnTo>
                    <a:pt x="101" y="8"/>
                  </a:lnTo>
                  <a:lnTo>
                    <a:pt x="0" y="7"/>
                  </a:lnTo>
                </a:path>
              </a:pathLst>
            </a:custGeom>
            <a:solidFill>
              <a:srgbClr val="FCFE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89" name="Rectangle 22"/>
            <p:cNvSpPr>
              <a:spLocks noChangeArrowheads="1"/>
            </p:cNvSpPr>
            <p:nvPr/>
          </p:nvSpPr>
          <p:spPr bwMode="auto">
            <a:xfrm>
              <a:off x="3232" y="4210"/>
              <a:ext cx="735" cy="44"/>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90" name="Rectangle 23"/>
            <p:cNvSpPr>
              <a:spLocks noChangeArrowheads="1"/>
            </p:cNvSpPr>
            <p:nvPr/>
          </p:nvSpPr>
          <p:spPr bwMode="auto">
            <a:xfrm>
              <a:off x="4294" y="1886"/>
              <a:ext cx="538" cy="2288"/>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91" name="Freeform 24"/>
            <p:cNvSpPr>
              <a:spLocks/>
            </p:cNvSpPr>
            <p:nvPr/>
          </p:nvSpPr>
          <p:spPr bwMode="auto">
            <a:xfrm>
              <a:off x="4192" y="1828"/>
              <a:ext cx="735" cy="58"/>
            </a:xfrm>
            <a:custGeom>
              <a:avLst/>
              <a:gdLst>
                <a:gd name="T0" fmla="*/ 0 w 101"/>
                <a:gd name="T1" fmla="*/ 2147483647 h 8"/>
                <a:gd name="T2" fmla="*/ 2147483647 w 101"/>
                <a:gd name="T3" fmla="*/ 2147483647 h 8"/>
                <a:gd name="T4" fmla="*/ 2147483647 w 101"/>
                <a:gd name="T5" fmla="*/ 2147483647 h 8"/>
                <a:gd name="T6" fmla="*/ 2147483647 w 101"/>
                <a:gd name="T7" fmla="*/ 0 h 8"/>
                <a:gd name="T8" fmla="*/ 0 w 101"/>
                <a:gd name="T9" fmla="*/ 2147483647 h 8"/>
                <a:gd name="T10" fmla="*/ 0 60000 65536"/>
                <a:gd name="T11" fmla="*/ 0 60000 65536"/>
                <a:gd name="T12" fmla="*/ 0 60000 65536"/>
                <a:gd name="T13" fmla="*/ 0 60000 65536"/>
                <a:gd name="T14" fmla="*/ 0 60000 65536"/>
                <a:gd name="T15" fmla="*/ 0 w 101"/>
                <a:gd name="T16" fmla="*/ 0 h 8"/>
                <a:gd name="T17" fmla="*/ 101 w 101"/>
                <a:gd name="T18" fmla="*/ 8 h 8"/>
              </a:gdLst>
              <a:ahLst/>
              <a:cxnLst>
                <a:cxn ang="T10">
                  <a:pos x="T0" y="T1"/>
                </a:cxn>
                <a:cxn ang="T11">
                  <a:pos x="T2" y="T3"/>
                </a:cxn>
                <a:cxn ang="T12">
                  <a:pos x="T4" y="T5"/>
                </a:cxn>
                <a:cxn ang="T13">
                  <a:pos x="T6" y="T7"/>
                </a:cxn>
                <a:cxn ang="T14">
                  <a:pos x="T8" y="T9"/>
                </a:cxn>
              </a:cxnLst>
              <a:rect l="T15" t="T16" r="T17" b="T18"/>
              <a:pathLst>
                <a:path w="101" h="8">
                  <a:moveTo>
                    <a:pt x="0" y="1"/>
                  </a:moveTo>
                  <a:lnTo>
                    <a:pt x="14" y="8"/>
                  </a:lnTo>
                  <a:lnTo>
                    <a:pt x="88" y="8"/>
                  </a:lnTo>
                  <a:lnTo>
                    <a:pt x="101" y="0"/>
                  </a:lnTo>
                  <a:lnTo>
                    <a:pt x="0" y="1"/>
                  </a:lnTo>
                </a:path>
              </a:pathLst>
            </a:custGeom>
            <a:solidFill>
              <a:srgbClr val="FCFE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92" name="Rectangle 25"/>
            <p:cNvSpPr>
              <a:spLocks noChangeArrowheads="1"/>
            </p:cNvSpPr>
            <p:nvPr/>
          </p:nvSpPr>
          <p:spPr bwMode="auto">
            <a:xfrm>
              <a:off x="4192" y="1792"/>
              <a:ext cx="735" cy="43"/>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93" name="Freeform 26"/>
            <p:cNvSpPr>
              <a:spLocks/>
            </p:cNvSpPr>
            <p:nvPr/>
          </p:nvSpPr>
          <p:spPr bwMode="auto">
            <a:xfrm>
              <a:off x="4192" y="4159"/>
              <a:ext cx="735" cy="59"/>
            </a:xfrm>
            <a:custGeom>
              <a:avLst/>
              <a:gdLst>
                <a:gd name="T0" fmla="*/ 0 w 101"/>
                <a:gd name="T1" fmla="*/ 2147483647 h 8"/>
                <a:gd name="T2" fmla="*/ 2147483647 w 101"/>
                <a:gd name="T3" fmla="*/ 0 h 8"/>
                <a:gd name="T4" fmla="*/ 2147483647 w 101"/>
                <a:gd name="T5" fmla="*/ 0 h 8"/>
                <a:gd name="T6" fmla="*/ 2147483647 w 101"/>
                <a:gd name="T7" fmla="*/ 2147483647 h 8"/>
                <a:gd name="T8" fmla="*/ 0 w 101"/>
                <a:gd name="T9" fmla="*/ 2147483647 h 8"/>
                <a:gd name="T10" fmla="*/ 0 60000 65536"/>
                <a:gd name="T11" fmla="*/ 0 60000 65536"/>
                <a:gd name="T12" fmla="*/ 0 60000 65536"/>
                <a:gd name="T13" fmla="*/ 0 60000 65536"/>
                <a:gd name="T14" fmla="*/ 0 60000 65536"/>
                <a:gd name="T15" fmla="*/ 0 w 101"/>
                <a:gd name="T16" fmla="*/ 0 h 8"/>
                <a:gd name="T17" fmla="*/ 101 w 101"/>
                <a:gd name="T18" fmla="*/ 8 h 8"/>
              </a:gdLst>
              <a:ahLst/>
              <a:cxnLst>
                <a:cxn ang="T10">
                  <a:pos x="T0" y="T1"/>
                </a:cxn>
                <a:cxn ang="T11">
                  <a:pos x="T2" y="T3"/>
                </a:cxn>
                <a:cxn ang="T12">
                  <a:pos x="T4" y="T5"/>
                </a:cxn>
                <a:cxn ang="T13">
                  <a:pos x="T6" y="T7"/>
                </a:cxn>
                <a:cxn ang="T14">
                  <a:pos x="T8" y="T9"/>
                </a:cxn>
              </a:cxnLst>
              <a:rect l="T15" t="T16" r="T17" b="T18"/>
              <a:pathLst>
                <a:path w="101" h="8">
                  <a:moveTo>
                    <a:pt x="0" y="7"/>
                  </a:moveTo>
                  <a:lnTo>
                    <a:pt x="14" y="0"/>
                  </a:lnTo>
                  <a:lnTo>
                    <a:pt x="88" y="0"/>
                  </a:lnTo>
                  <a:lnTo>
                    <a:pt x="101" y="8"/>
                  </a:lnTo>
                  <a:lnTo>
                    <a:pt x="0" y="7"/>
                  </a:lnTo>
                </a:path>
              </a:pathLst>
            </a:custGeom>
            <a:solidFill>
              <a:srgbClr val="FCFE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94" name="Rectangle 27"/>
            <p:cNvSpPr>
              <a:spLocks noChangeArrowheads="1"/>
            </p:cNvSpPr>
            <p:nvPr/>
          </p:nvSpPr>
          <p:spPr bwMode="auto">
            <a:xfrm>
              <a:off x="4192" y="4210"/>
              <a:ext cx="735" cy="44"/>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95" name="Rectangle 28"/>
            <p:cNvSpPr>
              <a:spLocks noChangeArrowheads="1"/>
            </p:cNvSpPr>
            <p:nvPr/>
          </p:nvSpPr>
          <p:spPr bwMode="auto">
            <a:xfrm>
              <a:off x="5158" y="1886"/>
              <a:ext cx="538" cy="2288"/>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96" name="Freeform 29"/>
            <p:cNvSpPr>
              <a:spLocks/>
            </p:cNvSpPr>
            <p:nvPr/>
          </p:nvSpPr>
          <p:spPr bwMode="auto">
            <a:xfrm>
              <a:off x="5056" y="1828"/>
              <a:ext cx="735" cy="58"/>
            </a:xfrm>
            <a:custGeom>
              <a:avLst/>
              <a:gdLst>
                <a:gd name="T0" fmla="*/ 0 w 101"/>
                <a:gd name="T1" fmla="*/ 2147483647 h 8"/>
                <a:gd name="T2" fmla="*/ 2147483647 w 101"/>
                <a:gd name="T3" fmla="*/ 2147483647 h 8"/>
                <a:gd name="T4" fmla="*/ 2147483647 w 101"/>
                <a:gd name="T5" fmla="*/ 2147483647 h 8"/>
                <a:gd name="T6" fmla="*/ 2147483647 w 101"/>
                <a:gd name="T7" fmla="*/ 0 h 8"/>
                <a:gd name="T8" fmla="*/ 0 w 101"/>
                <a:gd name="T9" fmla="*/ 2147483647 h 8"/>
                <a:gd name="T10" fmla="*/ 0 60000 65536"/>
                <a:gd name="T11" fmla="*/ 0 60000 65536"/>
                <a:gd name="T12" fmla="*/ 0 60000 65536"/>
                <a:gd name="T13" fmla="*/ 0 60000 65536"/>
                <a:gd name="T14" fmla="*/ 0 60000 65536"/>
                <a:gd name="T15" fmla="*/ 0 w 101"/>
                <a:gd name="T16" fmla="*/ 0 h 8"/>
                <a:gd name="T17" fmla="*/ 101 w 101"/>
                <a:gd name="T18" fmla="*/ 8 h 8"/>
              </a:gdLst>
              <a:ahLst/>
              <a:cxnLst>
                <a:cxn ang="T10">
                  <a:pos x="T0" y="T1"/>
                </a:cxn>
                <a:cxn ang="T11">
                  <a:pos x="T2" y="T3"/>
                </a:cxn>
                <a:cxn ang="T12">
                  <a:pos x="T4" y="T5"/>
                </a:cxn>
                <a:cxn ang="T13">
                  <a:pos x="T6" y="T7"/>
                </a:cxn>
                <a:cxn ang="T14">
                  <a:pos x="T8" y="T9"/>
                </a:cxn>
              </a:cxnLst>
              <a:rect l="T15" t="T16" r="T17" b="T18"/>
              <a:pathLst>
                <a:path w="101" h="8">
                  <a:moveTo>
                    <a:pt x="0" y="1"/>
                  </a:moveTo>
                  <a:lnTo>
                    <a:pt x="14" y="8"/>
                  </a:lnTo>
                  <a:lnTo>
                    <a:pt x="88" y="8"/>
                  </a:lnTo>
                  <a:lnTo>
                    <a:pt x="101" y="0"/>
                  </a:lnTo>
                  <a:lnTo>
                    <a:pt x="0" y="1"/>
                  </a:lnTo>
                </a:path>
              </a:pathLst>
            </a:custGeom>
            <a:solidFill>
              <a:srgbClr val="FCFE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97" name="Rectangle 30"/>
            <p:cNvSpPr>
              <a:spLocks noChangeArrowheads="1"/>
            </p:cNvSpPr>
            <p:nvPr/>
          </p:nvSpPr>
          <p:spPr bwMode="auto">
            <a:xfrm>
              <a:off x="5056" y="1792"/>
              <a:ext cx="735" cy="43"/>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98" name="Freeform 31"/>
            <p:cNvSpPr>
              <a:spLocks/>
            </p:cNvSpPr>
            <p:nvPr/>
          </p:nvSpPr>
          <p:spPr bwMode="auto">
            <a:xfrm>
              <a:off x="5056" y="4159"/>
              <a:ext cx="735" cy="59"/>
            </a:xfrm>
            <a:custGeom>
              <a:avLst/>
              <a:gdLst>
                <a:gd name="T0" fmla="*/ 0 w 101"/>
                <a:gd name="T1" fmla="*/ 2147483647 h 8"/>
                <a:gd name="T2" fmla="*/ 2147483647 w 101"/>
                <a:gd name="T3" fmla="*/ 0 h 8"/>
                <a:gd name="T4" fmla="*/ 2147483647 w 101"/>
                <a:gd name="T5" fmla="*/ 0 h 8"/>
                <a:gd name="T6" fmla="*/ 2147483647 w 101"/>
                <a:gd name="T7" fmla="*/ 2147483647 h 8"/>
                <a:gd name="T8" fmla="*/ 0 w 101"/>
                <a:gd name="T9" fmla="*/ 2147483647 h 8"/>
                <a:gd name="T10" fmla="*/ 0 60000 65536"/>
                <a:gd name="T11" fmla="*/ 0 60000 65536"/>
                <a:gd name="T12" fmla="*/ 0 60000 65536"/>
                <a:gd name="T13" fmla="*/ 0 60000 65536"/>
                <a:gd name="T14" fmla="*/ 0 60000 65536"/>
                <a:gd name="T15" fmla="*/ 0 w 101"/>
                <a:gd name="T16" fmla="*/ 0 h 8"/>
                <a:gd name="T17" fmla="*/ 101 w 101"/>
                <a:gd name="T18" fmla="*/ 8 h 8"/>
              </a:gdLst>
              <a:ahLst/>
              <a:cxnLst>
                <a:cxn ang="T10">
                  <a:pos x="T0" y="T1"/>
                </a:cxn>
                <a:cxn ang="T11">
                  <a:pos x="T2" y="T3"/>
                </a:cxn>
                <a:cxn ang="T12">
                  <a:pos x="T4" y="T5"/>
                </a:cxn>
                <a:cxn ang="T13">
                  <a:pos x="T6" y="T7"/>
                </a:cxn>
                <a:cxn ang="T14">
                  <a:pos x="T8" y="T9"/>
                </a:cxn>
              </a:cxnLst>
              <a:rect l="T15" t="T16" r="T17" b="T18"/>
              <a:pathLst>
                <a:path w="101" h="8">
                  <a:moveTo>
                    <a:pt x="0" y="7"/>
                  </a:moveTo>
                  <a:lnTo>
                    <a:pt x="14" y="0"/>
                  </a:lnTo>
                  <a:lnTo>
                    <a:pt x="88" y="0"/>
                  </a:lnTo>
                  <a:lnTo>
                    <a:pt x="101" y="8"/>
                  </a:lnTo>
                  <a:lnTo>
                    <a:pt x="0" y="7"/>
                  </a:lnTo>
                </a:path>
              </a:pathLst>
            </a:custGeom>
            <a:solidFill>
              <a:srgbClr val="FCFE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99" name="Rectangle 32"/>
            <p:cNvSpPr>
              <a:spLocks noChangeArrowheads="1"/>
            </p:cNvSpPr>
            <p:nvPr/>
          </p:nvSpPr>
          <p:spPr bwMode="auto">
            <a:xfrm>
              <a:off x="5056" y="4210"/>
              <a:ext cx="735" cy="44"/>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000" name="Rectangle 33"/>
            <p:cNvSpPr>
              <a:spLocks noChangeArrowheads="1"/>
            </p:cNvSpPr>
            <p:nvPr/>
          </p:nvSpPr>
          <p:spPr bwMode="auto">
            <a:xfrm>
              <a:off x="6021" y="1885"/>
              <a:ext cx="538" cy="2286"/>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001" name="Freeform 34"/>
            <p:cNvSpPr>
              <a:spLocks/>
            </p:cNvSpPr>
            <p:nvPr/>
          </p:nvSpPr>
          <p:spPr bwMode="auto">
            <a:xfrm>
              <a:off x="5919" y="1827"/>
              <a:ext cx="735" cy="58"/>
            </a:xfrm>
            <a:custGeom>
              <a:avLst/>
              <a:gdLst>
                <a:gd name="T0" fmla="*/ 0 w 101"/>
                <a:gd name="T1" fmla="*/ 2147483647 h 8"/>
                <a:gd name="T2" fmla="*/ 2147483647 w 101"/>
                <a:gd name="T3" fmla="*/ 2147483647 h 8"/>
                <a:gd name="T4" fmla="*/ 2147483647 w 101"/>
                <a:gd name="T5" fmla="*/ 2147483647 h 8"/>
                <a:gd name="T6" fmla="*/ 2147483647 w 101"/>
                <a:gd name="T7" fmla="*/ 0 h 8"/>
                <a:gd name="T8" fmla="*/ 0 w 101"/>
                <a:gd name="T9" fmla="*/ 2147483647 h 8"/>
                <a:gd name="T10" fmla="*/ 0 60000 65536"/>
                <a:gd name="T11" fmla="*/ 0 60000 65536"/>
                <a:gd name="T12" fmla="*/ 0 60000 65536"/>
                <a:gd name="T13" fmla="*/ 0 60000 65536"/>
                <a:gd name="T14" fmla="*/ 0 60000 65536"/>
                <a:gd name="T15" fmla="*/ 0 w 101"/>
                <a:gd name="T16" fmla="*/ 0 h 8"/>
                <a:gd name="T17" fmla="*/ 101 w 101"/>
                <a:gd name="T18" fmla="*/ 8 h 8"/>
              </a:gdLst>
              <a:ahLst/>
              <a:cxnLst>
                <a:cxn ang="T10">
                  <a:pos x="T0" y="T1"/>
                </a:cxn>
                <a:cxn ang="T11">
                  <a:pos x="T2" y="T3"/>
                </a:cxn>
                <a:cxn ang="T12">
                  <a:pos x="T4" y="T5"/>
                </a:cxn>
                <a:cxn ang="T13">
                  <a:pos x="T6" y="T7"/>
                </a:cxn>
                <a:cxn ang="T14">
                  <a:pos x="T8" y="T9"/>
                </a:cxn>
              </a:cxnLst>
              <a:rect l="T15" t="T16" r="T17" b="T18"/>
              <a:pathLst>
                <a:path w="101" h="8">
                  <a:moveTo>
                    <a:pt x="0" y="1"/>
                  </a:moveTo>
                  <a:lnTo>
                    <a:pt x="14" y="8"/>
                  </a:lnTo>
                  <a:lnTo>
                    <a:pt x="88" y="8"/>
                  </a:lnTo>
                  <a:lnTo>
                    <a:pt x="101" y="0"/>
                  </a:lnTo>
                  <a:lnTo>
                    <a:pt x="0" y="1"/>
                  </a:lnTo>
                </a:path>
              </a:pathLst>
            </a:custGeom>
            <a:solidFill>
              <a:srgbClr val="FCFE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002" name="Rectangle 35"/>
            <p:cNvSpPr>
              <a:spLocks noChangeArrowheads="1"/>
            </p:cNvSpPr>
            <p:nvPr/>
          </p:nvSpPr>
          <p:spPr bwMode="auto">
            <a:xfrm>
              <a:off x="5919" y="1791"/>
              <a:ext cx="735" cy="43"/>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003" name="Freeform 36"/>
            <p:cNvSpPr>
              <a:spLocks/>
            </p:cNvSpPr>
            <p:nvPr/>
          </p:nvSpPr>
          <p:spPr bwMode="auto">
            <a:xfrm>
              <a:off x="5919" y="4156"/>
              <a:ext cx="735" cy="59"/>
            </a:xfrm>
            <a:custGeom>
              <a:avLst/>
              <a:gdLst>
                <a:gd name="T0" fmla="*/ 0 w 101"/>
                <a:gd name="T1" fmla="*/ 2147483647 h 8"/>
                <a:gd name="T2" fmla="*/ 2147483647 w 101"/>
                <a:gd name="T3" fmla="*/ 0 h 8"/>
                <a:gd name="T4" fmla="*/ 2147483647 w 101"/>
                <a:gd name="T5" fmla="*/ 0 h 8"/>
                <a:gd name="T6" fmla="*/ 2147483647 w 101"/>
                <a:gd name="T7" fmla="*/ 2147483647 h 8"/>
                <a:gd name="T8" fmla="*/ 0 w 101"/>
                <a:gd name="T9" fmla="*/ 2147483647 h 8"/>
                <a:gd name="T10" fmla="*/ 0 60000 65536"/>
                <a:gd name="T11" fmla="*/ 0 60000 65536"/>
                <a:gd name="T12" fmla="*/ 0 60000 65536"/>
                <a:gd name="T13" fmla="*/ 0 60000 65536"/>
                <a:gd name="T14" fmla="*/ 0 60000 65536"/>
                <a:gd name="T15" fmla="*/ 0 w 101"/>
                <a:gd name="T16" fmla="*/ 0 h 8"/>
                <a:gd name="T17" fmla="*/ 101 w 101"/>
                <a:gd name="T18" fmla="*/ 8 h 8"/>
              </a:gdLst>
              <a:ahLst/>
              <a:cxnLst>
                <a:cxn ang="T10">
                  <a:pos x="T0" y="T1"/>
                </a:cxn>
                <a:cxn ang="T11">
                  <a:pos x="T2" y="T3"/>
                </a:cxn>
                <a:cxn ang="T12">
                  <a:pos x="T4" y="T5"/>
                </a:cxn>
                <a:cxn ang="T13">
                  <a:pos x="T6" y="T7"/>
                </a:cxn>
                <a:cxn ang="T14">
                  <a:pos x="T8" y="T9"/>
                </a:cxn>
              </a:cxnLst>
              <a:rect l="T15" t="T16" r="T17" b="T18"/>
              <a:pathLst>
                <a:path w="101" h="8">
                  <a:moveTo>
                    <a:pt x="0" y="7"/>
                  </a:moveTo>
                  <a:lnTo>
                    <a:pt x="14" y="0"/>
                  </a:lnTo>
                  <a:lnTo>
                    <a:pt x="88" y="0"/>
                  </a:lnTo>
                  <a:lnTo>
                    <a:pt x="101" y="8"/>
                  </a:lnTo>
                  <a:lnTo>
                    <a:pt x="0" y="7"/>
                  </a:lnTo>
                </a:path>
              </a:pathLst>
            </a:custGeom>
            <a:solidFill>
              <a:srgbClr val="FCFE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004" name="Rectangle 37"/>
            <p:cNvSpPr>
              <a:spLocks noChangeArrowheads="1"/>
            </p:cNvSpPr>
            <p:nvPr/>
          </p:nvSpPr>
          <p:spPr bwMode="auto">
            <a:xfrm>
              <a:off x="5919" y="4207"/>
              <a:ext cx="735" cy="44"/>
            </a:xfrm>
            <a:prstGeom prst="rect">
              <a:avLst/>
            </a:prstGeom>
            <a:solidFill>
              <a:srgbClr val="FDFFC7"/>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005" name="Text Box 38"/>
            <p:cNvSpPr txBox="1">
              <a:spLocks noChangeArrowheads="1"/>
            </p:cNvSpPr>
            <p:nvPr/>
          </p:nvSpPr>
          <p:spPr bwMode="auto">
            <a:xfrm rot="16200923">
              <a:off x="-109" y="2863"/>
              <a:ext cx="2101" cy="398"/>
            </a:xfrm>
            <a:prstGeom prst="rect">
              <a:avLst/>
            </a:prstGeom>
            <a:noFill/>
            <a:ln w="9525">
              <a:noFill/>
              <a:miter lim="800000"/>
              <a:headEnd/>
              <a:tailEnd/>
            </a:ln>
          </p:spPr>
          <p:txBody>
            <a:bodyPr wrap="none" lIns="79352" tIns="39676" rIns="79352" bIns="39676">
              <a:spAutoFit/>
            </a:bodyPr>
            <a:lstStyle/>
            <a:p>
              <a:pPr marL="0" marR="0" lvl="0" indent="0" algn="ctr" defTabSz="793750" rtl="0" eaLnBrk="0" fontAlgn="auto" latinLnBrk="0" hangingPunct="0">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a:ea typeface="+mn-ea"/>
                  <a:cs typeface="B Zar" pitchFamily="2" charset="-78"/>
                </a:rPr>
                <a:t>مراقب رقیب ها باشیم</a:t>
              </a:r>
              <a:endParaRPr kumimoji="0" lang="en-US" sz="2800" b="1" i="0" u="none" strike="noStrike" kern="1200" cap="none" spc="0" normalizeH="0" baseline="0" noProof="0" dirty="0">
                <a:ln>
                  <a:noFill/>
                </a:ln>
                <a:solidFill>
                  <a:prstClr val="black"/>
                </a:solidFill>
                <a:effectLst/>
                <a:uLnTx/>
                <a:uFillTx/>
                <a:latin typeface="Calibri"/>
                <a:ea typeface="+mn-ea"/>
                <a:cs typeface="B Zar" pitchFamily="2" charset="-78"/>
              </a:endParaRPr>
            </a:p>
          </p:txBody>
        </p:sp>
        <p:sp>
          <p:nvSpPr>
            <p:cNvPr id="41006" name="Text Box 39"/>
            <p:cNvSpPr txBox="1">
              <a:spLocks noChangeArrowheads="1"/>
            </p:cNvSpPr>
            <p:nvPr/>
          </p:nvSpPr>
          <p:spPr bwMode="auto">
            <a:xfrm rot="16200923">
              <a:off x="988" y="2846"/>
              <a:ext cx="1645" cy="398"/>
            </a:xfrm>
            <a:prstGeom prst="rect">
              <a:avLst/>
            </a:prstGeom>
            <a:noFill/>
            <a:ln w="9525">
              <a:noFill/>
              <a:miter lim="800000"/>
              <a:headEnd/>
              <a:tailEnd/>
            </a:ln>
          </p:spPr>
          <p:txBody>
            <a:bodyPr wrap="none" lIns="79352" tIns="39676" rIns="79352" bIns="39676">
              <a:spAutoFit/>
            </a:bodyPr>
            <a:lstStyle/>
            <a:p>
              <a:pPr marL="0" marR="0" lvl="0" indent="0" algn="ctr" defTabSz="793750" rtl="0" eaLnBrk="0" fontAlgn="auto" latinLnBrk="0" hangingPunct="0">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a:ea typeface="+mn-ea"/>
                  <a:cs typeface="B Zar" pitchFamily="2" charset="-78"/>
                </a:rPr>
                <a:t>تفویض مسئولیت</a:t>
              </a:r>
              <a:endParaRPr kumimoji="0" lang="en-US" sz="2800" b="1" i="0" u="none" strike="noStrike" kern="1200" cap="none" spc="0" normalizeH="0" baseline="0" noProof="0" dirty="0">
                <a:ln>
                  <a:noFill/>
                </a:ln>
                <a:solidFill>
                  <a:prstClr val="black"/>
                </a:solidFill>
                <a:effectLst/>
                <a:uLnTx/>
                <a:uFillTx/>
                <a:latin typeface="Calibri"/>
                <a:ea typeface="+mn-ea"/>
                <a:cs typeface="B Zar" pitchFamily="2" charset="-78"/>
              </a:endParaRPr>
            </a:p>
          </p:txBody>
        </p:sp>
        <p:sp>
          <p:nvSpPr>
            <p:cNvPr id="41007" name="Text Box 40"/>
            <p:cNvSpPr txBox="1">
              <a:spLocks noChangeArrowheads="1"/>
            </p:cNvSpPr>
            <p:nvPr/>
          </p:nvSpPr>
          <p:spPr bwMode="auto">
            <a:xfrm rot="16200923">
              <a:off x="1599" y="2849"/>
              <a:ext cx="2301" cy="398"/>
            </a:xfrm>
            <a:prstGeom prst="rect">
              <a:avLst/>
            </a:prstGeom>
            <a:noFill/>
            <a:ln w="9525">
              <a:noFill/>
              <a:miter lim="800000"/>
              <a:headEnd/>
              <a:tailEnd/>
            </a:ln>
          </p:spPr>
          <p:txBody>
            <a:bodyPr lIns="79352" tIns="39676" rIns="79352" bIns="39676">
              <a:spAutoFit/>
            </a:bodyPr>
            <a:lstStyle/>
            <a:p>
              <a:pPr marL="0" marR="0" lvl="0" indent="0" algn="ctr" defTabSz="793750" rtl="0" eaLnBrk="0" fontAlgn="auto" latinLnBrk="0" hangingPunct="0">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a:ea typeface="+mn-ea"/>
                  <a:cs typeface="B Zar" pitchFamily="2" charset="-78"/>
                </a:rPr>
                <a:t>پذیرش اشتباه</a:t>
              </a:r>
              <a:endParaRPr kumimoji="0" lang="en-US" sz="2800" b="1" i="0" u="none" strike="noStrike" kern="1200" cap="none" spc="0" normalizeH="0" baseline="0" noProof="0" dirty="0">
                <a:ln>
                  <a:noFill/>
                </a:ln>
                <a:solidFill>
                  <a:prstClr val="black"/>
                </a:solidFill>
                <a:effectLst/>
                <a:uLnTx/>
                <a:uFillTx/>
                <a:latin typeface="Calibri"/>
                <a:ea typeface="+mn-ea"/>
                <a:cs typeface="B Zar" pitchFamily="2" charset="-78"/>
              </a:endParaRPr>
            </a:p>
          </p:txBody>
        </p:sp>
        <p:sp>
          <p:nvSpPr>
            <p:cNvPr id="41008" name="Text Box 41"/>
            <p:cNvSpPr txBox="1">
              <a:spLocks noChangeArrowheads="1"/>
            </p:cNvSpPr>
            <p:nvPr/>
          </p:nvSpPr>
          <p:spPr bwMode="auto">
            <a:xfrm rot="16200923">
              <a:off x="3203" y="2827"/>
              <a:ext cx="742" cy="398"/>
            </a:xfrm>
            <a:prstGeom prst="rect">
              <a:avLst/>
            </a:prstGeom>
            <a:noFill/>
            <a:ln w="9525">
              <a:noFill/>
              <a:miter lim="800000"/>
              <a:headEnd/>
              <a:tailEnd/>
            </a:ln>
          </p:spPr>
          <p:txBody>
            <a:bodyPr wrap="none" lIns="79352" tIns="39676" rIns="79352" bIns="39676">
              <a:spAutoFit/>
            </a:bodyPr>
            <a:lstStyle/>
            <a:p>
              <a:pPr marL="0" marR="0" lvl="0" indent="0" algn="ctr" defTabSz="793750" rtl="0" eaLnBrk="0" fontAlgn="auto" latinLnBrk="0" hangingPunct="0">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a:ea typeface="+mn-ea"/>
                  <a:cs typeface="B Zar" pitchFamily="2" charset="-78"/>
                </a:rPr>
                <a:t>چرایی</a:t>
              </a:r>
              <a:endParaRPr kumimoji="0" lang="en-US" sz="2800" b="1" i="0" u="none" strike="noStrike" kern="1200" cap="none" spc="0" normalizeH="0" baseline="0" noProof="0" dirty="0">
                <a:ln>
                  <a:noFill/>
                </a:ln>
                <a:solidFill>
                  <a:prstClr val="black"/>
                </a:solidFill>
                <a:effectLst/>
                <a:uLnTx/>
                <a:uFillTx/>
                <a:latin typeface="Calibri"/>
                <a:ea typeface="+mn-ea"/>
                <a:cs typeface="B Zar" pitchFamily="2" charset="-78"/>
              </a:endParaRPr>
            </a:p>
          </p:txBody>
        </p:sp>
        <p:sp>
          <p:nvSpPr>
            <p:cNvPr id="41009" name="Text Box 42"/>
            <p:cNvSpPr txBox="1">
              <a:spLocks noChangeArrowheads="1"/>
            </p:cNvSpPr>
            <p:nvPr/>
          </p:nvSpPr>
          <p:spPr bwMode="auto">
            <a:xfrm rot="16200923">
              <a:off x="4287" y="2852"/>
              <a:ext cx="554" cy="398"/>
            </a:xfrm>
            <a:prstGeom prst="rect">
              <a:avLst/>
            </a:prstGeom>
            <a:noFill/>
            <a:ln w="9525">
              <a:noFill/>
              <a:miter lim="800000"/>
              <a:headEnd/>
              <a:tailEnd/>
            </a:ln>
          </p:spPr>
          <p:txBody>
            <a:bodyPr wrap="none" lIns="79352" tIns="39676" rIns="79352" bIns="39676">
              <a:spAutoFit/>
            </a:bodyPr>
            <a:lstStyle/>
            <a:p>
              <a:pPr marL="0" marR="0" lvl="0" indent="0" algn="ctr" defTabSz="793750" rtl="0" eaLnBrk="0" fontAlgn="auto" latinLnBrk="0" hangingPunct="0">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a:ea typeface="+mn-ea"/>
                  <a:cs typeface="B Zar" pitchFamily="2" charset="-78"/>
                </a:rPr>
                <a:t>ثبات</a:t>
              </a:r>
              <a:endParaRPr kumimoji="0" lang="en-US" sz="2800" b="1" i="0" u="none" strike="noStrike" kern="1200" cap="none" spc="0" normalizeH="0" baseline="0" noProof="0" dirty="0">
                <a:ln>
                  <a:noFill/>
                </a:ln>
                <a:solidFill>
                  <a:prstClr val="black"/>
                </a:solidFill>
                <a:effectLst/>
                <a:uLnTx/>
                <a:uFillTx/>
                <a:latin typeface="Calibri"/>
                <a:ea typeface="+mn-ea"/>
                <a:cs typeface="B Zar" pitchFamily="2" charset="-78"/>
              </a:endParaRPr>
            </a:p>
          </p:txBody>
        </p:sp>
        <p:sp>
          <p:nvSpPr>
            <p:cNvPr id="41010" name="Text Box 43"/>
            <p:cNvSpPr txBox="1">
              <a:spLocks noChangeArrowheads="1"/>
            </p:cNvSpPr>
            <p:nvPr/>
          </p:nvSpPr>
          <p:spPr bwMode="auto">
            <a:xfrm rot="16200923">
              <a:off x="4794" y="2691"/>
              <a:ext cx="1315" cy="710"/>
            </a:xfrm>
            <a:prstGeom prst="rect">
              <a:avLst/>
            </a:prstGeom>
            <a:noFill/>
            <a:ln w="9525">
              <a:noFill/>
              <a:miter lim="800000"/>
              <a:headEnd/>
              <a:tailEnd/>
            </a:ln>
          </p:spPr>
          <p:txBody>
            <a:bodyPr wrap="none" lIns="79352" tIns="39676" rIns="79352" bIns="39676">
              <a:spAutoFit/>
            </a:bodyPr>
            <a:lstStyle/>
            <a:p>
              <a:pPr marL="0" marR="0" lvl="0" indent="0" algn="ctr" defTabSz="793750" rtl="0" eaLnBrk="0" fontAlgn="auto" latinLnBrk="0" hangingPunct="0">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a:ea typeface="+mn-ea"/>
                  <a:cs typeface="B Zar" pitchFamily="2" charset="-78"/>
                </a:rPr>
                <a:t> </a:t>
              </a:r>
              <a:r>
                <a:rPr kumimoji="0" lang="fa-IR" sz="5400" b="1" i="0" u="none" strike="noStrike" kern="1200" cap="none" spc="0" normalizeH="0" baseline="0" noProof="0" dirty="0">
                  <a:ln>
                    <a:noFill/>
                  </a:ln>
                  <a:solidFill>
                    <a:srgbClr val="FF0000"/>
                  </a:solidFill>
                  <a:effectLst/>
                  <a:uLnTx/>
                  <a:uFillTx/>
                  <a:latin typeface="Calibri"/>
                  <a:ea typeface="+mn-ea"/>
                  <a:cs typeface="B Zar" pitchFamily="2" charset="-78"/>
                </a:rPr>
                <a:t>محبت</a:t>
              </a:r>
              <a:endParaRPr kumimoji="0" lang="en-US" sz="5400" b="1" i="0" u="none" strike="noStrike" kern="1200" cap="none" spc="0" normalizeH="0" baseline="0" noProof="0" dirty="0">
                <a:ln>
                  <a:noFill/>
                </a:ln>
                <a:solidFill>
                  <a:srgbClr val="FF0000"/>
                </a:solidFill>
                <a:effectLst/>
                <a:uLnTx/>
                <a:uFillTx/>
                <a:latin typeface="Calibri"/>
                <a:ea typeface="+mn-ea"/>
                <a:cs typeface="B Zar" pitchFamily="2" charset="-78"/>
              </a:endParaRPr>
            </a:p>
          </p:txBody>
        </p:sp>
        <p:sp>
          <p:nvSpPr>
            <p:cNvPr id="41011" name="Text Box 44"/>
            <p:cNvSpPr txBox="1">
              <a:spLocks noChangeArrowheads="1"/>
            </p:cNvSpPr>
            <p:nvPr/>
          </p:nvSpPr>
          <p:spPr bwMode="auto">
            <a:xfrm rot="16200923">
              <a:off x="6027" y="2884"/>
              <a:ext cx="550" cy="398"/>
            </a:xfrm>
            <a:prstGeom prst="rect">
              <a:avLst/>
            </a:prstGeom>
            <a:noFill/>
            <a:ln w="9525">
              <a:noFill/>
              <a:miter lim="800000"/>
              <a:headEnd/>
              <a:tailEnd/>
            </a:ln>
          </p:spPr>
          <p:txBody>
            <a:bodyPr wrap="none" lIns="79352" tIns="39676" rIns="79352" bIns="39676">
              <a:spAutoFit/>
            </a:bodyPr>
            <a:lstStyle/>
            <a:p>
              <a:pPr marL="0" marR="0" lvl="0" indent="0" algn="ctr" defTabSz="793750" rtl="0" eaLnBrk="0" fontAlgn="auto" latinLnBrk="0" hangingPunct="0">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a:ea typeface="+mn-ea"/>
                  <a:cs typeface="B Zar" pitchFamily="2" charset="-78"/>
                </a:rPr>
                <a:t>الگو </a:t>
              </a:r>
              <a:endParaRPr kumimoji="0" lang="en-US" sz="2800" b="1" i="0" u="none" strike="noStrike" kern="1200" cap="none" spc="0" normalizeH="0" baseline="0" noProof="0" dirty="0">
                <a:ln>
                  <a:noFill/>
                </a:ln>
                <a:solidFill>
                  <a:prstClr val="black"/>
                </a:solidFill>
                <a:effectLst/>
                <a:uLnTx/>
                <a:uFillTx/>
                <a:latin typeface="Calibri"/>
                <a:ea typeface="+mn-ea"/>
                <a:cs typeface="B Zar" pitchFamily="2" charset="-78"/>
              </a:endParaRPr>
            </a:p>
          </p:txBody>
        </p:sp>
      </p:grpSp>
      <p:grpSp>
        <p:nvGrpSpPr>
          <p:cNvPr id="3" name="Group 45"/>
          <p:cNvGrpSpPr>
            <a:grpSpLocks/>
          </p:cNvGrpSpPr>
          <p:nvPr/>
        </p:nvGrpSpPr>
        <p:grpSpPr bwMode="auto">
          <a:xfrm>
            <a:off x="1824038" y="100013"/>
            <a:ext cx="8520112" cy="2335212"/>
            <a:chOff x="234" y="74"/>
            <a:chExt cx="6641" cy="1716"/>
          </a:xfrm>
        </p:grpSpPr>
        <p:grpSp>
          <p:nvGrpSpPr>
            <p:cNvPr id="4" name="Group 46"/>
            <p:cNvGrpSpPr>
              <a:grpSpLocks/>
            </p:cNvGrpSpPr>
            <p:nvPr/>
          </p:nvGrpSpPr>
          <p:grpSpPr bwMode="auto">
            <a:xfrm>
              <a:off x="234" y="74"/>
              <a:ext cx="6641" cy="1716"/>
              <a:chOff x="234" y="74"/>
              <a:chExt cx="6641" cy="1716"/>
            </a:xfrm>
          </p:grpSpPr>
          <p:sp>
            <p:nvSpPr>
              <p:cNvPr id="40966" name="Freeform 47"/>
              <p:cNvSpPr>
                <a:spLocks/>
              </p:cNvSpPr>
              <p:nvPr/>
            </p:nvSpPr>
            <p:spPr bwMode="auto">
              <a:xfrm>
                <a:off x="234" y="74"/>
                <a:ext cx="6641" cy="1477"/>
              </a:xfrm>
              <a:custGeom>
                <a:avLst/>
                <a:gdLst>
                  <a:gd name="T0" fmla="*/ 0 w 940"/>
                  <a:gd name="T1" fmla="*/ 2147483647 h 209"/>
                  <a:gd name="T2" fmla="*/ 2147483647 w 940"/>
                  <a:gd name="T3" fmla="*/ 0 h 209"/>
                  <a:gd name="T4" fmla="*/ 2147483647 w 940"/>
                  <a:gd name="T5" fmla="*/ 2147483647 h 209"/>
                  <a:gd name="T6" fmla="*/ 0 w 940"/>
                  <a:gd name="T7" fmla="*/ 2147483647 h 209"/>
                  <a:gd name="T8" fmla="*/ 0 60000 65536"/>
                  <a:gd name="T9" fmla="*/ 0 60000 65536"/>
                  <a:gd name="T10" fmla="*/ 0 60000 65536"/>
                  <a:gd name="T11" fmla="*/ 0 60000 65536"/>
                  <a:gd name="T12" fmla="*/ 0 w 940"/>
                  <a:gd name="T13" fmla="*/ 0 h 209"/>
                  <a:gd name="T14" fmla="*/ 940 w 940"/>
                  <a:gd name="T15" fmla="*/ 209 h 209"/>
                </a:gdLst>
                <a:ahLst/>
                <a:cxnLst>
                  <a:cxn ang="T8">
                    <a:pos x="T0" y="T1"/>
                  </a:cxn>
                  <a:cxn ang="T9">
                    <a:pos x="T2" y="T3"/>
                  </a:cxn>
                  <a:cxn ang="T10">
                    <a:pos x="T4" y="T5"/>
                  </a:cxn>
                  <a:cxn ang="T11">
                    <a:pos x="T6" y="T7"/>
                  </a:cxn>
                </a:cxnLst>
                <a:rect l="T12" t="T13" r="T14" b="T15"/>
                <a:pathLst>
                  <a:path w="940" h="209">
                    <a:moveTo>
                      <a:pt x="0" y="209"/>
                    </a:moveTo>
                    <a:lnTo>
                      <a:pt x="468" y="0"/>
                    </a:lnTo>
                    <a:lnTo>
                      <a:pt x="940" y="209"/>
                    </a:lnTo>
                    <a:lnTo>
                      <a:pt x="0" y="209"/>
                    </a:lnTo>
                  </a:path>
                </a:pathLst>
              </a:custGeom>
              <a:solidFill>
                <a:srgbClr val="FCFE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67" name="Freeform 48"/>
              <p:cNvSpPr>
                <a:spLocks/>
              </p:cNvSpPr>
              <p:nvPr/>
            </p:nvSpPr>
            <p:spPr bwMode="auto">
              <a:xfrm>
                <a:off x="898" y="222"/>
                <a:ext cx="5313" cy="1179"/>
              </a:xfrm>
              <a:custGeom>
                <a:avLst/>
                <a:gdLst>
                  <a:gd name="T0" fmla="*/ 0 w 752"/>
                  <a:gd name="T1" fmla="*/ 2147483647 h 167"/>
                  <a:gd name="T2" fmla="*/ 2147483647 w 752"/>
                  <a:gd name="T3" fmla="*/ 0 h 167"/>
                  <a:gd name="T4" fmla="*/ 2147483647 w 752"/>
                  <a:gd name="T5" fmla="*/ 2147483647 h 167"/>
                  <a:gd name="T6" fmla="*/ 0 w 752"/>
                  <a:gd name="T7" fmla="*/ 2147483647 h 167"/>
                  <a:gd name="T8" fmla="*/ 0 60000 65536"/>
                  <a:gd name="T9" fmla="*/ 0 60000 65536"/>
                  <a:gd name="T10" fmla="*/ 0 60000 65536"/>
                  <a:gd name="T11" fmla="*/ 0 60000 65536"/>
                  <a:gd name="T12" fmla="*/ 0 w 752"/>
                  <a:gd name="T13" fmla="*/ 0 h 167"/>
                  <a:gd name="T14" fmla="*/ 752 w 752"/>
                  <a:gd name="T15" fmla="*/ 167 h 167"/>
                </a:gdLst>
                <a:ahLst/>
                <a:cxnLst>
                  <a:cxn ang="T8">
                    <a:pos x="T0" y="T1"/>
                  </a:cxn>
                  <a:cxn ang="T9">
                    <a:pos x="T2" y="T3"/>
                  </a:cxn>
                  <a:cxn ang="T10">
                    <a:pos x="T4" y="T5"/>
                  </a:cxn>
                  <a:cxn ang="T11">
                    <a:pos x="T6" y="T7"/>
                  </a:cxn>
                </a:cxnLst>
                <a:rect l="T12" t="T13" r="T14" b="T15"/>
                <a:pathLst>
                  <a:path w="752" h="167">
                    <a:moveTo>
                      <a:pt x="0" y="167"/>
                    </a:moveTo>
                    <a:lnTo>
                      <a:pt x="375" y="0"/>
                    </a:lnTo>
                    <a:lnTo>
                      <a:pt x="752" y="167"/>
                    </a:lnTo>
                    <a:lnTo>
                      <a:pt x="0" y="167"/>
                    </a:lnTo>
                  </a:path>
                </a:pathLst>
              </a:custGeom>
              <a:solidFill>
                <a:srgbClr val="FDFFC7"/>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68" name="Rectangle 49"/>
              <p:cNvSpPr>
                <a:spLocks noChangeArrowheads="1"/>
              </p:cNvSpPr>
              <p:nvPr/>
            </p:nvSpPr>
            <p:spPr bwMode="auto">
              <a:xfrm>
                <a:off x="234" y="1551"/>
                <a:ext cx="6641" cy="35"/>
              </a:xfrm>
              <a:prstGeom prst="rect">
                <a:avLst/>
              </a:prstGeom>
              <a:solidFill>
                <a:srgbClr val="FDC900"/>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69" name="Freeform 50"/>
              <p:cNvSpPr>
                <a:spLocks/>
              </p:cNvSpPr>
              <p:nvPr/>
            </p:nvSpPr>
            <p:spPr bwMode="auto">
              <a:xfrm>
                <a:off x="292" y="1586"/>
                <a:ext cx="6541" cy="204"/>
              </a:xfrm>
              <a:custGeom>
                <a:avLst/>
                <a:gdLst>
                  <a:gd name="T0" fmla="*/ 0 w 926"/>
                  <a:gd name="T1" fmla="*/ 0 h 29"/>
                  <a:gd name="T2" fmla="*/ 2147483647 w 926"/>
                  <a:gd name="T3" fmla="*/ 0 h 29"/>
                  <a:gd name="T4" fmla="*/ 2147483647 w 926"/>
                  <a:gd name="T5" fmla="*/ 2147483647 h 29"/>
                  <a:gd name="T6" fmla="*/ 2147483647 w 926"/>
                  <a:gd name="T7" fmla="*/ 2147483647 h 29"/>
                  <a:gd name="T8" fmla="*/ 0 w 926"/>
                  <a:gd name="T9" fmla="*/ 0 h 29"/>
                  <a:gd name="T10" fmla="*/ 0 60000 65536"/>
                  <a:gd name="T11" fmla="*/ 0 60000 65536"/>
                  <a:gd name="T12" fmla="*/ 0 60000 65536"/>
                  <a:gd name="T13" fmla="*/ 0 60000 65536"/>
                  <a:gd name="T14" fmla="*/ 0 60000 65536"/>
                  <a:gd name="T15" fmla="*/ 0 w 926"/>
                  <a:gd name="T16" fmla="*/ 0 h 29"/>
                  <a:gd name="T17" fmla="*/ 926 w 926"/>
                  <a:gd name="T18" fmla="*/ 29 h 29"/>
                </a:gdLst>
                <a:ahLst/>
                <a:cxnLst>
                  <a:cxn ang="T10">
                    <a:pos x="T0" y="T1"/>
                  </a:cxn>
                  <a:cxn ang="T11">
                    <a:pos x="T2" y="T3"/>
                  </a:cxn>
                  <a:cxn ang="T12">
                    <a:pos x="T4" y="T5"/>
                  </a:cxn>
                  <a:cxn ang="T13">
                    <a:pos x="T6" y="T7"/>
                  </a:cxn>
                  <a:cxn ang="T14">
                    <a:pos x="T8" y="T9"/>
                  </a:cxn>
                </a:cxnLst>
                <a:rect l="T15" t="T16" r="T17" b="T18"/>
                <a:pathLst>
                  <a:path w="926" h="29">
                    <a:moveTo>
                      <a:pt x="0" y="0"/>
                    </a:moveTo>
                    <a:lnTo>
                      <a:pt x="926" y="0"/>
                    </a:lnTo>
                    <a:lnTo>
                      <a:pt x="908" y="29"/>
                    </a:lnTo>
                    <a:lnTo>
                      <a:pt x="6" y="29"/>
                    </a:lnTo>
                    <a:lnTo>
                      <a:pt x="0" y="0"/>
                    </a:lnTo>
                  </a:path>
                </a:pathLst>
              </a:custGeom>
              <a:solidFill>
                <a:srgbClr val="FCFE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0965" name="Text Box 51"/>
            <p:cNvSpPr txBox="1">
              <a:spLocks noChangeArrowheads="1"/>
            </p:cNvSpPr>
            <p:nvPr/>
          </p:nvSpPr>
          <p:spPr bwMode="auto">
            <a:xfrm>
              <a:off x="1901" y="896"/>
              <a:ext cx="3190" cy="421"/>
            </a:xfrm>
            <a:prstGeom prst="rect">
              <a:avLst/>
            </a:prstGeom>
            <a:noFill/>
            <a:ln w="9525">
              <a:noFill/>
              <a:miter lim="800000"/>
              <a:headEnd/>
              <a:tailEnd/>
            </a:ln>
          </p:spPr>
          <p:txBody>
            <a:bodyPr wrap="none" lIns="79352" tIns="39676" rIns="79352" bIns="39676">
              <a:spAutoFit/>
            </a:bodyPr>
            <a:lstStyle/>
            <a:p>
              <a:pPr marL="0" marR="0" lvl="0" indent="0" algn="ctr" defTabSz="793750" rtl="1" eaLnBrk="0" fontAlgn="auto" latinLnBrk="0" hangingPunct="0">
                <a:lnSpc>
                  <a:spcPct val="100000"/>
                </a:lnSpc>
                <a:spcBef>
                  <a:spcPts val="0"/>
                </a:spcBef>
                <a:spcAft>
                  <a:spcPts val="0"/>
                </a:spcAft>
                <a:buClrTx/>
                <a:buSzTx/>
                <a:buFontTx/>
                <a:buNone/>
                <a:tabLst/>
                <a:defRPr/>
              </a:pPr>
              <a:r>
                <a:rPr kumimoji="0" lang="fa-IR" sz="3200" b="1" i="0" u="none" strike="noStrike" kern="1200" cap="none" spc="0" normalizeH="0" baseline="0" noProof="0" dirty="0">
                  <a:ln>
                    <a:noFill/>
                  </a:ln>
                  <a:solidFill>
                    <a:srgbClr val="00364C"/>
                  </a:solidFill>
                  <a:effectLst/>
                  <a:uLnTx/>
                  <a:uFillTx/>
                  <a:latin typeface="Calibri"/>
                  <a:ea typeface="+mn-ea"/>
                  <a:cs typeface="B Zar" pitchFamily="2" charset="-78"/>
                </a:rPr>
                <a:t>هفت ستون انتقال ارزش ها</a:t>
              </a:r>
              <a:endParaRPr kumimoji="0" lang="en-US" sz="3200" b="1" i="0" u="none" strike="noStrike" kern="1200" cap="none" spc="0" normalizeH="0" baseline="0" noProof="0" dirty="0">
                <a:ln>
                  <a:noFill/>
                </a:ln>
                <a:solidFill>
                  <a:srgbClr val="00364C"/>
                </a:solidFill>
                <a:effectLst/>
                <a:uLnTx/>
                <a:uFillTx/>
                <a:latin typeface="Calibri"/>
                <a:ea typeface="+mn-ea"/>
                <a:cs typeface="B Zar" pitchFamily="2" charset="-78"/>
              </a:endParaRPr>
            </a:p>
          </p:txBody>
        </p:sp>
      </p:grpSp>
    </p:spTree>
    <p:extLst>
      <p:ext uri="{BB962C8B-B14F-4D97-AF65-F5344CB8AC3E}">
        <p14:creationId xmlns:p14="http://schemas.microsoft.com/office/powerpoint/2010/main" val="32970513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solidFill>
                  <a:srgbClr val="00B0F0"/>
                </a:solidFill>
                <a:cs typeface="B Titr" panose="00000700000000000000" pitchFamily="2" charset="-78"/>
              </a:rPr>
              <a:t>فکر میکنیم اگر محبت کنیم لوس می‌شود</a:t>
            </a:r>
            <a:br>
              <a:rPr lang="fa-IR" dirty="0" smtClean="0">
                <a:solidFill>
                  <a:srgbClr val="00B0F0"/>
                </a:solidFill>
                <a:cs typeface="B Titr" panose="00000700000000000000" pitchFamily="2" charset="-78"/>
              </a:rPr>
            </a:br>
            <a:r>
              <a:rPr lang="fa-IR" dirty="0" smtClean="0">
                <a:solidFill>
                  <a:srgbClr val="00B0F0"/>
                </a:solidFill>
                <a:cs typeface="B Titr" panose="00000700000000000000" pitchFamily="2" charset="-78"/>
              </a:rPr>
              <a:t>دلایل لوس شدن</a:t>
            </a:r>
            <a:endParaRPr lang="en-US" dirty="0">
              <a:solidFill>
                <a:srgbClr val="00B0F0"/>
              </a:solidFill>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374073" y="1845735"/>
            <a:ext cx="6055873" cy="3879289"/>
          </a:xfrm>
          <a:prstGeom prst="rect">
            <a:avLst/>
          </a:prstGeom>
        </p:spPr>
      </p:pic>
      <p:sp>
        <p:nvSpPr>
          <p:cNvPr id="4" name="Content Placeholder 3"/>
          <p:cNvSpPr>
            <a:spLocks noGrp="1"/>
          </p:cNvSpPr>
          <p:nvPr>
            <p:ph sz="half" idx="2"/>
          </p:nvPr>
        </p:nvSpPr>
        <p:spPr/>
        <p:txBody>
          <a:bodyPr>
            <a:noAutofit/>
          </a:bodyPr>
          <a:lstStyle/>
          <a:p>
            <a:pPr algn="r" rtl="1">
              <a:buFont typeface="Courier New" panose="02070309020205020404" pitchFamily="49" charset="0"/>
              <a:buChar char="o"/>
            </a:pPr>
            <a:r>
              <a:rPr lang="fa-IR" sz="4000" b="1" dirty="0">
                <a:cs typeface="B Titr" panose="00000700000000000000" pitchFamily="2" charset="-78"/>
              </a:rPr>
              <a:t>عدم مطالبه از کودک </a:t>
            </a:r>
            <a:r>
              <a:rPr lang="fa-IR" sz="4000" b="1">
                <a:cs typeface="B Titr" panose="00000700000000000000" pitchFamily="2" charset="-78"/>
              </a:rPr>
              <a:t>و </a:t>
            </a:r>
            <a:r>
              <a:rPr lang="fa-IR" sz="4000" b="1" smtClean="0">
                <a:cs typeface="B Titr" panose="00000700000000000000" pitchFamily="2" charset="-78"/>
              </a:rPr>
              <a:t>مواجهه با </a:t>
            </a:r>
            <a:r>
              <a:rPr lang="fa-IR" sz="4000" b="1" dirty="0">
                <a:cs typeface="B Titr" panose="00000700000000000000" pitchFamily="2" charset="-78"/>
              </a:rPr>
              <a:t>سختی ها</a:t>
            </a:r>
          </a:p>
          <a:p>
            <a:pPr algn="r" rtl="1">
              <a:buFont typeface="Courier New" panose="02070309020205020404" pitchFamily="49" charset="0"/>
              <a:buChar char="o"/>
            </a:pPr>
            <a:r>
              <a:rPr lang="fa-IR" sz="4000" b="1" dirty="0">
                <a:cs typeface="B Titr" panose="00000700000000000000" pitchFamily="2" charset="-78"/>
              </a:rPr>
              <a:t>نبودن قاعده در خانه</a:t>
            </a:r>
            <a:endParaRPr lang="en-US" sz="4000" b="1" dirty="0">
              <a:cs typeface="B Titr" panose="00000700000000000000" pitchFamily="2" charset="-78"/>
            </a:endParaRPr>
          </a:p>
          <a:p>
            <a:pPr algn="r" rtl="1">
              <a:buFont typeface="Courier New" panose="02070309020205020404" pitchFamily="49" charset="0"/>
              <a:buChar char="o"/>
            </a:pPr>
            <a:r>
              <a:rPr lang="fa-IR" sz="4000" b="1" dirty="0">
                <a:cs typeface="B Titr" panose="00000700000000000000" pitchFamily="2" charset="-78"/>
              </a:rPr>
              <a:t>بیش تحسینی </a:t>
            </a:r>
            <a:endParaRPr lang="en-US" sz="4000" b="1" dirty="0" smtClean="0">
              <a:cs typeface="B Titr" panose="00000700000000000000" pitchFamily="2" charset="-78"/>
            </a:endParaRPr>
          </a:p>
          <a:p>
            <a:pPr algn="r" rtl="1">
              <a:buFont typeface="Courier New" panose="02070309020205020404" pitchFamily="49" charset="0"/>
              <a:buChar char="o"/>
            </a:pPr>
            <a:r>
              <a:rPr lang="fa-IR" sz="4000" b="1" dirty="0" smtClean="0">
                <a:cs typeface="B Titr" panose="00000700000000000000" pitchFamily="2" charset="-78"/>
              </a:rPr>
              <a:t> </a:t>
            </a:r>
            <a:r>
              <a:rPr lang="fa-IR" sz="4000" b="1" dirty="0">
                <a:cs typeface="B Titr" panose="00000700000000000000" pitchFamily="2" charset="-78"/>
              </a:rPr>
              <a:t>بیش محافظتی</a:t>
            </a:r>
            <a:endParaRPr lang="en-US" sz="4000" b="1" dirty="0">
              <a:cs typeface="B Titr" panose="00000700000000000000" pitchFamily="2" charset="-78"/>
            </a:endParaRPr>
          </a:p>
          <a:p>
            <a:pPr algn="r" rtl="1">
              <a:buFont typeface="Courier New" panose="02070309020205020404" pitchFamily="49" charset="0"/>
              <a:buChar char="o"/>
            </a:pPr>
            <a:r>
              <a:rPr lang="fa-IR" sz="4000" b="1" dirty="0">
                <a:cs typeface="B Titr" panose="00000700000000000000" pitchFamily="2" charset="-78"/>
              </a:rPr>
              <a:t>جبران کمبودهای بچگی</a:t>
            </a:r>
          </a:p>
          <a:p>
            <a:pPr algn="r" rtl="1"/>
            <a:endParaRPr lang="en-US" sz="4000" dirty="0">
              <a:cs typeface="B Titr" panose="00000700000000000000" pitchFamily="2" charset="-78"/>
            </a:endParaRPr>
          </a:p>
        </p:txBody>
      </p:sp>
    </p:spTree>
    <p:extLst>
      <p:ext uri="{BB962C8B-B14F-4D97-AF65-F5344CB8AC3E}">
        <p14:creationId xmlns:p14="http://schemas.microsoft.com/office/powerpoint/2010/main" val="40135760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00B0F0"/>
                </a:solidFill>
                <a:cs typeface="0 Titr Bold" panose="00000700000000000000" pitchFamily="2" charset="-78"/>
              </a:rPr>
              <a:t>راه های ابراز محبت به فرزندانمان</a:t>
            </a:r>
            <a:endParaRPr lang="en-US" dirty="0">
              <a:solidFill>
                <a:srgbClr val="00B0F0"/>
              </a:solidFill>
              <a:cs typeface="0 Titr Bold" panose="00000700000000000000" pitchFamily="2" charset="-78"/>
            </a:endParaRP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84994" name="Picture 2" descr="http://cdn.yjc.ir/files/fa/news/1395/2/31/4558189_5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600" y="1845734"/>
            <a:ext cx="6243532" cy="4456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0552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lnSpc>
                <a:spcPct val="107000"/>
              </a:lnSpc>
              <a:spcAft>
                <a:spcPts val="800"/>
              </a:spcAft>
            </a:pP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بهشون </a:t>
            </a:r>
            <a:r>
              <a:rPr lang="fa-IR" dirty="0">
                <a:solidFill>
                  <a:srgbClr val="00B0F0"/>
                </a:solidFill>
                <a:latin typeface="Calibri" panose="020F0502020204030204" pitchFamily="34" charset="0"/>
                <a:ea typeface="Calibri" panose="020F0502020204030204" pitchFamily="34" charset="0"/>
                <a:cs typeface="0 Titr Bold" panose="00000700000000000000" pitchFamily="2" charset="-78"/>
              </a:rPr>
              <a:t>دلداری </a:t>
            </a: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بدهید</a:t>
            </a:r>
            <a:r>
              <a:rPr lang="en-US"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t>
            </a:r>
            <a:r>
              <a:rPr lang="en-US" dirty="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en-US" dirty="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en-US" dirty="0">
                <a:solidFill>
                  <a:srgbClr val="00B0F0"/>
                </a:solidFill>
                <a:latin typeface="Calibri" panose="020F0502020204030204" pitchFamily="34" charset="0"/>
                <a:ea typeface="Calibri" panose="020F0502020204030204" pitchFamily="34" charset="0"/>
                <a:cs typeface="0 Titr Bold" panose="00000700000000000000" pitchFamily="2" charset="-78"/>
              </a:rPr>
              <a:t>Comfort them</a:t>
            </a: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t>
            </a:r>
            <a:endParaRPr lang="en-US" dirty="0">
              <a:solidFill>
                <a:srgbClr val="00B0F0"/>
              </a:solidFill>
              <a:latin typeface="Calibri" panose="020F0502020204030204" pitchFamily="34" charset="0"/>
              <a:ea typeface="Calibri" panose="020F0502020204030204" pitchFamily="34" charset="0"/>
              <a:cs typeface="0 Titr Bold" panose="00000700000000000000" pitchFamily="2" charset="-78"/>
            </a:endParaRPr>
          </a:p>
        </p:txBody>
      </p:sp>
      <p:sp>
        <p:nvSpPr>
          <p:cNvPr id="4" name="Content Placeholder 3"/>
          <p:cNvSpPr>
            <a:spLocks noGrp="1"/>
          </p:cNvSpPr>
          <p:nvPr>
            <p:ph sz="half" idx="2"/>
          </p:nvPr>
        </p:nvSpPr>
        <p:spPr/>
        <p:txBody>
          <a:bodyPr/>
          <a:lstStyle/>
          <a:p>
            <a:pPr algn="r" rtl="1">
              <a:lnSpc>
                <a:spcPct val="107000"/>
              </a:lnSpc>
              <a:spcAft>
                <a:spcPts val="800"/>
              </a:spcAft>
            </a:pPr>
            <a:r>
              <a:rPr lang="fa-IR" sz="3200" dirty="0" smtClean="0">
                <a:cs typeface="B Titr" panose="00000700000000000000" pitchFamily="2" charset="-78"/>
              </a:rPr>
              <a:t>اگر زمین خورد به حال خود رهایش نکنیم!</a:t>
            </a:r>
          </a:p>
          <a:p>
            <a:pPr algn="r" rtl="1">
              <a:lnSpc>
                <a:spcPct val="107000"/>
              </a:lnSpc>
              <a:spcAft>
                <a:spcPts val="800"/>
              </a:spcAft>
            </a:pPr>
            <a:r>
              <a:rPr lang="fa-IR" sz="3200" dirty="0" smtClean="0">
                <a:cs typeface="B Titr" panose="00000700000000000000" pitchFamily="2" charset="-78"/>
              </a:rPr>
              <a:t>اگر شکستی خورده، سرش غر نزنیم!</a:t>
            </a: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515072" y="90274"/>
            <a:ext cx="4938712" cy="3294171"/>
          </a:xfrm>
          <a:prstGeom prst="rect">
            <a:avLst/>
          </a:prstGeom>
        </p:spPr>
      </p:pic>
      <p:pic>
        <p:nvPicPr>
          <p:cNvPr id="7" name="Picture 6"/>
          <p:cNvPicPr>
            <a:picLocks noChangeAspect="1"/>
          </p:cNvPicPr>
          <p:nvPr/>
        </p:nvPicPr>
        <p:blipFill>
          <a:blip r:embed="rId3"/>
          <a:stretch>
            <a:fillRect/>
          </a:stretch>
        </p:blipFill>
        <p:spPr>
          <a:xfrm>
            <a:off x="515072" y="3384445"/>
            <a:ext cx="4836102" cy="3472073"/>
          </a:xfrm>
          <a:prstGeom prst="rect">
            <a:avLst/>
          </a:prstGeom>
        </p:spPr>
      </p:pic>
    </p:spTree>
    <p:extLst>
      <p:ext uri="{BB962C8B-B14F-4D97-AF65-F5344CB8AC3E}">
        <p14:creationId xmlns:p14="http://schemas.microsoft.com/office/powerpoint/2010/main" val="2881587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lnSpc>
                <a:spcPct val="107000"/>
              </a:lnSpc>
              <a:spcAft>
                <a:spcPts val="800"/>
              </a:spcAft>
            </a:pP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بهشون گوش بدهید</a:t>
            </a:r>
            <a:r>
              <a:rPr lang="en-US"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t>
            </a: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t>
            </a:r>
            <a:endParaRPr lang="en-US" dirty="0">
              <a:solidFill>
                <a:srgbClr val="00B0F0"/>
              </a:solidFill>
              <a:latin typeface="Calibri" panose="020F0502020204030204" pitchFamily="34" charset="0"/>
              <a:ea typeface="Calibri" panose="020F0502020204030204" pitchFamily="34" charset="0"/>
              <a:cs typeface="0 Titr Bold" panose="00000700000000000000" pitchFamily="2" charset="-78"/>
            </a:endParaRPr>
          </a:p>
        </p:txBody>
      </p:sp>
      <p:sp>
        <p:nvSpPr>
          <p:cNvPr id="4" name="Content Placeholder 3"/>
          <p:cNvSpPr>
            <a:spLocks noGrp="1"/>
          </p:cNvSpPr>
          <p:nvPr>
            <p:ph sz="half" idx="2"/>
          </p:nvPr>
        </p:nvSpPr>
        <p:spPr/>
        <p:txBody>
          <a:bodyPr>
            <a:normAutofit/>
          </a:bodyPr>
          <a:lstStyle/>
          <a:p>
            <a:pPr algn="r" rtl="1">
              <a:lnSpc>
                <a:spcPct val="107000"/>
              </a:lnSpc>
              <a:spcAft>
                <a:spcPts val="800"/>
              </a:spcAft>
            </a:pPr>
            <a:r>
              <a:rPr lang="fa-IR" sz="4800" dirty="0" smtClean="0">
                <a:cs typeface="B Titr" panose="00000700000000000000" pitchFamily="2" charset="-78"/>
              </a:rPr>
              <a:t>به حرف‌های فرزندمان توجه کنیم</a:t>
            </a:r>
            <a:endParaRPr lang="en-US" sz="4800" dirty="0">
              <a:cs typeface="B Titr" panose="00000700000000000000" pitchFamily="2" charset="-78"/>
            </a:endParaRPr>
          </a:p>
        </p:txBody>
      </p:sp>
      <p:pic>
        <p:nvPicPr>
          <p:cNvPr id="6" name="Content Placeholder 5"/>
          <p:cNvPicPr>
            <a:picLocks noGrp="1" noChangeAspect="1"/>
          </p:cNvPicPr>
          <p:nvPr>
            <p:ph sz="half" idx="1"/>
          </p:nvPr>
        </p:nvPicPr>
        <p:blipFill>
          <a:blip r:embed="rId2"/>
          <a:stretch>
            <a:fillRect/>
          </a:stretch>
        </p:blipFill>
        <p:spPr>
          <a:xfrm>
            <a:off x="346364" y="1845735"/>
            <a:ext cx="5509202" cy="3689024"/>
          </a:xfrm>
          <a:prstGeom prst="rect">
            <a:avLst/>
          </a:prstGeom>
        </p:spPr>
      </p:pic>
    </p:spTree>
    <p:extLst>
      <p:ext uri="{BB962C8B-B14F-4D97-AF65-F5344CB8AC3E}">
        <p14:creationId xmlns:p14="http://schemas.microsoft.com/office/powerpoint/2010/main" val="26138987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86603"/>
            <a:ext cx="10607040" cy="1450757"/>
          </a:xfrm>
        </p:spPr>
        <p:txBody>
          <a:bodyPr>
            <a:noAutofit/>
          </a:bodyPr>
          <a:lstStyle/>
          <a:p>
            <a:pPr algn="r" rtl="1">
              <a:lnSpc>
                <a:spcPct val="107000"/>
              </a:lnSpc>
              <a:spcAft>
                <a:spcPts val="800"/>
              </a:spcAft>
            </a:pP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براشون وقت بگذارید</a:t>
            </a:r>
            <a:endParaRPr lang="en-US" dirty="0">
              <a:solidFill>
                <a:srgbClr val="00B0F0"/>
              </a:solidFill>
              <a:latin typeface="Calibri" panose="020F0502020204030204" pitchFamily="34" charset="0"/>
              <a:ea typeface="Calibri" panose="020F0502020204030204" pitchFamily="34" charset="0"/>
              <a:cs typeface="0 Titr Bold" panose="00000700000000000000" pitchFamily="2" charset="-78"/>
            </a:endParaRPr>
          </a:p>
        </p:txBody>
      </p:sp>
      <p:sp>
        <p:nvSpPr>
          <p:cNvPr id="4" name="Content Placeholder 3"/>
          <p:cNvSpPr>
            <a:spLocks noGrp="1"/>
          </p:cNvSpPr>
          <p:nvPr>
            <p:ph sz="half" idx="2"/>
          </p:nvPr>
        </p:nvSpPr>
        <p:spPr/>
        <p:txBody>
          <a:bodyPr>
            <a:normAutofit/>
          </a:bodyPr>
          <a:lstStyle/>
          <a:p>
            <a:pPr algn="r" rtl="1">
              <a:lnSpc>
                <a:spcPct val="107000"/>
              </a:lnSpc>
              <a:spcAft>
                <a:spcPts val="800"/>
              </a:spcAft>
            </a:pPr>
            <a:r>
              <a:rPr lang="fa-IR" sz="3200" dirty="0" smtClean="0">
                <a:cs typeface="B Titr" panose="00000700000000000000" pitchFamily="2" charset="-78"/>
              </a:rPr>
              <a:t>فرزندمان به 18 سالگی که رسید بیش از 900 جمعه را سپری کرده است، چقدر با هم بوده ایم!</a:t>
            </a:r>
            <a:endParaRPr lang="en-US" dirty="0">
              <a:cs typeface="B Titr" panose="00000700000000000000" pitchFamily="2" charset="-78"/>
            </a:endParaRPr>
          </a:p>
        </p:txBody>
      </p:sp>
      <p:pic>
        <p:nvPicPr>
          <p:cNvPr id="6" name="Content Placeholder 5"/>
          <p:cNvPicPr>
            <a:picLocks noGrp="1" noChangeAspect="1"/>
          </p:cNvPicPr>
          <p:nvPr>
            <p:ph sz="half" idx="1"/>
          </p:nvPr>
        </p:nvPicPr>
        <p:blipFill>
          <a:blip r:embed="rId2"/>
          <a:stretch>
            <a:fillRect/>
          </a:stretch>
        </p:blipFill>
        <p:spPr>
          <a:xfrm>
            <a:off x="401781" y="123991"/>
            <a:ext cx="5591383" cy="6082845"/>
          </a:xfrm>
          <a:prstGeom prst="rect">
            <a:avLst/>
          </a:prstGeom>
        </p:spPr>
      </p:pic>
    </p:spTree>
    <p:extLst>
      <p:ext uri="{BB962C8B-B14F-4D97-AF65-F5344CB8AC3E}">
        <p14:creationId xmlns:p14="http://schemas.microsoft.com/office/powerpoint/2010/main" val="34009397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lnSpc>
                <a:spcPct val="107000"/>
              </a:lnSpc>
              <a:spcAft>
                <a:spcPts val="800"/>
              </a:spcAft>
            </a:pP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باهاشون حرف بزنید</a:t>
            </a:r>
            <a:endParaRPr lang="en-US" dirty="0">
              <a:solidFill>
                <a:srgbClr val="00B0F0"/>
              </a:solidFill>
              <a:latin typeface="Calibri" panose="020F0502020204030204" pitchFamily="34" charset="0"/>
              <a:ea typeface="Calibri" panose="020F0502020204030204" pitchFamily="34" charset="0"/>
              <a:cs typeface="0 Titr Bold" panose="00000700000000000000" pitchFamily="2" charset="-78"/>
            </a:endParaRPr>
          </a:p>
        </p:txBody>
      </p:sp>
      <p:sp>
        <p:nvSpPr>
          <p:cNvPr id="4" name="Content Placeholder 3"/>
          <p:cNvSpPr>
            <a:spLocks noGrp="1"/>
          </p:cNvSpPr>
          <p:nvPr>
            <p:ph sz="half" idx="2"/>
          </p:nvPr>
        </p:nvSpPr>
        <p:spPr/>
        <p:txBody>
          <a:bodyPr>
            <a:normAutofit/>
          </a:bodyPr>
          <a:lstStyle/>
          <a:p>
            <a:pPr algn="r" rtl="1">
              <a:lnSpc>
                <a:spcPct val="107000"/>
              </a:lnSpc>
              <a:spcAft>
                <a:spcPts val="800"/>
              </a:spcAft>
            </a:pPr>
            <a:r>
              <a:rPr lang="fa-IR" sz="4800" dirty="0" smtClean="0">
                <a:cs typeface="B Titr" panose="00000700000000000000" pitchFamily="2" charset="-78"/>
              </a:rPr>
              <a:t>با </a:t>
            </a:r>
            <a:r>
              <a:rPr lang="fa-IR" sz="4800" dirty="0" smtClean="0">
                <a:solidFill>
                  <a:srgbClr val="C00000"/>
                </a:solidFill>
                <a:cs typeface="B Titr" panose="00000700000000000000" pitchFamily="2" charset="-78"/>
              </a:rPr>
              <a:t>حوصله</a:t>
            </a:r>
            <a:r>
              <a:rPr lang="fa-IR" sz="4800" dirty="0" smtClean="0">
                <a:cs typeface="B Titr" panose="00000700000000000000" pitchFamily="2" charset="-78"/>
              </a:rPr>
              <a:t> و </a:t>
            </a:r>
            <a:r>
              <a:rPr lang="fa-IR" sz="4800" dirty="0" smtClean="0">
                <a:solidFill>
                  <a:srgbClr val="C00000"/>
                </a:solidFill>
                <a:cs typeface="B Titr" panose="00000700000000000000" pitchFamily="2" charset="-78"/>
              </a:rPr>
              <a:t>محبت </a:t>
            </a:r>
            <a:r>
              <a:rPr lang="fa-IR" sz="4800" dirty="0" smtClean="0">
                <a:cs typeface="B Titr" panose="00000700000000000000" pitchFamily="2" charset="-78"/>
              </a:rPr>
              <a:t>صحبت نماییم</a:t>
            </a:r>
            <a:endParaRPr lang="en-US" sz="4800" dirty="0">
              <a:cs typeface="B Titr" panose="00000700000000000000" pitchFamily="2" charset="-78"/>
            </a:endParaRPr>
          </a:p>
        </p:txBody>
      </p:sp>
      <p:pic>
        <p:nvPicPr>
          <p:cNvPr id="6" name="Content Placeholder 5"/>
          <p:cNvPicPr>
            <a:picLocks noGrp="1" noChangeAspect="1"/>
          </p:cNvPicPr>
          <p:nvPr>
            <p:ph sz="half" idx="1"/>
          </p:nvPr>
        </p:nvPicPr>
        <p:blipFill>
          <a:blip r:embed="rId2"/>
          <a:stretch>
            <a:fillRect/>
          </a:stretch>
        </p:blipFill>
        <p:spPr>
          <a:xfrm>
            <a:off x="528609" y="1956956"/>
            <a:ext cx="5689311" cy="3804508"/>
          </a:xfrm>
          <a:prstGeom prst="rect">
            <a:avLst/>
          </a:prstGeom>
        </p:spPr>
      </p:pic>
    </p:spTree>
    <p:extLst>
      <p:ext uri="{BB962C8B-B14F-4D97-AF65-F5344CB8AC3E}">
        <p14:creationId xmlns:p14="http://schemas.microsoft.com/office/powerpoint/2010/main" val="34142653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6603"/>
            <a:ext cx="11816861" cy="1450757"/>
          </a:xfrm>
        </p:spPr>
        <p:txBody>
          <a:bodyPr>
            <a:noAutofit/>
          </a:bodyPr>
          <a:lstStyle/>
          <a:p>
            <a:pPr algn="r" rtl="1">
              <a:lnSpc>
                <a:spcPct val="107000"/>
              </a:lnSpc>
              <a:spcAft>
                <a:spcPts val="800"/>
              </a:spcAft>
            </a:pP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حد و مرز ها را یادشان بدهید</a:t>
            </a:r>
            <a:r>
              <a:rPr lang="en-US"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t>
            </a: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t>
            </a:r>
            <a:endParaRPr lang="en-US" dirty="0">
              <a:solidFill>
                <a:srgbClr val="00B0F0"/>
              </a:solidFill>
              <a:latin typeface="Calibri" panose="020F0502020204030204" pitchFamily="34" charset="0"/>
              <a:ea typeface="Calibri" panose="020F0502020204030204" pitchFamily="34" charset="0"/>
              <a:cs typeface="0 Titr Bold" panose="00000700000000000000" pitchFamily="2" charset="-78"/>
            </a:endParaRPr>
          </a:p>
        </p:txBody>
      </p:sp>
      <p:sp>
        <p:nvSpPr>
          <p:cNvPr id="4" name="Content Placeholder 3"/>
          <p:cNvSpPr>
            <a:spLocks noGrp="1"/>
          </p:cNvSpPr>
          <p:nvPr>
            <p:ph sz="half" idx="2"/>
          </p:nvPr>
        </p:nvSpPr>
        <p:spPr>
          <a:xfrm>
            <a:off x="6217919" y="1845734"/>
            <a:ext cx="5261317" cy="4203373"/>
          </a:xfrm>
        </p:spPr>
        <p:txBody>
          <a:bodyPr>
            <a:normAutofit/>
          </a:bodyPr>
          <a:lstStyle/>
          <a:p>
            <a:pPr algn="r" rtl="1">
              <a:lnSpc>
                <a:spcPct val="107000"/>
              </a:lnSpc>
              <a:spcAft>
                <a:spcPts val="800"/>
              </a:spcAft>
            </a:pPr>
            <a:r>
              <a:rPr lang="fa-IR" sz="5400" dirty="0">
                <a:solidFill>
                  <a:schemeClr val="tx1"/>
                </a:solidFill>
                <a:latin typeface="Calibri" panose="020F0502020204030204" pitchFamily="34" charset="0"/>
                <a:ea typeface="Calibri" panose="020F0502020204030204" pitchFamily="34" charset="0"/>
                <a:cs typeface="0 Titr Bold" panose="00000700000000000000" pitchFamily="2" charset="-78"/>
              </a:rPr>
              <a:t>ازشون انجام برخی وظایف را بخواهیم</a:t>
            </a:r>
            <a:endParaRPr lang="en-US" sz="5400" dirty="0">
              <a:solidFill>
                <a:schemeClr val="tx1"/>
              </a:solidFill>
            </a:endParaRPr>
          </a:p>
        </p:txBody>
      </p:sp>
      <p:pic>
        <p:nvPicPr>
          <p:cNvPr id="7" name="Content Placeholder 6"/>
          <p:cNvPicPr>
            <a:picLocks noGrp="1" noChangeAspect="1"/>
          </p:cNvPicPr>
          <p:nvPr>
            <p:ph sz="half" idx="1"/>
          </p:nvPr>
        </p:nvPicPr>
        <p:blipFill>
          <a:blip r:embed="rId2"/>
          <a:stretch>
            <a:fillRect/>
          </a:stretch>
        </p:blipFill>
        <p:spPr>
          <a:xfrm>
            <a:off x="1096963" y="2283358"/>
            <a:ext cx="4938712" cy="3148534"/>
          </a:xfrm>
          <a:prstGeom prst="rect">
            <a:avLst/>
          </a:prstGeom>
        </p:spPr>
      </p:pic>
      <p:pic>
        <p:nvPicPr>
          <p:cNvPr id="8" name="Picture 7"/>
          <p:cNvPicPr>
            <a:picLocks noChangeAspect="1"/>
          </p:cNvPicPr>
          <p:nvPr/>
        </p:nvPicPr>
        <p:blipFill>
          <a:blip r:embed="rId3"/>
          <a:stretch>
            <a:fillRect/>
          </a:stretch>
        </p:blipFill>
        <p:spPr>
          <a:xfrm>
            <a:off x="256392" y="178229"/>
            <a:ext cx="4474852" cy="1280271"/>
          </a:xfrm>
          <a:prstGeom prst="rect">
            <a:avLst/>
          </a:prstGeom>
        </p:spPr>
      </p:pic>
    </p:spTree>
    <p:extLst>
      <p:ext uri="{BB962C8B-B14F-4D97-AF65-F5344CB8AC3E}">
        <p14:creationId xmlns:p14="http://schemas.microsoft.com/office/powerpoint/2010/main" val="2236022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5926"/>
            <a:ext cx="12191999" cy="1450757"/>
          </a:xfrm>
        </p:spPr>
        <p:txBody>
          <a:bodyPr>
            <a:noAutofit/>
          </a:bodyPr>
          <a:lstStyle/>
          <a:p>
            <a:pPr algn="r" rtl="1">
              <a:lnSpc>
                <a:spcPct val="107000"/>
              </a:lnSpc>
              <a:spcAft>
                <a:spcPts val="800"/>
              </a:spcAft>
            </a:pP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برای کارهاشون ارزش قائل شوید</a:t>
            </a:r>
            <a:r>
              <a:rPr lang="en-US" dirty="0">
                <a:solidFill>
                  <a:srgbClr val="00B0F0"/>
                </a:solidFill>
                <a:latin typeface="Calibri" panose="020F0502020204030204" pitchFamily="34" charset="0"/>
                <a:ea typeface="Calibri" panose="020F0502020204030204" pitchFamily="34" charset="0"/>
                <a:cs typeface="0 Titr Bold" panose="00000700000000000000" pitchFamily="2" charset="-78"/>
              </a:rPr>
              <a:t> Recognize </a:t>
            </a:r>
            <a:r>
              <a:rPr lang="en-US"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them    </a:t>
            </a:r>
            <a:endParaRPr lang="en-US" dirty="0">
              <a:solidFill>
                <a:srgbClr val="00B0F0"/>
              </a:solidFill>
              <a:latin typeface="Calibri" panose="020F0502020204030204" pitchFamily="34" charset="0"/>
              <a:ea typeface="Calibri" panose="020F0502020204030204" pitchFamily="34" charset="0"/>
              <a:cs typeface="0 Titr Bold" panose="00000700000000000000" pitchFamily="2" charset="-78"/>
            </a:endParaRPr>
          </a:p>
        </p:txBody>
      </p:sp>
      <p:sp>
        <p:nvSpPr>
          <p:cNvPr id="4" name="Content Placeholder 3"/>
          <p:cNvSpPr>
            <a:spLocks noGrp="1"/>
          </p:cNvSpPr>
          <p:nvPr>
            <p:ph sz="half" idx="2"/>
          </p:nvPr>
        </p:nvSpPr>
        <p:spPr/>
        <p:txBody>
          <a:bodyPr>
            <a:normAutofit/>
          </a:bodyPr>
          <a:lstStyle/>
          <a:p>
            <a:pPr algn="r" rtl="1">
              <a:lnSpc>
                <a:spcPct val="107000"/>
              </a:lnSpc>
              <a:spcAft>
                <a:spcPts val="800"/>
              </a:spcAft>
            </a:pPr>
            <a:r>
              <a:rPr lang="fa-IR" sz="4800" dirty="0" smtClean="0">
                <a:cs typeface="B Titr" panose="00000700000000000000" pitchFamily="2" charset="-78"/>
              </a:rPr>
              <a:t>اگر کار خوبی کرد و یا به موفقتی رسید، نادیده نگیریم</a:t>
            </a:r>
            <a:endParaRPr lang="en-US" sz="4800" dirty="0">
              <a:cs typeface="B Titr" panose="00000700000000000000" pitchFamily="2" charset="-78"/>
            </a:endParaRPr>
          </a:p>
        </p:txBody>
      </p:sp>
      <p:pic>
        <p:nvPicPr>
          <p:cNvPr id="6" name="Picture 2" descr="https://media1.popsugar-assets.com/files/thumbor/xe5mCXW7MJx4ejvEI_kLqQ-IWYA/fit-in/1024x1024/filters:format_auto-!!-:strip_icc-!!-/2017/10/18/664/n/24155406/1222fb7705f0f0e3_Lane_B_Photography_-1/i/Photos-Candid-Real-Parenting-Moments.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96963" y="2210584"/>
            <a:ext cx="4938712" cy="3294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5997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983" y="286603"/>
            <a:ext cx="11074051" cy="1450757"/>
          </a:xfrm>
        </p:spPr>
        <p:txBody>
          <a:bodyPr>
            <a:noAutofit/>
          </a:bodyPr>
          <a:lstStyle/>
          <a:p>
            <a:pPr algn="r" rtl="1">
              <a:lnSpc>
                <a:spcPct val="107000"/>
              </a:lnSpc>
              <a:spcAft>
                <a:spcPts val="800"/>
              </a:spcAft>
            </a:pP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موقع صحبت کردن،</a:t>
            </a:r>
            <a:b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به چشمهاشون نگاه  کنیم</a:t>
            </a:r>
            <a:r>
              <a:rPr lang="en-US" dirty="0">
                <a:solidFill>
                  <a:srgbClr val="00B0F0"/>
                </a:solidFill>
                <a:latin typeface="Calibri" panose="020F0502020204030204" pitchFamily="34" charset="0"/>
                <a:ea typeface="Calibri" panose="020F0502020204030204" pitchFamily="34" charset="0"/>
                <a:cs typeface="0 Titr Bold" panose="00000700000000000000" pitchFamily="2" charset="-78"/>
              </a:rPr>
              <a:t>  Look them in the </a:t>
            </a:r>
            <a:r>
              <a:rPr lang="en-US"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eye    </a:t>
            </a:r>
            <a:endParaRPr lang="en-US" dirty="0">
              <a:solidFill>
                <a:srgbClr val="00B0F0"/>
              </a:solidFill>
              <a:latin typeface="Calibri" panose="020F0502020204030204" pitchFamily="34" charset="0"/>
              <a:ea typeface="Calibri" panose="020F0502020204030204" pitchFamily="34" charset="0"/>
              <a:cs typeface="0 Titr Bold" panose="00000700000000000000" pitchFamily="2" charset="-78"/>
            </a:endParaRPr>
          </a:p>
        </p:txBody>
      </p:sp>
      <p:sp>
        <p:nvSpPr>
          <p:cNvPr id="4" name="Content Placeholder 3"/>
          <p:cNvSpPr>
            <a:spLocks noGrp="1"/>
          </p:cNvSpPr>
          <p:nvPr>
            <p:ph sz="half" idx="2"/>
          </p:nvPr>
        </p:nvSpPr>
        <p:spPr>
          <a:xfrm>
            <a:off x="6827520" y="2205953"/>
            <a:ext cx="4937760" cy="4023360"/>
          </a:xfrm>
        </p:spPr>
        <p:txBody>
          <a:bodyPr>
            <a:normAutofit/>
          </a:bodyPr>
          <a:lstStyle/>
          <a:p>
            <a:pPr algn="r" rtl="1">
              <a:lnSpc>
                <a:spcPct val="107000"/>
              </a:lnSpc>
              <a:spcAft>
                <a:spcPts val="800"/>
              </a:spcAft>
            </a:pPr>
            <a:r>
              <a:rPr lang="fa-IR" sz="4400" dirty="0" smtClean="0">
                <a:cs typeface="B Titr" panose="00000700000000000000" pitchFamily="2" charset="-78"/>
              </a:rPr>
              <a:t>چشم ها دروغ نمی‌گویند!</a:t>
            </a:r>
          </a:p>
          <a:p>
            <a:pPr algn="r" rtl="1">
              <a:lnSpc>
                <a:spcPct val="107000"/>
              </a:lnSpc>
              <a:spcAft>
                <a:spcPts val="800"/>
              </a:spcAft>
            </a:pPr>
            <a:endParaRPr lang="en-US" sz="4400" dirty="0">
              <a:cs typeface="B Titr" panose="00000700000000000000" pitchFamily="2" charset="-78"/>
            </a:endParaRPr>
          </a:p>
        </p:txBody>
      </p:sp>
      <p:pic>
        <p:nvPicPr>
          <p:cNvPr id="2050" name="Picture 2" descr="The importance of eye contact for child developmen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5876" y="2184444"/>
            <a:ext cx="5503979" cy="3620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8437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86603"/>
            <a:ext cx="11802794" cy="1450757"/>
          </a:xfrm>
        </p:spPr>
        <p:txBody>
          <a:bodyPr>
            <a:noAutofit/>
          </a:bodyPr>
          <a:lstStyle/>
          <a:p>
            <a:pPr algn="r" rtl="1">
              <a:lnSpc>
                <a:spcPct val="107000"/>
              </a:lnSpc>
              <a:spcAft>
                <a:spcPts val="800"/>
              </a:spcAft>
            </a:pP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درآغوش بگیرید و ببوسیدشان       </a:t>
            </a:r>
            <a:r>
              <a:rPr lang="en-US"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Hug </a:t>
            </a:r>
            <a:r>
              <a:rPr lang="en-US" dirty="0">
                <a:solidFill>
                  <a:srgbClr val="00B0F0"/>
                </a:solidFill>
                <a:latin typeface="Calibri" panose="020F0502020204030204" pitchFamily="34" charset="0"/>
                <a:ea typeface="Calibri" panose="020F0502020204030204" pitchFamily="34" charset="0"/>
                <a:cs typeface="0 Titr Bold" panose="00000700000000000000" pitchFamily="2" charset="-78"/>
              </a:rPr>
              <a:t>and kiss them</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59224" y="1845734"/>
            <a:ext cx="5588748" cy="3739139"/>
          </a:xfrm>
        </p:spPr>
      </p:pic>
      <p:pic>
        <p:nvPicPr>
          <p:cNvPr id="2050" name="Picture 2" descr="http://www.waypointmontessori.org/wms/wp-content/uploads/2015/07/PositiveParenting-122014-Dallas-Fort-Worth-Montessori.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18238" y="1845734"/>
            <a:ext cx="5725132" cy="381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971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117954" y="0"/>
            <a:ext cx="5126636" cy="2397244"/>
          </a:xfrm>
          <a:prstGeom prst="rect">
            <a:avLst/>
          </a:prstGeom>
        </p:spPr>
      </p:pic>
      <p:sp>
        <p:nvSpPr>
          <p:cNvPr id="2" name="Title 1"/>
          <p:cNvSpPr>
            <a:spLocks noGrp="1"/>
          </p:cNvSpPr>
          <p:nvPr>
            <p:ph type="title"/>
          </p:nvPr>
        </p:nvSpPr>
        <p:spPr>
          <a:xfrm>
            <a:off x="8439462" y="286603"/>
            <a:ext cx="3582648" cy="1450757"/>
          </a:xfrm>
        </p:spPr>
        <p:txBody>
          <a:bodyPr>
            <a:normAutofit fontScale="90000"/>
          </a:bodyPr>
          <a:lstStyle/>
          <a:p>
            <a:pPr algn="r" rtl="1"/>
            <a:r>
              <a:rPr lang="fa-IR" b="1" dirty="0" smtClean="0">
                <a:solidFill>
                  <a:schemeClr val="accent5"/>
                </a:solidFill>
                <a:cs typeface="B Titr" panose="00000700000000000000" pitchFamily="2" charset="-78"/>
              </a:rPr>
              <a:t>مثال هایی از تاثیر محبت بر کودک</a:t>
            </a:r>
            <a:endParaRPr lang="en-US" b="1" dirty="0">
              <a:solidFill>
                <a:schemeClr val="accent5"/>
              </a:solidFill>
              <a:cs typeface="B Titr" panose="00000700000000000000" pitchFamily="2" charset="-78"/>
            </a:endParaRPr>
          </a:p>
        </p:txBody>
      </p:sp>
      <p:sp>
        <p:nvSpPr>
          <p:cNvPr id="3" name="Content Placeholder 2"/>
          <p:cNvSpPr>
            <a:spLocks noGrp="1"/>
          </p:cNvSpPr>
          <p:nvPr>
            <p:ph sz="half" idx="1"/>
          </p:nvPr>
        </p:nvSpPr>
        <p:spPr>
          <a:xfrm>
            <a:off x="734518" y="2385289"/>
            <a:ext cx="5483402" cy="3940559"/>
          </a:xfrm>
        </p:spPr>
        <p:txBody>
          <a:bodyPr>
            <a:noAutofit/>
          </a:bodyPr>
          <a:lstStyle/>
          <a:p>
            <a:r>
              <a:rPr lang="en-US" sz="2800" dirty="0"/>
              <a:t>Infants in the More PC Condition would demonstrate (</a:t>
            </a:r>
            <a:r>
              <a:rPr lang="en-US" sz="2800" dirty="0" err="1"/>
              <a:t>i</a:t>
            </a:r>
            <a:r>
              <a:rPr lang="en-US" sz="2800" dirty="0"/>
              <a:t>) a stronger preference for eyes </a:t>
            </a:r>
            <a:r>
              <a:rPr lang="en-US" sz="2800" dirty="0" smtClean="0"/>
              <a:t>and people</a:t>
            </a:r>
            <a:r>
              <a:rPr lang="en-US" sz="2800" dirty="0"/>
              <a:t>, (ii) less evasive behavior and more approaching behavior</a:t>
            </a:r>
            <a:br>
              <a:rPr lang="en-US" sz="2800" dirty="0"/>
            </a:br>
            <a:r>
              <a:rPr lang="en-US" sz="2800" dirty="0"/>
              <a:t>with the stranger, and (iii) more active exploration of objects</a:t>
            </a:r>
            <a:br>
              <a:rPr lang="en-US" sz="2800" dirty="0"/>
            </a:br>
            <a:r>
              <a:rPr lang="en-US" sz="2800" dirty="0"/>
              <a:t>compared to those infants assigned to the Less PC Condition </a:t>
            </a:r>
            <a:br>
              <a:rPr lang="en-US" sz="2800" dirty="0"/>
            </a:br>
            <a:endParaRPr lang="en-US" sz="2800" dirty="0"/>
          </a:p>
        </p:txBody>
      </p:sp>
      <p:sp>
        <p:nvSpPr>
          <p:cNvPr id="4" name="Content Placeholder 3"/>
          <p:cNvSpPr>
            <a:spLocks noGrp="1"/>
          </p:cNvSpPr>
          <p:nvPr>
            <p:ph sz="half" idx="2"/>
          </p:nvPr>
        </p:nvSpPr>
        <p:spPr>
          <a:xfrm>
            <a:off x="6100997" y="2385289"/>
            <a:ext cx="5921113" cy="3775668"/>
          </a:xfrm>
        </p:spPr>
        <p:txBody>
          <a:bodyPr>
            <a:normAutofit/>
          </a:bodyPr>
          <a:lstStyle/>
          <a:p>
            <a:pPr algn="r" rtl="1"/>
            <a:r>
              <a:rPr lang="fa-IR" sz="2800" dirty="0" smtClean="0">
                <a:cs typeface="B Titr" panose="00000700000000000000" pitchFamily="2" charset="-78"/>
              </a:rPr>
              <a:t>مقایسه کودکانی (6 تا 8 ماهه) که تماس فیزیکی بیشتری با مادر داشتند (بوسیدن، ناز کردن، قلقلک دادن و ...):</a:t>
            </a:r>
          </a:p>
          <a:p>
            <a:pPr algn="r" rtl="1"/>
            <a:r>
              <a:rPr lang="fa-IR" sz="2800" dirty="0" smtClean="0">
                <a:solidFill>
                  <a:srgbClr val="0070C0"/>
                </a:solidFill>
                <a:cs typeface="B Titr" panose="00000700000000000000" pitchFamily="2" charset="-78"/>
              </a:rPr>
              <a:t>تمایل بیشتر به برقراری تماس چشمی</a:t>
            </a:r>
          </a:p>
          <a:p>
            <a:pPr algn="r" rtl="1"/>
            <a:r>
              <a:rPr lang="fa-IR" sz="2800" dirty="0" smtClean="0">
                <a:solidFill>
                  <a:srgbClr val="0070C0"/>
                </a:solidFill>
                <a:cs typeface="B Titr" panose="00000700000000000000" pitchFamily="2" charset="-78"/>
              </a:rPr>
              <a:t>نزدیک شدن به غریبه ها</a:t>
            </a:r>
          </a:p>
          <a:p>
            <a:pPr algn="r" rtl="1"/>
            <a:r>
              <a:rPr lang="fa-IR" sz="2800" dirty="0" smtClean="0">
                <a:solidFill>
                  <a:srgbClr val="0070C0"/>
                </a:solidFill>
                <a:cs typeface="B Titr" panose="00000700000000000000" pitchFamily="2" charset="-78"/>
              </a:rPr>
              <a:t>کشف اشیا</a:t>
            </a:r>
            <a:endParaRPr lang="en-US" sz="2800" dirty="0" smtClean="0">
              <a:solidFill>
                <a:srgbClr val="0070C0"/>
              </a:solidFill>
              <a:cs typeface="B Titr" panose="00000700000000000000" pitchFamily="2" charset="-78"/>
            </a:endParaRPr>
          </a:p>
          <a:p>
            <a:pPr algn="r" rtl="1"/>
            <a:endParaRPr lang="en-US" sz="2800" dirty="0">
              <a:cs typeface="B Titr" panose="00000700000000000000" pitchFamily="2" charset="-78"/>
            </a:endParaRPr>
          </a:p>
        </p:txBody>
      </p:sp>
      <p:pic>
        <p:nvPicPr>
          <p:cNvPr id="7" name="Picture 6"/>
          <p:cNvPicPr>
            <a:picLocks noChangeAspect="1"/>
          </p:cNvPicPr>
          <p:nvPr/>
        </p:nvPicPr>
        <p:blipFill>
          <a:blip r:embed="rId3"/>
          <a:stretch>
            <a:fillRect/>
          </a:stretch>
        </p:blipFill>
        <p:spPr>
          <a:xfrm>
            <a:off x="5381469" y="4208467"/>
            <a:ext cx="3467225" cy="2600419"/>
          </a:xfrm>
          <a:prstGeom prst="rect">
            <a:avLst/>
          </a:prstGeom>
        </p:spPr>
      </p:pic>
    </p:spTree>
    <p:extLst>
      <p:ext uri="{BB962C8B-B14F-4D97-AF65-F5344CB8AC3E}">
        <p14:creationId xmlns:p14="http://schemas.microsoft.com/office/powerpoint/2010/main" val="2824089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6603"/>
            <a:ext cx="12192000" cy="627797"/>
          </a:xfrm>
        </p:spPr>
        <p:txBody>
          <a:bodyPr>
            <a:noAutofit/>
          </a:bodyPr>
          <a:lstStyle/>
          <a:p>
            <a:pPr algn="r" rtl="1">
              <a:lnSpc>
                <a:spcPct val="107000"/>
              </a:lnSpc>
              <a:spcAft>
                <a:spcPts val="800"/>
              </a:spcAft>
            </a:pP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بچه شوید!          </a:t>
            </a:r>
            <a:r>
              <a:rPr lang="en-US"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t>
            </a: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t>
            </a:r>
            <a:r>
              <a:rPr lang="en-US"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Get </a:t>
            </a:r>
            <a:r>
              <a:rPr lang="en-US" dirty="0">
                <a:solidFill>
                  <a:srgbClr val="00B0F0"/>
                </a:solidFill>
                <a:latin typeface="Calibri" panose="020F0502020204030204" pitchFamily="34" charset="0"/>
                <a:ea typeface="Calibri" panose="020F0502020204030204" pitchFamily="34" charset="0"/>
                <a:cs typeface="0 Titr Bold" panose="00000700000000000000" pitchFamily="2" charset="-78"/>
              </a:rPr>
              <a:t>silly </a:t>
            </a:r>
            <a:r>
              <a:rPr lang="en-US"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with </a:t>
            </a:r>
            <a:r>
              <a:rPr lang="en-US" dirty="0">
                <a:solidFill>
                  <a:srgbClr val="00B0F0"/>
                </a:solidFill>
                <a:latin typeface="Calibri" panose="020F0502020204030204" pitchFamily="34" charset="0"/>
                <a:ea typeface="Calibri" panose="020F0502020204030204" pitchFamily="34" charset="0"/>
                <a:cs typeface="0 Titr Bold" panose="00000700000000000000" pitchFamily="2" charset="-78"/>
              </a:rPr>
              <a:t>them</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59224" y="1845735"/>
            <a:ext cx="6250438" cy="4181841"/>
          </a:xfrm>
        </p:spPr>
      </p:pic>
      <p:pic>
        <p:nvPicPr>
          <p:cNvPr id="3" name="Picture 2"/>
          <p:cNvPicPr>
            <a:picLocks noChangeAspect="1"/>
          </p:cNvPicPr>
          <p:nvPr/>
        </p:nvPicPr>
        <p:blipFill>
          <a:blip r:embed="rId3"/>
          <a:stretch>
            <a:fillRect/>
          </a:stretch>
        </p:blipFill>
        <p:spPr>
          <a:xfrm>
            <a:off x="7014837" y="914400"/>
            <a:ext cx="3160096" cy="5589285"/>
          </a:xfrm>
          <a:prstGeom prst="rect">
            <a:avLst/>
          </a:prstGeom>
        </p:spPr>
      </p:pic>
    </p:spTree>
    <p:extLst>
      <p:ext uri="{BB962C8B-B14F-4D97-AF65-F5344CB8AC3E}">
        <p14:creationId xmlns:p14="http://schemas.microsoft.com/office/powerpoint/2010/main" val="21049169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lnSpc>
                <a:spcPct val="107000"/>
              </a:lnSpc>
              <a:spcAft>
                <a:spcPts val="800"/>
              </a:spcAft>
            </a:pP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a:solidFill>
                  <a:srgbClr val="00B0F0"/>
                </a:solidFill>
                <a:latin typeface="Calibri" panose="020F0502020204030204" pitchFamily="34" charset="0"/>
                <a:ea typeface="Calibri" panose="020F0502020204030204" pitchFamily="34" charset="0"/>
                <a:cs typeface="0 Titr Bold" panose="00000700000000000000" pitchFamily="2" charset="-78"/>
              </a:rPr>
              <a:t/>
            </a:r>
            <a:br>
              <a:rPr lang="fa-IR" dirty="0">
                <a:solidFill>
                  <a:srgbClr val="00B0F0"/>
                </a:solidFill>
                <a:latin typeface="Calibri" panose="020F0502020204030204" pitchFamily="34" charset="0"/>
                <a:ea typeface="Calibri" panose="020F0502020204030204" pitchFamily="34" charset="0"/>
                <a:cs typeface="0 Titr Bold" panose="00000700000000000000" pitchFamily="2" charset="-78"/>
              </a:rPr>
            </a:br>
            <a:r>
              <a:rPr lang="fa-IR" dirty="0" smtClean="0">
                <a:solidFill>
                  <a:srgbClr val="00B0F0"/>
                </a:solidFill>
                <a:latin typeface="Calibri" panose="020F0502020204030204" pitchFamily="34" charset="0"/>
                <a:ea typeface="Calibri" panose="020F0502020204030204" pitchFamily="34" charset="0"/>
                <a:cs typeface="0 Titr Bold" panose="00000700000000000000" pitchFamily="2" charset="-78"/>
              </a:rPr>
              <a:t>بهشون کمک کنید</a:t>
            </a:r>
            <a:endParaRPr lang="en-US" dirty="0">
              <a:solidFill>
                <a:srgbClr val="00B0F0"/>
              </a:solidFill>
              <a:latin typeface="Calibri" panose="020F0502020204030204" pitchFamily="34" charset="0"/>
              <a:ea typeface="Calibri" panose="020F0502020204030204" pitchFamily="34" charset="0"/>
              <a:cs typeface="0 Titr Bold" panose="00000700000000000000" pitchFamily="2" charset="-78"/>
            </a:endParaRPr>
          </a:p>
        </p:txBody>
      </p:sp>
      <p:sp>
        <p:nvSpPr>
          <p:cNvPr id="4" name="Content Placeholder 3"/>
          <p:cNvSpPr>
            <a:spLocks noGrp="1"/>
          </p:cNvSpPr>
          <p:nvPr>
            <p:ph sz="half" idx="2"/>
          </p:nvPr>
        </p:nvSpPr>
        <p:spPr/>
        <p:txBody>
          <a:bodyPr>
            <a:normAutofit/>
          </a:bodyPr>
          <a:lstStyle/>
          <a:p>
            <a:pPr algn="r" rtl="1">
              <a:lnSpc>
                <a:spcPct val="107000"/>
              </a:lnSpc>
              <a:spcAft>
                <a:spcPts val="800"/>
              </a:spcAft>
            </a:pPr>
            <a:r>
              <a:rPr lang="fa-IR" sz="4800" dirty="0" smtClean="0">
                <a:cs typeface="B Titr" panose="00000700000000000000" pitchFamily="2" charset="-78"/>
              </a:rPr>
              <a:t>فرزندمان احساس کند کسی هست که حمایتش کند.</a:t>
            </a:r>
            <a:endParaRPr lang="en-US" sz="4800" dirty="0">
              <a:cs typeface="B Titr" panose="00000700000000000000" pitchFamily="2" charset="-78"/>
            </a:endParaRPr>
          </a:p>
        </p:txBody>
      </p:sp>
      <p:pic>
        <p:nvPicPr>
          <p:cNvPr id="6" name="Content Placeholder 5"/>
          <p:cNvPicPr>
            <a:picLocks noGrp="1" noChangeAspect="1"/>
          </p:cNvPicPr>
          <p:nvPr>
            <p:ph sz="half" idx="1"/>
          </p:nvPr>
        </p:nvPicPr>
        <p:blipFill>
          <a:blip r:embed="rId2"/>
          <a:stretch>
            <a:fillRect/>
          </a:stretch>
        </p:blipFill>
        <p:spPr>
          <a:xfrm>
            <a:off x="364710" y="2216684"/>
            <a:ext cx="5670965" cy="3768480"/>
          </a:xfrm>
          <a:prstGeom prst="rect">
            <a:avLst/>
          </a:prstGeom>
        </p:spPr>
      </p:pic>
    </p:spTree>
    <p:extLst>
      <p:ext uri="{BB962C8B-B14F-4D97-AF65-F5344CB8AC3E}">
        <p14:creationId xmlns:p14="http://schemas.microsoft.com/office/powerpoint/2010/main" val="33461546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949" y="286603"/>
            <a:ext cx="11788726" cy="1450757"/>
          </a:xfrm>
        </p:spPr>
        <p:txBody>
          <a:bodyPr/>
          <a:lstStyle/>
          <a:p>
            <a:r>
              <a:rPr lang="en-US" dirty="0" smtClean="0">
                <a:solidFill>
                  <a:srgbClr val="00B0F0"/>
                </a:solidFill>
                <a:cs typeface="0 Titr Bold" panose="00000700000000000000" pitchFamily="2" charset="-78"/>
              </a:rPr>
              <a:t> </a:t>
            </a:r>
            <a:r>
              <a:rPr lang="en-US" b="1" dirty="0" smtClean="0">
                <a:solidFill>
                  <a:srgbClr val="00B0F0"/>
                </a:solidFill>
                <a:cs typeface="0 Titr Bold" panose="00000700000000000000" pitchFamily="2" charset="-78"/>
              </a:rPr>
              <a:t>Call them nicely                          </a:t>
            </a:r>
            <a:r>
              <a:rPr lang="fa-IR" dirty="0" smtClean="0">
                <a:solidFill>
                  <a:srgbClr val="00B0F0"/>
                </a:solidFill>
                <a:cs typeface="0 Titr Bold" panose="00000700000000000000" pitchFamily="2" charset="-78"/>
              </a:rPr>
              <a:t>خوب صدا زدن    </a:t>
            </a:r>
            <a:endParaRPr lang="en-US" dirty="0">
              <a:solidFill>
                <a:srgbClr val="00B0F0"/>
              </a:solidFill>
              <a:cs typeface="0 Titr Bold" panose="00000700000000000000" pitchFamily="2" charset="-78"/>
            </a:endParaRPr>
          </a:p>
        </p:txBody>
      </p:sp>
      <p:sp>
        <p:nvSpPr>
          <p:cNvPr id="3" name="Content Placeholder 2"/>
          <p:cNvSpPr>
            <a:spLocks noGrp="1"/>
          </p:cNvSpPr>
          <p:nvPr>
            <p:ph sz="half" idx="2"/>
          </p:nvPr>
        </p:nvSpPr>
        <p:spPr/>
        <p:txBody>
          <a:bodyPr>
            <a:normAutofit/>
          </a:bodyPr>
          <a:lstStyle/>
          <a:p>
            <a:pPr algn="r" rtl="1"/>
            <a:r>
              <a:rPr lang="fa-IR" sz="3600" b="1" dirty="0" smtClean="0">
                <a:cs typeface="B Titr" panose="00000700000000000000" pitchFamily="2" charset="-78"/>
              </a:rPr>
              <a:t>پسر</a:t>
            </a:r>
            <a:r>
              <a:rPr lang="fa-IR" sz="3600" b="1" dirty="0" smtClean="0">
                <a:solidFill>
                  <a:srgbClr val="FF0000"/>
                </a:solidFill>
                <a:cs typeface="B Titr" panose="00000700000000000000" pitchFamily="2" charset="-78"/>
              </a:rPr>
              <a:t>م</a:t>
            </a:r>
            <a:r>
              <a:rPr lang="fa-IR" sz="3600" b="1" dirty="0" smtClean="0">
                <a:cs typeface="B Titr" panose="00000700000000000000" pitchFamily="2" charset="-78"/>
              </a:rPr>
              <a:t> فقط یک </a:t>
            </a:r>
            <a:r>
              <a:rPr lang="fa-IR" sz="3600" b="1" u="sng" dirty="0" smtClean="0">
                <a:solidFill>
                  <a:srgbClr val="FF0000"/>
                </a:solidFill>
                <a:cs typeface="B Titr" panose="00000700000000000000" pitchFamily="2" charset="-78"/>
              </a:rPr>
              <a:t>میم</a:t>
            </a:r>
            <a:r>
              <a:rPr lang="fa-IR" sz="3600" b="1" dirty="0" smtClean="0">
                <a:cs typeface="B Titr" panose="00000700000000000000" pitchFamily="2" charset="-78"/>
              </a:rPr>
              <a:t> تفاوت دارد ولی دنیایی اختلاف</a:t>
            </a:r>
            <a:r>
              <a:rPr lang="en-US" sz="3600" b="1" dirty="0" smtClean="0">
                <a:cs typeface="B Titr" panose="00000700000000000000" pitchFamily="2" charset="-78"/>
              </a:rPr>
              <a:t>!</a:t>
            </a:r>
          </a:p>
          <a:p>
            <a:pPr algn="r" rtl="1"/>
            <a:endParaRPr lang="en-US" sz="3600" b="1" dirty="0">
              <a:cs typeface="0 Nazanin" panose="00000400000000000000" pitchFamily="2" charset="-78"/>
            </a:endParaRPr>
          </a:p>
        </p:txBody>
      </p:sp>
      <p:pic>
        <p:nvPicPr>
          <p:cNvPr id="3076" name="Picture 4" descr="http://pad2.whstatic.com/images/thumb/d/d5/Speak-Kindly-to-Children-Step-3.jpg/aid716341-728px-Speak-Kindly-to-Children-Step-3.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83799" y="1845735"/>
            <a:ext cx="4934168" cy="370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8802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949" y="286603"/>
            <a:ext cx="11788726" cy="1450757"/>
          </a:xfrm>
        </p:spPr>
        <p:txBody>
          <a:bodyPr/>
          <a:lstStyle/>
          <a:p>
            <a:r>
              <a:rPr lang="en-US" dirty="0" smtClean="0">
                <a:solidFill>
                  <a:srgbClr val="00B0F0"/>
                </a:solidFill>
                <a:cs typeface="0 Titr Bold" panose="00000700000000000000" pitchFamily="2" charset="-78"/>
              </a:rPr>
              <a:t>Tell them your stories</a:t>
            </a:r>
            <a:r>
              <a:rPr lang="fa-IR" dirty="0" smtClean="0">
                <a:solidFill>
                  <a:srgbClr val="00B0F0"/>
                </a:solidFill>
                <a:cs typeface="0 Titr Bold" panose="00000700000000000000" pitchFamily="2" charset="-78"/>
              </a:rPr>
              <a:t>قصه بچگی های خودتونو بگین  </a:t>
            </a:r>
            <a:r>
              <a:rPr lang="en-US" dirty="0" smtClean="0">
                <a:solidFill>
                  <a:srgbClr val="00B0F0"/>
                </a:solidFill>
                <a:cs typeface="0 Titr Bold" panose="00000700000000000000" pitchFamily="2" charset="-78"/>
              </a:rPr>
              <a:t> </a:t>
            </a:r>
            <a:endParaRPr lang="en-US" dirty="0">
              <a:solidFill>
                <a:srgbClr val="00B0F0"/>
              </a:solidFill>
              <a:cs typeface="0 Titr Bold" panose="00000700000000000000" pitchFamily="2" charset="-78"/>
            </a:endParaRPr>
          </a:p>
        </p:txBody>
      </p:sp>
      <p:pic>
        <p:nvPicPr>
          <p:cNvPr id="86018" name="Picture 2" descr="http://everydayfaith.ca/wp-content/uploads/2014/12/iStock_000034713938_Large-tell-them-your-story.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96963" y="2216174"/>
            <a:ext cx="4938712" cy="3282903"/>
          </a:xfrm>
          <a:prstGeom prst="rect">
            <a:avLst/>
          </a:prstGeom>
          <a:noFill/>
          <a:extLst>
            <a:ext uri="{909E8E84-426E-40DD-AFC4-6F175D3DCCD1}">
              <a14:hiddenFill xmlns:a14="http://schemas.microsoft.com/office/drawing/2010/main">
                <a:solidFill>
                  <a:srgbClr val="FFFFFF"/>
                </a:solidFill>
              </a14:hiddenFill>
            </a:ext>
          </a:extLst>
        </p:spPr>
      </p:pic>
      <p:pic>
        <p:nvPicPr>
          <p:cNvPr id="86020" name="Picture 4" descr="Image result for tell them kid stori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35762" y="2321169"/>
            <a:ext cx="4155683" cy="2968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8187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0" y="1536166"/>
            <a:ext cx="12081164" cy="4023360"/>
          </a:xfrm>
        </p:spPr>
        <p:txBody>
          <a:bodyPr>
            <a:noAutofit/>
          </a:bodyPr>
          <a:lstStyle/>
          <a:p>
            <a:pPr algn="r" rtl="1"/>
            <a:r>
              <a:rPr lang="fa-IR" sz="4400" b="1" dirty="0">
                <a:solidFill>
                  <a:srgbClr val="7030A0"/>
                </a:solidFill>
                <a:latin typeface="tahoma,verdana,arial,helvetica,sans-serif"/>
                <a:cs typeface="B Titr" panose="00000700000000000000" pitchFamily="2" charset="-78"/>
              </a:rPr>
              <a:t>از محبت نار نوری </a:t>
            </a:r>
            <a:r>
              <a:rPr lang="fa-IR" sz="4400" b="1" dirty="0" smtClean="0">
                <a:solidFill>
                  <a:srgbClr val="7030A0"/>
                </a:solidFill>
                <a:latin typeface="tahoma,verdana,arial,helvetica,sans-serif"/>
                <a:cs typeface="B Titr" panose="00000700000000000000" pitchFamily="2" charset="-78"/>
              </a:rPr>
              <a:t>مي‌شود            </a:t>
            </a:r>
            <a:r>
              <a:rPr lang="fa-IR" sz="4400" b="1" dirty="0">
                <a:solidFill>
                  <a:srgbClr val="7030A0"/>
                </a:solidFill>
                <a:latin typeface="tahoma,verdana,arial,helvetica,sans-serif"/>
                <a:cs typeface="B Titr" panose="00000700000000000000" pitchFamily="2" charset="-78"/>
              </a:rPr>
              <a:t>وز محبت ديو حوری </a:t>
            </a:r>
            <a:r>
              <a:rPr lang="fa-IR" sz="4400" b="1" dirty="0" smtClean="0">
                <a:solidFill>
                  <a:srgbClr val="7030A0"/>
                </a:solidFill>
                <a:latin typeface="tahoma,verdana,arial,helvetica,sans-serif"/>
                <a:cs typeface="B Titr" panose="00000700000000000000" pitchFamily="2" charset="-78"/>
              </a:rPr>
              <a:t>مي شود</a:t>
            </a:r>
            <a:r>
              <a:rPr lang="fa-IR" sz="4400" b="1" dirty="0">
                <a:solidFill>
                  <a:srgbClr val="7030A0"/>
                </a:solidFill>
                <a:latin typeface="tahoma,verdana,arial,helvetica,sans-serif"/>
                <a:cs typeface="B Titr" panose="00000700000000000000" pitchFamily="2" charset="-78"/>
              </a:rPr>
              <a:t/>
            </a:r>
            <a:br>
              <a:rPr lang="fa-IR" sz="4400" b="1" dirty="0">
                <a:solidFill>
                  <a:srgbClr val="7030A0"/>
                </a:solidFill>
                <a:latin typeface="tahoma,verdana,arial,helvetica,sans-serif"/>
                <a:cs typeface="B Titr" panose="00000700000000000000" pitchFamily="2" charset="-78"/>
              </a:rPr>
            </a:br>
            <a:r>
              <a:rPr lang="fa-IR" sz="4400" b="1" dirty="0">
                <a:solidFill>
                  <a:srgbClr val="7030A0"/>
                </a:solidFill>
                <a:latin typeface="tahoma,verdana,arial,helvetica,sans-serif"/>
                <a:cs typeface="B Titr" panose="00000700000000000000" pitchFamily="2" charset="-78"/>
              </a:rPr>
              <a:t/>
            </a:r>
            <a:br>
              <a:rPr lang="fa-IR" sz="4400" b="1" dirty="0">
                <a:solidFill>
                  <a:srgbClr val="7030A0"/>
                </a:solidFill>
                <a:latin typeface="tahoma,verdana,arial,helvetica,sans-serif"/>
                <a:cs typeface="B Titr" panose="00000700000000000000" pitchFamily="2" charset="-78"/>
              </a:rPr>
            </a:br>
            <a:r>
              <a:rPr lang="fa-IR" sz="4400" b="1" dirty="0">
                <a:solidFill>
                  <a:srgbClr val="7030A0"/>
                </a:solidFill>
                <a:latin typeface="tahoma,verdana,arial,helvetica,sans-serif"/>
                <a:cs typeface="B Titr" panose="00000700000000000000" pitchFamily="2" charset="-78"/>
              </a:rPr>
              <a:t>از محبت سنگ روغن </a:t>
            </a:r>
            <a:r>
              <a:rPr lang="fa-IR" sz="4400" b="1" dirty="0" smtClean="0">
                <a:solidFill>
                  <a:srgbClr val="7030A0"/>
                </a:solidFill>
                <a:latin typeface="tahoma,verdana,arial,helvetica,sans-serif"/>
                <a:cs typeface="B Titr" panose="00000700000000000000" pitchFamily="2" charset="-78"/>
              </a:rPr>
              <a:t>مي‌شود         بي </a:t>
            </a:r>
            <a:r>
              <a:rPr lang="fa-IR" sz="4400" b="1" dirty="0">
                <a:solidFill>
                  <a:srgbClr val="7030A0"/>
                </a:solidFill>
                <a:latin typeface="tahoma,verdana,arial,helvetica,sans-serif"/>
                <a:cs typeface="B Titr" panose="00000700000000000000" pitchFamily="2" charset="-78"/>
              </a:rPr>
              <a:t>محبت موم آهن </a:t>
            </a:r>
            <a:r>
              <a:rPr lang="fa-IR" sz="4400" b="1" dirty="0" smtClean="0">
                <a:solidFill>
                  <a:srgbClr val="7030A0"/>
                </a:solidFill>
                <a:latin typeface="tahoma,verdana,arial,helvetica,sans-serif"/>
                <a:cs typeface="B Titr" panose="00000700000000000000" pitchFamily="2" charset="-78"/>
              </a:rPr>
              <a:t>مي شود </a:t>
            </a:r>
            <a:r>
              <a:rPr lang="fa-IR" sz="4400" b="1" dirty="0">
                <a:solidFill>
                  <a:srgbClr val="7030A0"/>
                </a:solidFill>
                <a:latin typeface="tahoma,verdana,arial,helvetica,sans-serif"/>
                <a:cs typeface="B Titr" panose="00000700000000000000" pitchFamily="2" charset="-78"/>
              </a:rPr>
              <a:t/>
            </a:r>
            <a:br>
              <a:rPr lang="fa-IR" sz="4400" b="1" dirty="0">
                <a:solidFill>
                  <a:srgbClr val="7030A0"/>
                </a:solidFill>
                <a:latin typeface="tahoma,verdana,arial,helvetica,sans-serif"/>
                <a:cs typeface="B Titr" panose="00000700000000000000" pitchFamily="2" charset="-78"/>
              </a:rPr>
            </a:br>
            <a:r>
              <a:rPr lang="fa-IR" sz="4400" b="1" dirty="0">
                <a:solidFill>
                  <a:srgbClr val="7030A0"/>
                </a:solidFill>
                <a:latin typeface="tahoma,verdana,arial,helvetica,sans-serif"/>
                <a:cs typeface="B Titr" panose="00000700000000000000" pitchFamily="2" charset="-78"/>
              </a:rPr>
              <a:t/>
            </a:r>
            <a:br>
              <a:rPr lang="fa-IR" sz="4400" b="1" dirty="0">
                <a:solidFill>
                  <a:srgbClr val="7030A0"/>
                </a:solidFill>
                <a:latin typeface="tahoma,verdana,arial,helvetica,sans-serif"/>
                <a:cs typeface="B Titr" panose="00000700000000000000" pitchFamily="2" charset="-78"/>
              </a:rPr>
            </a:br>
            <a:r>
              <a:rPr lang="fa-IR" sz="4400" b="1" dirty="0" smtClean="0">
                <a:solidFill>
                  <a:srgbClr val="7030A0"/>
                </a:solidFill>
                <a:latin typeface="tahoma,verdana,arial,helvetica,sans-serif"/>
                <a:cs typeface="B Titr" panose="00000700000000000000" pitchFamily="2" charset="-78"/>
              </a:rPr>
              <a:t>از </a:t>
            </a:r>
            <a:r>
              <a:rPr lang="fa-IR" sz="4400" b="1" dirty="0">
                <a:solidFill>
                  <a:srgbClr val="7030A0"/>
                </a:solidFill>
                <a:latin typeface="tahoma,verdana,arial,helvetica,sans-serif"/>
                <a:cs typeface="B Titr" panose="00000700000000000000" pitchFamily="2" charset="-78"/>
              </a:rPr>
              <a:t>محبت نيش نوشی </a:t>
            </a:r>
            <a:r>
              <a:rPr lang="fa-IR" sz="4400" b="1" dirty="0" smtClean="0">
                <a:solidFill>
                  <a:srgbClr val="7030A0"/>
                </a:solidFill>
                <a:latin typeface="tahoma,verdana,arial,helvetica,sans-serif"/>
                <a:cs typeface="B Titr" panose="00000700000000000000" pitchFamily="2" charset="-78"/>
              </a:rPr>
              <a:t>مي‌شود         وز </a:t>
            </a:r>
            <a:r>
              <a:rPr lang="fa-IR" sz="4400" b="1" dirty="0">
                <a:solidFill>
                  <a:srgbClr val="7030A0"/>
                </a:solidFill>
                <a:latin typeface="tahoma,verdana,arial,helvetica,sans-serif"/>
                <a:cs typeface="B Titr" panose="00000700000000000000" pitchFamily="2" charset="-78"/>
              </a:rPr>
              <a:t>محبت شير موشی </a:t>
            </a:r>
            <a:r>
              <a:rPr lang="fa-IR" sz="4400" b="1" dirty="0" smtClean="0">
                <a:solidFill>
                  <a:srgbClr val="7030A0"/>
                </a:solidFill>
                <a:latin typeface="tahoma,verdana,arial,helvetica,sans-serif"/>
                <a:cs typeface="B Titr" panose="00000700000000000000" pitchFamily="2" charset="-78"/>
              </a:rPr>
              <a:t>مي شود</a:t>
            </a:r>
            <a:endParaRPr lang="en-US" sz="4400" dirty="0">
              <a:solidFill>
                <a:srgbClr val="7030A0"/>
              </a:solidFill>
              <a:cs typeface="B Titr" panose="00000700000000000000" pitchFamily="2" charset="-78"/>
            </a:endParaRPr>
          </a:p>
        </p:txBody>
      </p:sp>
    </p:spTree>
    <p:extLst>
      <p:ext uri="{BB962C8B-B14F-4D97-AF65-F5344CB8AC3E}">
        <p14:creationId xmlns:p14="http://schemas.microsoft.com/office/powerpoint/2010/main" val="5345219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4" name="Picture 4" descr="https://i.ytimg.com/vi/72Cd4uoVLK8/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701" y="-334170"/>
            <a:ext cx="9589557" cy="7192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725143"/>
      </p:ext>
    </p:extLst>
  </p:cSld>
  <p:clrMapOvr>
    <a:masterClrMapping/>
  </p:clrMapOvr>
  <p:transition spd="slow" advClick="0" advTm="4000">
    <p:randomBar dir="vert"/>
    <p:sndAc>
      <p:stSnd>
        <p:snd r:embed="rId2" name="molavi.wav"/>
      </p:stSnd>
    </p:sndAc>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026" name="Picture 2" descr="http://rozup.ir/view/1557686/%D8%B9%DA%A9%D8%B3%20%D9%86%D9%88%D8%B4%D8%AA%D9%87%20%D9%85%D8%AD%D8%A8%D8%AA%20%D9%88%20%D8%B9%D8%B4%D9%82%20%D8%A8%D8%B1%D8%A7%DB%8C%20%D9%BE%D8%B1%D9%88%D9%81%D8%A7%DB%8C%D9%84%20%D9%88%DB%8C%D8%B3%DA%AF%D9%88%D9%86%2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93" y="167640"/>
            <a:ext cx="11187890" cy="669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593188"/>
      </p:ext>
    </p:extLst>
  </p:cSld>
  <p:clrMapOvr>
    <a:masterClrMapping/>
  </p:clrMapOvr>
  <mc:AlternateContent xmlns:mc="http://schemas.openxmlformats.org/markup-compatibility/2006" xmlns:p14="http://schemas.microsoft.com/office/powerpoint/2010/main">
    <mc:Choice Requires="p14">
      <p:transition spd="slow" p14:dur="1500" advTm="5000">
        <p:split orient="vert"/>
      </p:transition>
    </mc:Choice>
    <mc:Fallback xmlns="">
      <p:transition spd="slow" advTm="5000">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1440" y="274638"/>
            <a:ext cx="3870960" cy="6232842"/>
          </a:xfrm>
        </p:spPr>
        <p:txBody>
          <a:bodyPr>
            <a:normAutofit fontScale="90000"/>
          </a:bodyPr>
          <a:lstStyle/>
          <a:p>
            <a:pPr algn="r" rtl="1"/>
            <a:r>
              <a:rPr lang="fa-IR" dirty="0" smtClean="0">
                <a:cs typeface="0 Karim Bold" panose="00000700000000000000" pitchFamily="2" charset="-78"/>
              </a:rPr>
              <a:t>خطاب خداوند به پیامبر اکرم (ص) در قرآن کریم:</a:t>
            </a:r>
            <a:br>
              <a:rPr lang="fa-IR" dirty="0" smtClean="0">
                <a:cs typeface="0 Karim Bold" panose="00000700000000000000" pitchFamily="2" charset="-78"/>
              </a:rPr>
            </a:br>
            <a:r>
              <a:rPr lang="en-US" dirty="0" smtClean="0">
                <a:cs typeface="0 Karim Bold" panose="00000700000000000000" pitchFamily="2" charset="-78"/>
              </a:rPr>
              <a:t/>
            </a:r>
            <a:br>
              <a:rPr lang="en-US" dirty="0" smtClean="0">
                <a:cs typeface="0 Karim Bold" panose="00000700000000000000" pitchFamily="2" charset="-78"/>
              </a:rPr>
            </a:br>
            <a:r>
              <a:rPr lang="fa-IR" sz="5400" dirty="0" smtClean="0">
                <a:cs typeface="0 Karim Bold" panose="00000700000000000000" pitchFamily="2" charset="-78"/>
              </a:rPr>
              <a:t>اگر </a:t>
            </a:r>
            <a:r>
              <a:rPr lang="fa-IR" sz="5400" dirty="0">
                <a:cs typeface="0 Karim Bold" panose="00000700000000000000" pitchFamily="2" charset="-78"/>
              </a:rPr>
              <a:t>تند خو و سخت دل می بودی </a:t>
            </a:r>
            <a:r>
              <a:rPr lang="fa-IR" sz="5400" dirty="0">
                <a:solidFill>
                  <a:srgbClr val="FF0000"/>
                </a:solidFill>
                <a:cs typeface="0 Karim Bold" panose="00000700000000000000" pitchFamily="2" charset="-78"/>
              </a:rPr>
              <a:t>از گرد تو پراکنده</a:t>
            </a:r>
            <a:r>
              <a:rPr lang="fa-IR" sz="5400" dirty="0">
                <a:cs typeface="0 Karim Bold" panose="00000700000000000000" pitchFamily="2" charset="-78"/>
              </a:rPr>
              <a:t> می </a:t>
            </a:r>
            <a:r>
              <a:rPr lang="fa-IR" sz="5400" dirty="0" smtClean="0">
                <a:cs typeface="0 Karim Bold" panose="00000700000000000000" pitchFamily="2" charset="-78"/>
              </a:rPr>
              <a:t>شدند</a:t>
            </a:r>
            <a:br>
              <a:rPr lang="fa-IR" sz="5400" dirty="0" smtClean="0">
                <a:cs typeface="0 Karim Bold" panose="00000700000000000000" pitchFamily="2" charset="-78"/>
              </a:rPr>
            </a:br>
            <a:r>
              <a:rPr lang="fa-IR" sz="3200" dirty="0">
                <a:solidFill>
                  <a:srgbClr val="0070C0"/>
                </a:solidFill>
                <a:cs typeface="0 Karim Bold" panose="00000700000000000000" pitchFamily="2" charset="-78"/>
              </a:rPr>
              <a:t>159/آل عمران</a:t>
            </a:r>
            <a:r>
              <a:rPr lang="fa-IR" dirty="0">
                <a:solidFill>
                  <a:srgbClr val="FF0000"/>
                </a:solidFill>
              </a:rPr>
              <a:t>.</a:t>
            </a:r>
            <a:endParaRPr lang="en-US" dirty="0">
              <a:solidFill>
                <a:srgbClr val="FF0000"/>
              </a:solidFill>
              <a:cs typeface="0 Karim Bold" panose="00000700000000000000" pitchFamily="2" charset="-78"/>
            </a:endParaRPr>
          </a:p>
        </p:txBody>
      </p:sp>
      <p:pic>
        <p:nvPicPr>
          <p:cNvPr id="3074" name="Picture 2" descr="http://www.islamweb.net/PicStore/Random/1355045617_18309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802818"/>
            <a:ext cx="7083021" cy="422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383702"/>
      </p:ext>
    </p:extLst>
  </p:cSld>
  <p:clrMapOvr>
    <a:masterClrMapping/>
  </p:clrMapOvr>
  <mc:AlternateContent xmlns:mc="http://schemas.openxmlformats.org/markup-compatibility/2006" xmlns:p14="http://schemas.microsoft.com/office/powerpoint/2010/main">
    <mc:Choice Requires="p14">
      <p:transition spd="slow" p14:dur="800" advTm="6000">
        <p:circle/>
      </p:transition>
    </mc:Choice>
    <mc:Fallback xmlns="">
      <p:transition spd="slow" advTm="6000">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2424545" y="22546"/>
            <a:ext cx="7367209" cy="6835454"/>
          </a:xfrm>
          <a:prstGeom prst="rect">
            <a:avLst/>
          </a:prstGeom>
        </p:spPr>
      </p:pic>
    </p:spTree>
    <p:extLst>
      <p:ext uri="{BB962C8B-B14F-4D97-AF65-F5344CB8AC3E}">
        <p14:creationId xmlns:p14="http://schemas.microsoft.com/office/powerpoint/2010/main" val="2993263120"/>
      </p:ext>
    </p:extLst>
  </p:cSld>
  <p:clrMapOvr>
    <a:masterClrMapping/>
  </p:clrMapOvr>
  <p:transition spd="slow" advClick="0" advTm="7000">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1" name="Picture 7" descr="image001"/>
          <p:cNvPicPr>
            <a:picLocks noGrp="1" noChangeAspect="1" noChangeArrowheads="1" noCrop="1"/>
          </p:cNvPicPr>
          <p:nvPr>
            <p:ph/>
          </p:nvPr>
        </p:nvPicPr>
        <p:blipFill>
          <a:blip r:embed="rId2">
            <a:extLst>
              <a:ext uri="{28A0092B-C50C-407E-A947-70E740481C1C}">
                <a14:useLocalDpi xmlns:a14="http://schemas.microsoft.com/office/drawing/2010/main" val="0"/>
              </a:ext>
            </a:extLst>
          </a:blip>
          <a:srcRect/>
          <a:stretch>
            <a:fillRect/>
          </a:stretch>
        </p:blipFill>
        <p:spPr>
          <a:xfrm>
            <a:off x="6024564" y="765175"/>
            <a:ext cx="3806825" cy="4465638"/>
          </a:xfrm>
        </p:spPr>
      </p:pic>
      <p:sp>
        <p:nvSpPr>
          <p:cNvPr id="31752" name="Rectangle 8"/>
          <p:cNvSpPr>
            <a:spLocks noChangeArrowheads="1"/>
          </p:cNvSpPr>
          <p:nvPr/>
        </p:nvSpPr>
        <p:spPr bwMode="auto">
          <a:xfrm>
            <a:off x="1371023" y="1966335"/>
            <a:ext cx="410368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fontAlgn="base" hangingPunct="1">
              <a:spcBef>
                <a:spcPct val="0"/>
              </a:spcBef>
              <a:spcAft>
                <a:spcPct val="0"/>
              </a:spcAft>
            </a:pPr>
            <a:r>
              <a:rPr lang="fa-IR" altLang="en-US" sz="8000" b="1" dirty="0" smtClean="0">
                <a:solidFill>
                  <a:srgbClr val="FF0000"/>
                </a:solidFill>
                <a:latin typeface="IranNastaliq" panose="02020505000000020003" pitchFamily="18" charset="0"/>
                <a:cs typeface="IranNastaliq" panose="02020505000000020003" pitchFamily="18" charset="0"/>
              </a:rPr>
              <a:t>تقدیم به شما مهربانان</a:t>
            </a:r>
          </a:p>
          <a:p>
            <a:pPr algn="ctr" defTabSz="914400" eaLnBrk="1" fontAlgn="base" hangingPunct="1">
              <a:spcBef>
                <a:spcPct val="0"/>
              </a:spcBef>
              <a:spcAft>
                <a:spcPct val="0"/>
              </a:spcAft>
            </a:pPr>
            <a:endParaRPr lang="en-US" altLang="en-US" sz="8000" b="1" dirty="0" smtClean="0">
              <a:solidFill>
                <a:srgbClr val="FF3300"/>
              </a:solidFill>
              <a:latin typeface="IranNastaliq" panose="02020505000000020003" pitchFamily="18" charset="0"/>
              <a:cs typeface="IranNastaliq" panose="02020505000000020003" pitchFamily="18" charset="0"/>
            </a:endParaRPr>
          </a:p>
          <a:p>
            <a:pPr algn="ctr" defTabSz="914400" eaLnBrk="1" fontAlgn="base" hangingPunct="1">
              <a:spcBef>
                <a:spcPct val="0"/>
              </a:spcBef>
              <a:spcAft>
                <a:spcPct val="0"/>
              </a:spcAft>
            </a:pPr>
            <a:endParaRPr lang="en-US" altLang="en-US" sz="8000" b="1" dirty="0">
              <a:solidFill>
                <a:srgbClr val="FF3300"/>
              </a:solidFill>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1198652017"/>
      </p:ext>
    </p:extLst>
  </p:cSld>
  <p:clrMapOvr>
    <a:masterClrMapping/>
  </p:clrMapOvr>
  <p:transition spd="slow" advTm="1000">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1752"/>
                                        </p:tgtEl>
                                        <p:attrNameLst>
                                          <p:attrName>style.visibility</p:attrName>
                                        </p:attrNameLst>
                                      </p:cBhvr>
                                      <p:to>
                                        <p:strVal val="visible"/>
                                      </p:to>
                                    </p:set>
                                    <p:anim calcmode="lin" valueType="num">
                                      <p:cBhvr>
                                        <p:cTn id="7" dur="2000" fill="hold"/>
                                        <p:tgtEl>
                                          <p:spTgt spid="31752"/>
                                        </p:tgtEl>
                                        <p:attrNameLst>
                                          <p:attrName>ppt_w</p:attrName>
                                        </p:attrNameLst>
                                      </p:cBhvr>
                                      <p:tavLst>
                                        <p:tav tm="0">
                                          <p:val>
                                            <p:fltVal val="0"/>
                                          </p:val>
                                        </p:tav>
                                        <p:tav tm="100000">
                                          <p:val>
                                            <p:strVal val="#ppt_w"/>
                                          </p:val>
                                        </p:tav>
                                      </p:tavLst>
                                    </p:anim>
                                    <p:anim calcmode="lin" valueType="num">
                                      <p:cBhvr>
                                        <p:cTn id="8" dur="2000" fill="hold"/>
                                        <p:tgtEl>
                                          <p:spTgt spid="3175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6" presetClass="emph" presetSubtype="0" fill="hold" grpId="1" nodeType="clickEffect">
                                  <p:stCondLst>
                                    <p:cond delay="0"/>
                                  </p:stCondLst>
                                  <p:childTnLst>
                                    <p:animEffect transition="out" filter="fade">
                                      <p:cBhvr>
                                        <p:cTn id="12" dur="3000" tmFilter="0, 0; .2, .5; .8, .5; 1, 0"/>
                                        <p:tgtEl>
                                          <p:spTgt spid="31752"/>
                                        </p:tgtEl>
                                      </p:cBhvr>
                                    </p:animEffect>
                                    <p:animScale>
                                      <p:cBhvr>
                                        <p:cTn id="13" dur="1500" autoRev="1" fill="hold"/>
                                        <p:tgtEl>
                                          <p:spTgt spid="31752"/>
                                        </p:tgtEl>
                                      </p:cBhvr>
                                      <p:by x="105000" y="105000"/>
                                    </p:animScale>
                                  </p:childTnLst>
                                </p:cTn>
                              </p:par>
                              <p:par>
                                <p:cTn id="14" presetID="26" presetClass="emph" presetSubtype="0" fill="hold" nodeType="withEffect">
                                  <p:stCondLst>
                                    <p:cond delay="0"/>
                                  </p:stCondLst>
                                  <p:childTnLst>
                                    <p:animEffect transition="out" filter="fade">
                                      <p:cBhvr>
                                        <p:cTn id="15" dur="5000" tmFilter="0, 0; .2, .5; .8, .5; 1, 0"/>
                                        <p:tgtEl>
                                          <p:spTgt spid="31751"/>
                                        </p:tgtEl>
                                      </p:cBhvr>
                                    </p:animEffect>
                                    <p:animScale>
                                      <p:cBhvr>
                                        <p:cTn id="16" dur="2500" autoRev="1" fill="hold"/>
                                        <p:tgtEl>
                                          <p:spTgt spid="317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p:bldP spid="3175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34575" y="-76921"/>
            <a:ext cx="5314344" cy="2657173"/>
          </a:xfrm>
          <a:prstGeom prst="rect">
            <a:avLst/>
          </a:prstGeom>
        </p:spPr>
      </p:pic>
      <p:sp>
        <p:nvSpPr>
          <p:cNvPr id="3" name="Content Placeholder 2"/>
          <p:cNvSpPr>
            <a:spLocks noGrp="1"/>
          </p:cNvSpPr>
          <p:nvPr>
            <p:ph sz="half" idx="1"/>
          </p:nvPr>
        </p:nvSpPr>
        <p:spPr>
          <a:xfrm>
            <a:off x="175757" y="2580253"/>
            <a:ext cx="5396928" cy="4023360"/>
          </a:xfrm>
        </p:spPr>
        <p:txBody>
          <a:bodyPr>
            <a:normAutofit/>
          </a:bodyPr>
          <a:lstStyle/>
          <a:p>
            <a:pPr fontAlgn="base"/>
            <a:r>
              <a:rPr lang="en-US" b="1" cap="all" dirty="0">
                <a:latin typeface="Century Gothic" panose="020B0502020202020204" pitchFamily="34" charset="0"/>
              </a:rPr>
              <a:t>HUGS </a:t>
            </a:r>
            <a:r>
              <a:rPr lang="en-US" b="1" cap="all" dirty="0">
                <a:latin typeface="inherit"/>
              </a:rPr>
              <a:t>HELP KIDS GROW SMARTER</a:t>
            </a:r>
          </a:p>
          <a:p>
            <a:r>
              <a:rPr lang="en-US" b="1" cap="all" dirty="0">
                <a:latin typeface="inherit"/>
              </a:rPr>
              <a:t>HUGS HELP KIDS GROW</a:t>
            </a:r>
          </a:p>
          <a:p>
            <a:pPr fontAlgn="base"/>
            <a:r>
              <a:rPr lang="en-US" b="1" cap="all" dirty="0">
                <a:latin typeface="inherit"/>
              </a:rPr>
              <a:t>HUGS BUILD RESILIENCE</a:t>
            </a:r>
          </a:p>
          <a:p>
            <a:pPr fontAlgn="base"/>
            <a:r>
              <a:rPr lang="en-US" b="1" cap="all" dirty="0">
                <a:latin typeface="inherit"/>
              </a:rPr>
              <a:t>HUGS MAKE HAPPY KIDS</a:t>
            </a:r>
          </a:p>
          <a:p>
            <a:pPr marL="0" indent="0" fontAlgn="base">
              <a:buNone/>
            </a:pPr>
            <a:r>
              <a:rPr lang="en-US" b="1" cap="all" dirty="0" smtClean="0">
                <a:latin typeface="inherit"/>
              </a:rPr>
              <a:t> </a:t>
            </a:r>
            <a:r>
              <a:rPr lang="en-US" b="1" cap="all" dirty="0">
                <a:latin typeface="inherit"/>
              </a:rPr>
              <a:t>can boost your immune system</a:t>
            </a:r>
          </a:p>
          <a:p>
            <a:pPr fontAlgn="base"/>
            <a:r>
              <a:rPr lang="en-US" b="1" cap="all" dirty="0">
                <a:latin typeface="inherit"/>
              </a:rPr>
              <a:t>Cuddling reduces stress</a:t>
            </a:r>
          </a:p>
          <a:p>
            <a:pPr marL="0" indent="0">
              <a:buNone/>
            </a:pPr>
            <a:r>
              <a:rPr lang="en-US" b="1" cap="all" dirty="0">
                <a:latin typeface="inherit"/>
              </a:rPr>
              <a:t>Can help prevent osteoporosis</a:t>
            </a:r>
          </a:p>
          <a:p>
            <a:pPr marL="0" indent="0">
              <a:buNone/>
            </a:pPr>
            <a:r>
              <a:rPr lang="en-US" b="1" cap="all" dirty="0">
                <a:latin typeface="inherit"/>
              </a:rPr>
              <a:t>Oxytocin hormone may boost spirituality</a:t>
            </a:r>
          </a:p>
          <a:p>
            <a:pPr fontAlgn="base"/>
            <a:endParaRPr lang="en-US" b="1" cap="all" dirty="0">
              <a:latin typeface="inherit"/>
            </a:endParaRPr>
          </a:p>
          <a:p>
            <a:endParaRPr lang="en-US" dirty="0"/>
          </a:p>
        </p:txBody>
      </p:sp>
      <p:sp>
        <p:nvSpPr>
          <p:cNvPr id="4" name="Content Placeholder 3"/>
          <p:cNvSpPr>
            <a:spLocks noGrp="1"/>
          </p:cNvSpPr>
          <p:nvPr>
            <p:ph sz="half" idx="2"/>
          </p:nvPr>
        </p:nvSpPr>
        <p:spPr>
          <a:xfrm>
            <a:off x="5572685" y="1108286"/>
            <a:ext cx="6175948" cy="4177152"/>
          </a:xfrm>
        </p:spPr>
        <p:txBody>
          <a:bodyPr>
            <a:noAutofit/>
          </a:bodyPr>
          <a:lstStyle/>
          <a:p>
            <a:pPr algn="r" rtl="1">
              <a:buFont typeface="Wingdings" panose="05000000000000000000" pitchFamily="2" charset="2"/>
              <a:buChar char="v"/>
            </a:pPr>
            <a:r>
              <a:rPr lang="fa-IR" sz="3600" dirty="0" smtClean="0">
                <a:solidFill>
                  <a:srgbClr val="0070C0"/>
                </a:solidFill>
                <a:cs typeface="B Titr" panose="00000700000000000000" pitchFamily="2" charset="-78"/>
              </a:rPr>
              <a:t>باهوش تر شدن کودک</a:t>
            </a:r>
          </a:p>
          <a:p>
            <a:pPr algn="r" rtl="1">
              <a:buFont typeface="Wingdings" panose="05000000000000000000" pitchFamily="2" charset="2"/>
              <a:buChar char="v"/>
            </a:pPr>
            <a:r>
              <a:rPr lang="fa-IR" sz="3600" dirty="0" smtClean="0">
                <a:solidFill>
                  <a:srgbClr val="0070C0"/>
                </a:solidFill>
                <a:cs typeface="B Titr" panose="00000700000000000000" pitchFamily="2" charset="-78"/>
              </a:rPr>
              <a:t>رشد فیزیکی بهتر</a:t>
            </a:r>
          </a:p>
          <a:p>
            <a:pPr algn="r" rtl="1">
              <a:buFont typeface="Wingdings" panose="05000000000000000000" pitchFamily="2" charset="2"/>
              <a:buChar char="v"/>
            </a:pPr>
            <a:r>
              <a:rPr lang="fa-IR" sz="3600" dirty="0" smtClean="0">
                <a:solidFill>
                  <a:srgbClr val="0070C0"/>
                </a:solidFill>
                <a:cs typeface="B Titr" panose="00000700000000000000" pitchFamily="2" charset="-78"/>
              </a:rPr>
              <a:t>تاب آوری بیشتر</a:t>
            </a:r>
          </a:p>
          <a:p>
            <a:pPr algn="r" rtl="1">
              <a:buFont typeface="Wingdings" panose="05000000000000000000" pitchFamily="2" charset="2"/>
              <a:buChar char="v"/>
            </a:pPr>
            <a:r>
              <a:rPr lang="fa-IR" sz="3600" dirty="0" smtClean="0">
                <a:solidFill>
                  <a:srgbClr val="0070C0"/>
                </a:solidFill>
                <a:cs typeface="B Titr" panose="00000700000000000000" pitchFamily="2" charset="-78"/>
              </a:rPr>
              <a:t>بانشاط بودن کودک</a:t>
            </a:r>
          </a:p>
          <a:p>
            <a:pPr algn="r" rtl="1">
              <a:buFont typeface="Wingdings" panose="05000000000000000000" pitchFamily="2" charset="2"/>
              <a:buChar char="v"/>
            </a:pPr>
            <a:r>
              <a:rPr lang="fa-IR" sz="3600" dirty="0" smtClean="0">
                <a:solidFill>
                  <a:srgbClr val="0070C0"/>
                </a:solidFill>
                <a:cs typeface="B Titr" panose="00000700000000000000" pitchFamily="2" charset="-78"/>
              </a:rPr>
              <a:t>تقویت سیستم ایمنی</a:t>
            </a:r>
          </a:p>
          <a:p>
            <a:pPr algn="r" rtl="1">
              <a:buFont typeface="Wingdings" panose="05000000000000000000" pitchFamily="2" charset="2"/>
              <a:buChar char="v"/>
            </a:pPr>
            <a:r>
              <a:rPr lang="fa-IR" sz="3600" dirty="0" smtClean="0">
                <a:solidFill>
                  <a:srgbClr val="0070C0"/>
                </a:solidFill>
                <a:cs typeface="B Titr" panose="00000700000000000000" pitchFamily="2" charset="-78"/>
              </a:rPr>
              <a:t>کاهش استرس</a:t>
            </a:r>
          </a:p>
          <a:p>
            <a:pPr algn="r" rtl="1">
              <a:buFont typeface="Wingdings" panose="05000000000000000000" pitchFamily="2" charset="2"/>
              <a:buChar char="v"/>
            </a:pPr>
            <a:r>
              <a:rPr lang="fa-IR" sz="3600" dirty="0" smtClean="0">
                <a:solidFill>
                  <a:srgbClr val="0070C0"/>
                </a:solidFill>
                <a:cs typeface="B Titr" panose="00000700000000000000" pitchFamily="2" charset="-78"/>
              </a:rPr>
              <a:t>پیشگیری از پوکی استخوان</a:t>
            </a:r>
          </a:p>
          <a:p>
            <a:pPr algn="r" rtl="1">
              <a:buFont typeface="Wingdings" panose="05000000000000000000" pitchFamily="2" charset="2"/>
              <a:buChar char="v"/>
            </a:pPr>
            <a:r>
              <a:rPr lang="fa-IR" sz="3600" dirty="0" smtClean="0">
                <a:solidFill>
                  <a:srgbClr val="0070C0"/>
                </a:solidFill>
                <a:cs typeface="B Titr" panose="00000700000000000000" pitchFamily="2" charset="-78"/>
              </a:rPr>
              <a:t>تقویت معنویت</a:t>
            </a:r>
            <a:endParaRPr lang="en-US" sz="3600" dirty="0">
              <a:solidFill>
                <a:srgbClr val="0070C0"/>
              </a:solidFill>
              <a:cs typeface="B Titr" panose="00000700000000000000" pitchFamily="2" charset="-78"/>
            </a:endParaRPr>
          </a:p>
        </p:txBody>
      </p:sp>
    </p:spTree>
    <p:extLst>
      <p:ext uri="{BB962C8B-B14F-4D97-AF65-F5344CB8AC3E}">
        <p14:creationId xmlns:p14="http://schemas.microsoft.com/office/powerpoint/2010/main" val="2189579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97280" y="-1"/>
            <a:ext cx="10058400" cy="6340839"/>
          </a:xfrm>
        </p:spPr>
        <p:txBody>
          <a:bodyPr>
            <a:noAutofit/>
          </a:bodyPr>
          <a:lstStyle/>
          <a:p>
            <a:pPr fontAlgn="base">
              <a:lnSpc>
                <a:spcPct val="120000"/>
              </a:lnSpc>
            </a:pPr>
            <a:r>
              <a:rPr lang="en-US" sz="1000" b="1" dirty="0" smtClean="0"/>
              <a:t>1FELDMAN </a:t>
            </a:r>
            <a:r>
              <a:rPr lang="en-US" sz="1000" b="1" dirty="0"/>
              <a:t>R, KEREN M, GROSS-ROZVAL O, TYANO S. Mother–Child Touch Patterns in Infant Feeding Disorders: Relation to Maternal, Child, and Environmental Factors. </a:t>
            </a:r>
            <a:r>
              <a:rPr lang="en-US" sz="1000" b="1" i="1" dirty="0"/>
              <a:t>Journal of the American Academy of Child &amp; Adolescent Psychiatry</a:t>
            </a:r>
            <a:r>
              <a:rPr lang="en-US" sz="1000" b="1" dirty="0"/>
              <a:t>. Published online September 2004:1089-1097. doi:</a:t>
            </a:r>
            <a:r>
              <a:rPr lang="en-US" sz="1000" b="1" dirty="0">
                <a:hlinkClick r:id="rId2"/>
              </a:rPr>
              <a:t>10.1097/01.chi.0000132810.98922.83</a:t>
            </a:r>
            <a:endParaRPr lang="en-US" sz="1000" b="1" dirty="0"/>
          </a:p>
          <a:p>
            <a:pPr fontAlgn="base">
              <a:lnSpc>
                <a:spcPct val="120000"/>
              </a:lnSpc>
            </a:pPr>
            <a:r>
              <a:rPr lang="en-US" sz="1000" b="1" dirty="0" smtClean="0"/>
              <a:t>2.Johnson </a:t>
            </a:r>
            <a:r>
              <a:rPr lang="en-US" sz="1000" b="1" dirty="0"/>
              <a:t>AK, </a:t>
            </a:r>
            <a:r>
              <a:rPr lang="en-US" sz="1000" b="1" dirty="0" err="1"/>
              <a:t>Groze</a:t>
            </a:r>
            <a:r>
              <a:rPr lang="en-US" sz="1000" b="1" dirty="0"/>
              <a:t> V. The Orphaned and Institutionalized Children of Romania. </a:t>
            </a:r>
            <a:r>
              <a:rPr lang="en-US" sz="1000" b="1" i="1" dirty="0"/>
              <a:t>Journal of Emotional and Behavioral Problems</a:t>
            </a:r>
            <a:r>
              <a:rPr lang="en-US" sz="1000" b="1" dirty="0"/>
              <a:t>. 1994;2:49-52. </a:t>
            </a:r>
            <a:r>
              <a:rPr lang="en-US" sz="1000" b="1" dirty="0">
                <a:hlinkClick r:id="rId3"/>
              </a:rPr>
              <a:t>https://eric.ed.gov/?id=EJ486018</a:t>
            </a:r>
            <a:endParaRPr lang="en-US" sz="1000" b="1" dirty="0"/>
          </a:p>
          <a:p>
            <a:pPr fontAlgn="base">
              <a:lnSpc>
                <a:spcPct val="120000"/>
              </a:lnSpc>
            </a:pPr>
            <a:r>
              <a:rPr lang="en-US" sz="1000" b="1" dirty="0" smtClean="0"/>
              <a:t>3.ROEBER </a:t>
            </a:r>
            <a:r>
              <a:rPr lang="en-US" sz="1000" b="1" dirty="0"/>
              <a:t>BJ, TOBER CL, BOLT DM, POLLAK SD. Gross motor development in children adopted from orphanage settings. </a:t>
            </a:r>
            <a:r>
              <a:rPr lang="en-US" sz="1000" b="1" i="1" dirty="0"/>
              <a:t>Developmental Medicine &amp; Child Neurology</a:t>
            </a:r>
            <a:r>
              <a:rPr lang="en-US" sz="1000" b="1" dirty="0"/>
              <a:t>. Published online March 13, 2012:527-531. doi:</a:t>
            </a:r>
            <a:r>
              <a:rPr lang="en-US" sz="1000" b="1" dirty="0">
                <a:hlinkClick r:id="rId4"/>
              </a:rPr>
              <a:t>10.1111/j.1469-8749.2012.04257.x</a:t>
            </a:r>
            <a:endParaRPr lang="en-US" sz="1000" b="1" dirty="0"/>
          </a:p>
          <a:p>
            <a:pPr fontAlgn="base">
              <a:lnSpc>
                <a:spcPct val="120000"/>
              </a:lnSpc>
            </a:pPr>
            <a:r>
              <a:rPr lang="en-US" sz="1000" b="1" dirty="0" smtClean="0"/>
              <a:t>4.CASLER </a:t>
            </a:r>
            <a:r>
              <a:rPr lang="en-US" sz="1000" b="1" dirty="0"/>
              <a:t>L. THE EFFECTS OF EXTRA TACTILE STIMULATION ON A GROUP OF INSTITUTIONALIZED INFANTS. </a:t>
            </a:r>
            <a:r>
              <a:rPr lang="en-US" sz="1000" b="1" i="1" dirty="0"/>
              <a:t>Genet </a:t>
            </a:r>
            <a:r>
              <a:rPr lang="en-US" sz="1000" b="1" i="1" dirty="0" err="1"/>
              <a:t>Psychol</a:t>
            </a:r>
            <a:r>
              <a:rPr lang="en-US" sz="1000" b="1" i="1" dirty="0"/>
              <a:t> </a:t>
            </a:r>
            <a:r>
              <a:rPr lang="en-US" sz="1000" b="1" i="1" dirty="0" err="1"/>
              <a:t>Monogr</a:t>
            </a:r>
            <a:r>
              <a:rPr lang="en-US" sz="1000" b="1" dirty="0"/>
              <a:t>. 1965;71:137-175. </a:t>
            </a:r>
            <a:r>
              <a:rPr lang="en-US" sz="1000" b="1" dirty="0">
                <a:hlinkClick r:id="rId5"/>
              </a:rPr>
              <a:t>https://www.ncbi.nlm.nih.gov/pubmed/14279691</a:t>
            </a:r>
            <a:endParaRPr lang="en-US" sz="1000" b="1" dirty="0"/>
          </a:p>
          <a:p>
            <a:pPr fontAlgn="base">
              <a:lnSpc>
                <a:spcPct val="120000"/>
              </a:lnSpc>
            </a:pPr>
            <a:r>
              <a:rPr lang="en-US" sz="1000" b="1" dirty="0" smtClean="0"/>
              <a:t>5.Field </a:t>
            </a:r>
            <a:r>
              <a:rPr lang="en-US" sz="1000" b="1" dirty="0"/>
              <a:t>T, </a:t>
            </a:r>
            <a:r>
              <a:rPr lang="en-US" sz="1000" b="1" dirty="0" err="1"/>
              <a:t>Schanberg</a:t>
            </a:r>
            <a:r>
              <a:rPr lang="en-US" sz="1000" b="1" dirty="0"/>
              <a:t> S, </a:t>
            </a:r>
            <a:r>
              <a:rPr lang="en-US" sz="1000" b="1" dirty="0" err="1"/>
              <a:t>Scafidi</a:t>
            </a:r>
            <a:r>
              <a:rPr lang="en-US" sz="1000" b="1" dirty="0"/>
              <a:t> F, et al. Tactile/kinesthetic stimulation effects on preterm neonates. </a:t>
            </a:r>
            <a:r>
              <a:rPr lang="en-US" sz="1000" b="1" i="1" dirty="0"/>
              <a:t>Pediatrics</a:t>
            </a:r>
            <a:r>
              <a:rPr lang="en-US" sz="1000" b="1" dirty="0"/>
              <a:t>. 1986;77(5):654-658. </a:t>
            </a:r>
            <a:r>
              <a:rPr lang="en-US" sz="1000" b="1" dirty="0">
                <a:hlinkClick r:id="rId6"/>
              </a:rPr>
              <a:t>https://www.ncbi.nlm.nih.gov/pubmed/3754633</a:t>
            </a:r>
            <a:endParaRPr lang="en-US" sz="1000" b="1" dirty="0"/>
          </a:p>
          <a:p>
            <a:pPr fontAlgn="base">
              <a:lnSpc>
                <a:spcPct val="120000"/>
              </a:lnSpc>
            </a:pPr>
            <a:r>
              <a:rPr lang="en-US" sz="1000" b="1" dirty="0" smtClean="0"/>
              <a:t>6.Kuhn </a:t>
            </a:r>
            <a:r>
              <a:rPr lang="en-US" sz="1000" b="1" dirty="0"/>
              <a:t>CM, </a:t>
            </a:r>
            <a:r>
              <a:rPr lang="en-US" sz="1000" b="1" dirty="0" err="1"/>
              <a:t>Schanberg</a:t>
            </a:r>
            <a:r>
              <a:rPr lang="en-US" sz="1000" b="1" dirty="0"/>
              <a:t> SM. Responses to maternal separation : mechanisms and mediators. </a:t>
            </a:r>
            <a:r>
              <a:rPr lang="en-US" sz="1000" b="1" i="1" dirty="0"/>
              <a:t>International Journal of Developmental Neuroscience</a:t>
            </a:r>
            <a:r>
              <a:rPr lang="en-US" sz="1000" b="1" dirty="0"/>
              <a:t>. Published online June 1998:261-270. doi:</a:t>
            </a:r>
            <a:r>
              <a:rPr lang="en-US" sz="1000" b="1" dirty="0">
                <a:hlinkClick r:id="rId7"/>
              </a:rPr>
              <a:t>10.1016/s0736-5748(98)00034-3</a:t>
            </a:r>
            <a:endParaRPr lang="en-US" sz="1000" b="1" dirty="0"/>
          </a:p>
          <a:p>
            <a:pPr fontAlgn="base">
              <a:lnSpc>
                <a:spcPct val="120000"/>
              </a:lnSpc>
            </a:pPr>
            <a:r>
              <a:rPr lang="en-US" sz="1000" b="1" dirty="0" smtClean="0"/>
              <a:t>7.Ardiel </a:t>
            </a:r>
            <a:r>
              <a:rPr lang="en-US" sz="1000" b="1" dirty="0"/>
              <a:t>E, Rankin C. The importance of touch in development. </a:t>
            </a:r>
            <a:r>
              <a:rPr lang="en-US" sz="1000" b="1" i="1" dirty="0" err="1"/>
              <a:t>Paediatr</a:t>
            </a:r>
            <a:r>
              <a:rPr lang="en-US" sz="1000" b="1" i="1" dirty="0"/>
              <a:t> Child Health</a:t>
            </a:r>
            <a:r>
              <a:rPr lang="en-US" sz="1000" b="1" dirty="0"/>
              <a:t>. 2010;15(3):153-156. </a:t>
            </a:r>
            <a:r>
              <a:rPr lang="en-US" sz="1000" b="1" dirty="0">
                <a:hlinkClick r:id="rId8"/>
              </a:rPr>
              <a:t>https://www.ncbi.nlm.nih.gov/pubmed/21358895</a:t>
            </a:r>
            <a:endParaRPr lang="en-US" sz="1000" b="1" dirty="0"/>
          </a:p>
          <a:p>
            <a:pPr fontAlgn="base">
              <a:lnSpc>
                <a:spcPct val="120000"/>
              </a:lnSpc>
            </a:pPr>
            <a:r>
              <a:rPr lang="en-US" sz="1000" b="1" dirty="0" smtClean="0"/>
              <a:t>8.Frank D, </a:t>
            </a:r>
            <a:r>
              <a:rPr lang="en-US" sz="1000" b="1" dirty="0" err="1"/>
              <a:t>Klass</a:t>
            </a:r>
            <a:r>
              <a:rPr lang="en-US" sz="1000" b="1" dirty="0"/>
              <a:t> P, Earls F, Eisenberg L. Infants and young children in orphanages: one view from pediatrics and child psychiatry. </a:t>
            </a:r>
            <a:r>
              <a:rPr lang="en-US" sz="1000" b="1" i="1" dirty="0"/>
              <a:t>Pediatrics</a:t>
            </a:r>
            <a:r>
              <a:rPr lang="en-US" sz="1000" b="1" dirty="0"/>
              <a:t>. 1996;97(4):569-578. </a:t>
            </a:r>
            <a:r>
              <a:rPr lang="en-US" sz="1000" b="1" dirty="0">
                <a:hlinkClick r:id="rId9"/>
              </a:rPr>
              <a:t>https://www.ncbi.nlm.nih.gov/pubmed/8632947</a:t>
            </a:r>
            <a:endParaRPr lang="en-US" sz="1000" b="1" dirty="0"/>
          </a:p>
          <a:p>
            <a:pPr fontAlgn="base">
              <a:lnSpc>
                <a:spcPct val="120000"/>
              </a:lnSpc>
            </a:pPr>
            <a:r>
              <a:rPr lang="en-US" sz="1000" b="1" dirty="0" smtClean="0"/>
              <a:t>9.POLAN </a:t>
            </a:r>
            <a:r>
              <a:rPr lang="en-US" sz="1000" b="1" dirty="0"/>
              <a:t>HJ, WARD MJ. Role of the Mother’s Touch in Failure to Thrive: A Preliminary Investigation. </a:t>
            </a:r>
            <a:r>
              <a:rPr lang="en-US" sz="1000" b="1" i="1" dirty="0"/>
              <a:t>Journal of the American Academy of Child &amp; Adolescent Psychiatry</a:t>
            </a:r>
            <a:r>
              <a:rPr lang="en-US" sz="1000" b="1" dirty="0"/>
              <a:t>. Published online October 1994:1098-1105. doi:</a:t>
            </a:r>
            <a:r>
              <a:rPr lang="en-US" sz="1000" b="1" dirty="0">
                <a:hlinkClick r:id="rId10"/>
              </a:rPr>
              <a:t>10.1097/00004583-199410000-00005</a:t>
            </a:r>
            <a:endParaRPr lang="en-US" sz="1000" b="1" dirty="0"/>
          </a:p>
          <a:p>
            <a:pPr fontAlgn="base">
              <a:lnSpc>
                <a:spcPct val="120000"/>
              </a:lnSpc>
            </a:pPr>
            <a:r>
              <a:rPr lang="en-US" sz="1000" b="1" dirty="0" smtClean="0"/>
              <a:t>10.Petersson </a:t>
            </a:r>
            <a:r>
              <a:rPr lang="en-US" sz="1000" b="1" dirty="0"/>
              <a:t>M, Lundeberg T, </a:t>
            </a:r>
            <a:r>
              <a:rPr lang="en-US" sz="1000" b="1" dirty="0" err="1"/>
              <a:t>Sohlström</a:t>
            </a:r>
            <a:r>
              <a:rPr lang="en-US" sz="1000" b="1" dirty="0"/>
              <a:t> A, </a:t>
            </a:r>
            <a:r>
              <a:rPr lang="en-US" sz="1000" b="1" dirty="0" err="1"/>
              <a:t>Wiberg</a:t>
            </a:r>
            <a:r>
              <a:rPr lang="en-US" sz="1000" b="1" dirty="0"/>
              <a:t> U, </a:t>
            </a:r>
            <a:r>
              <a:rPr lang="en-US" sz="1000" b="1" dirty="0" err="1"/>
              <a:t>Uvnäs-Moberg</a:t>
            </a:r>
            <a:r>
              <a:rPr lang="en-US" sz="1000" b="1" dirty="0"/>
              <a:t> K. Oxytocin increases the survival of musculocutaneous flaps. </a:t>
            </a:r>
            <a:r>
              <a:rPr lang="en-US" sz="1000" b="1" i="1" dirty="0" err="1"/>
              <a:t>Naunyn-Schmiedeberg’s</a:t>
            </a:r>
            <a:r>
              <a:rPr lang="en-US" sz="1000" b="1" i="1" dirty="0"/>
              <a:t> Arch </a:t>
            </a:r>
            <a:r>
              <a:rPr lang="en-US" sz="1000" b="1" i="1" dirty="0" err="1"/>
              <a:t>Pharmacol</a:t>
            </a:r>
            <a:r>
              <a:rPr lang="en-US" sz="1000" b="1" dirty="0"/>
              <a:t>. Published online June 24, 1998:701-704. doi:</a:t>
            </a:r>
            <a:r>
              <a:rPr lang="en-US" sz="1000" b="1" dirty="0">
                <a:hlinkClick r:id="rId11"/>
              </a:rPr>
              <a:t>10.1007/pl00005227</a:t>
            </a:r>
            <a:endParaRPr lang="en-US" sz="1000" b="1" dirty="0"/>
          </a:p>
          <a:p>
            <a:pPr fontAlgn="base">
              <a:lnSpc>
                <a:spcPct val="120000"/>
              </a:lnSpc>
            </a:pPr>
            <a:r>
              <a:rPr lang="en-US" sz="1000" b="1" dirty="0" smtClean="0"/>
              <a:t>11Feldman </a:t>
            </a:r>
            <a:r>
              <a:rPr lang="en-US" sz="1000" b="1" dirty="0"/>
              <a:t>R, Eidelman AI. Skin-to-skin contact (Kangaroo Care) accelerates autonomic and </a:t>
            </a:r>
            <a:r>
              <a:rPr lang="en-US" sz="1000" b="1" dirty="0" err="1"/>
              <a:t>neurobehavioural</a:t>
            </a:r>
            <a:r>
              <a:rPr lang="en-US" sz="1000" b="1" dirty="0"/>
              <a:t> maturation in preterm infants. </a:t>
            </a:r>
            <a:r>
              <a:rPr lang="en-US" sz="1000" b="1" i="1" dirty="0"/>
              <a:t>Developmental Medicine &amp; Child Neurology</a:t>
            </a:r>
            <a:r>
              <a:rPr lang="en-US" sz="1000" b="1" dirty="0"/>
              <a:t>. Published online February 13, 2007:274-281. doi:</a:t>
            </a:r>
            <a:r>
              <a:rPr lang="en-US" sz="1000" b="1" dirty="0">
                <a:hlinkClick r:id="rId12"/>
              </a:rPr>
              <a:t>10.1111/j.1469-8749.2003.tb00343.x</a:t>
            </a:r>
            <a:endParaRPr lang="en-US" sz="1000" b="1" dirty="0"/>
          </a:p>
          <a:p>
            <a:pPr fontAlgn="base">
              <a:lnSpc>
                <a:spcPct val="120000"/>
              </a:lnSpc>
            </a:pPr>
            <a:r>
              <a:rPr lang="en-US" sz="1000" b="1" dirty="0" smtClean="0"/>
              <a:t>12.Evoniuk </a:t>
            </a:r>
            <a:r>
              <a:rPr lang="en-US" sz="1000" b="1" dirty="0"/>
              <a:t>G, Kuhn C, </a:t>
            </a:r>
            <a:r>
              <a:rPr lang="en-US" sz="1000" b="1" dirty="0" err="1"/>
              <a:t>Schanberg</a:t>
            </a:r>
            <a:r>
              <a:rPr lang="en-US" sz="1000" b="1" dirty="0"/>
              <a:t> S. The effect of tactile stimulation on serum growth hormone and tissue ornithine decarboxylase activity during maternal deprivation in rat pups. </a:t>
            </a:r>
            <a:r>
              <a:rPr lang="en-US" sz="1000" b="1" i="1" dirty="0" err="1"/>
              <a:t>Commun</a:t>
            </a:r>
            <a:r>
              <a:rPr lang="en-US" sz="1000" b="1" i="1" dirty="0"/>
              <a:t> </a:t>
            </a:r>
            <a:r>
              <a:rPr lang="en-US" sz="1000" b="1" i="1" dirty="0" err="1"/>
              <a:t>Psychopharmacol</a:t>
            </a:r>
            <a:r>
              <a:rPr lang="en-US" sz="1000" b="1" dirty="0"/>
              <a:t>. 1979;3(5):363-370. </a:t>
            </a:r>
            <a:r>
              <a:rPr lang="en-US" sz="1000" b="1" dirty="0">
                <a:hlinkClick r:id="rId13"/>
              </a:rPr>
              <a:t>https://www.ncbi.nlm.nih.gov/pubmed/548216</a:t>
            </a:r>
            <a:endParaRPr lang="en-US" sz="1000" b="1" dirty="0"/>
          </a:p>
          <a:p>
            <a:pPr fontAlgn="base">
              <a:lnSpc>
                <a:spcPct val="120000"/>
              </a:lnSpc>
            </a:pPr>
            <a:r>
              <a:rPr lang="en-US" sz="1000" b="1" dirty="0"/>
              <a:t>13</a:t>
            </a:r>
            <a:r>
              <a:rPr lang="en-US" sz="1000" b="1" dirty="0" smtClean="0"/>
              <a:t>. Smith </a:t>
            </a:r>
            <a:r>
              <a:rPr lang="en-US" sz="1000" b="1" dirty="0"/>
              <a:t>AS, Wang Z. Salubrious effects of oxytocin on social stress-induced deficits. </a:t>
            </a:r>
            <a:r>
              <a:rPr lang="en-US" sz="1000" b="1" i="1" dirty="0"/>
              <a:t>Hormones and Behavior</a:t>
            </a:r>
            <a:r>
              <a:rPr lang="en-US" sz="1000" b="1" dirty="0"/>
              <a:t>. Published online March 2012:320-330. doi:</a:t>
            </a:r>
            <a:r>
              <a:rPr lang="en-US" sz="1000" b="1" dirty="0">
                <a:hlinkClick r:id="rId14"/>
              </a:rPr>
              <a:t>10.1016/j.yhbeh.2011.11.010</a:t>
            </a:r>
            <a:endParaRPr lang="en-US" sz="1000" b="1" dirty="0"/>
          </a:p>
          <a:p>
            <a:pPr fontAlgn="base">
              <a:lnSpc>
                <a:spcPct val="120000"/>
              </a:lnSpc>
            </a:pPr>
            <a:r>
              <a:rPr lang="en-US" sz="1000" b="1" dirty="0" smtClean="0"/>
              <a:t>1.Uvnas-Moberg </a:t>
            </a:r>
            <a:r>
              <a:rPr lang="en-US" sz="1000" b="1" dirty="0"/>
              <a:t>K, </a:t>
            </a:r>
            <a:r>
              <a:rPr lang="en-US" sz="1000" b="1" dirty="0" err="1"/>
              <a:t>Petersson</a:t>
            </a:r>
            <a:r>
              <a:rPr lang="en-US" sz="1000" b="1" dirty="0"/>
              <a:t> M. [Oxytocin, a mediator of anti-stress, well-being, social interaction, growth and healing]. </a:t>
            </a:r>
            <a:r>
              <a:rPr lang="en-US" sz="1000" b="1" i="1" dirty="0"/>
              <a:t>Z </a:t>
            </a:r>
            <a:r>
              <a:rPr lang="en-US" sz="1000" b="1" i="1" dirty="0" err="1"/>
              <a:t>Psychosom</a:t>
            </a:r>
            <a:r>
              <a:rPr lang="en-US" sz="1000" b="1" i="1" dirty="0"/>
              <a:t> Med </a:t>
            </a:r>
            <a:r>
              <a:rPr lang="en-US" sz="1000" b="1" i="1" dirty="0" err="1"/>
              <a:t>Psychother</a:t>
            </a:r>
            <a:r>
              <a:rPr lang="en-US" sz="1000" b="1" dirty="0"/>
              <a:t>. 2005;51(1):57-80. </a:t>
            </a:r>
            <a:r>
              <a:rPr lang="en-US" sz="1000" b="1" dirty="0">
                <a:hlinkClick r:id="rId15"/>
              </a:rPr>
              <a:t>https://www.ncbi.nlm.nih.gov/pubmed/15834840</a:t>
            </a:r>
            <a:endParaRPr lang="en-US" sz="1000" b="1" dirty="0"/>
          </a:p>
          <a:p>
            <a:pPr fontAlgn="base">
              <a:lnSpc>
                <a:spcPct val="120000"/>
              </a:lnSpc>
            </a:pPr>
            <a:r>
              <a:rPr lang="en-US" sz="1000" b="1" dirty="0" smtClean="0"/>
              <a:t>15.Cohen </a:t>
            </a:r>
            <a:r>
              <a:rPr lang="en-US" sz="1000" b="1" dirty="0"/>
              <a:t>S, </a:t>
            </a:r>
            <a:r>
              <a:rPr lang="en-US" sz="1000" b="1" dirty="0" err="1"/>
              <a:t>Janicki-Deverts</a:t>
            </a:r>
            <a:r>
              <a:rPr lang="en-US" sz="1000" b="1" dirty="0"/>
              <a:t> D, Turner RB, Doyle WJ. Does Hugging Provide Stress-Buffering Social Support? A Study of Susceptibility to Upper Respiratory Infection and Illness. </a:t>
            </a:r>
            <a:r>
              <a:rPr lang="en-US" sz="1000" b="1" i="1" dirty="0" err="1"/>
              <a:t>Psychol</a:t>
            </a:r>
            <a:r>
              <a:rPr lang="en-US" sz="1000" b="1" i="1" dirty="0"/>
              <a:t> Sci</a:t>
            </a:r>
            <a:r>
              <a:rPr lang="en-US" sz="1000" b="1" dirty="0"/>
              <a:t>. Published online December 19, 2014:135-147. doi:</a:t>
            </a:r>
            <a:r>
              <a:rPr lang="en-US" sz="1000" b="1" dirty="0">
                <a:hlinkClick r:id="rId16"/>
              </a:rPr>
              <a:t>10.1177/0956797614559284</a:t>
            </a:r>
            <a:endParaRPr lang="en-US" sz="1000" b="1" dirty="0"/>
          </a:p>
          <a:p>
            <a:pPr fontAlgn="base">
              <a:lnSpc>
                <a:spcPct val="120000"/>
              </a:lnSpc>
            </a:pPr>
            <a:r>
              <a:rPr lang="en-US" sz="1000" b="1" dirty="0" smtClean="0"/>
              <a:t>16.Weller </a:t>
            </a:r>
            <a:r>
              <a:rPr lang="en-US" sz="1000" b="1" dirty="0"/>
              <a:t>A, Feldman R. Emotion regulation and touch in infants: the role of cholecystokinin and opioids. </a:t>
            </a:r>
            <a:r>
              <a:rPr lang="en-US" sz="1000" b="1" i="1" dirty="0"/>
              <a:t>Peptides</a:t>
            </a:r>
            <a:r>
              <a:rPr lang="en-US" sz="1000" b="1" dirty="0"/>
              <a:t>. Published online May 2003:779-788. doi:</a:t>
            </a:r>
            <a:r>
              <a:rPr lang="en-US" sz="1000" b="1" dirty="0">
                <a:hlinkClick r:id="rId17"/>
              </a:rPr>
              <a:t>10.1016/s0196-9781(03)00118-9</a:t>
            </a:r>
            <a:endParaRPr lang="en-US" sz="1000" b="1" dirty="0"/>
          </a:p>
          <a:p>
            <a:pPr fontAlgn="base">
              <a:lnSpc>
                <a:spcPct val="120000"/>
              </a:lnSpc>
            </a:pPr>
            <a:r>
              <a:rPr lang="en-US" sz="1000" b="1" dirty="0" smtClean="0"/>
              <a:t>17.Light </a:t>
            </a:r>
            <a:r>
              <a:rPr lang="en-US" sz="1000" b="1" dirty="0"/>
              <a:t>KC, </a:t>
            </a:r>
            <a:r>
              <a:rPr lang="en-US" sz="1000" b="1" dirty="0" err="1"/>
              <a:t>Grewen</a:t>
            </a:r>
            <a:r>
              <a:rPr lang="en-US" sz="1000" b="1" dirty="0"/>
              <a:t> KM, </a:t>
            </a:r>
            <a:r>
              <a:rPr lang="en-US" sz="1000" b="1" dirty="0" err="1"/>
              <a:t>Amico</a:t>
            </a:r>
            <a:r>
              <a:rPr lang="en-US" sz="1000" b="1" dirty="0"/>
              <a:t> JA. More frequent partner hugs and higher oxytocin levels are linked to lower blood pressure and heart rate in premenopausal women. </a:t>
            </a:r>
            <a:r>
              <a:rPr lang="en-US" sz="1000" b="1" i="1" dirty="0"/>
              <a:t>Biological Psychology</a:t>
            </a:r>
            <a:r>
              <a:rPr lang="en-US" sz="1000" b="1" dirty="0"/>
              <a:t>. Published online April 2005:5-21. doi:</a:t>
            </a:r>
            <a:r>
              <a:rPr lang="en-US" sz="1000" b="1" dirty="0">
                <a:hlinkClick r:id="rId18"/>
              </a:rPr>
              <a:t>10.1016/j.biopsycho.2004.11.002</a:t>
            </a:r>
            <a:endParaRPr lang="en-US" sz="1000" b="1" dirty="0"/>
          </a:p>
          <a:p>
            <a:pPr fontAlgn="base">
              <a:lnSpc>
                <a:spcPct val="120000"/>
              </a:lnSpc>
            </a:pPr>
            <a:r>
              <a:rPr lang="en-US" sz="1000" b="1" dirty="0" smtClean="0"/>
              <a:t>18.Stokes </a:t>
            </a:r>
            <a:r>
              <a:rPr lang="en-US" sz="1000" b="1" dirty="0"/>
              <a:t>PE. The potential role of excessive cortisol induced by HPA </a:t>
            </a:r>
            <a:r>
              <a:rPr lang="en-US" sz="1000" b="1" dirty="0" err="1"/>
              <a:t>hyperfunction</a:t>
            </a:r>
            <a:r>
              <a:rPr lang="en-US" sz="1000" b="1" dirty="0"/>
              <a:t> in the pathogenesis of depression. </a:t>
            </a:r>
            <a:r>
              <a:rPr lang="en-US" sz="1000" b="1" i="1" dirty="0"/>
              <a:t>European </a:t>
            </a:r>
            <a:r>
              <a:rPr lang="en-US" sz="1000" b="1" i="1" dirty="0" err="1"/>
              <a:t>Neuropsychopharmacology</a:t>
            </a:r>
            <a:r>
              <a:rPr lang="en-US" sz="1000" b="1" dirty="0"/>
              <a:t>. Published online January 1995:77-82. doi:</a:t>
            </a:r>
            <a:r>
              <a:rPr lang="en-US" sz="1000" b="1" dirty="0">
                <a:hlinkClick r:id="rId19"/>
              </a:rPr>
              <a:t>10.1016/0924-977x(95)00039-r</a:t>
            </a:r>
            <a:endParaRPr lang="en-US" sz="1000" b="1" dirty="0"/>
          </a:p>
          <a:p>
            <a:pPr fontAlgn="base">
              <a:lnSpc>
                <a:spcPct val="120000"/>
              </a:lnSpc>
            </a:pPr>
            <a:r>
              <a:rPr lang="en-US" sz="1000" b="1" dirty="0" smtClean="0"/>
              <a:t>19Troy </a:t>
            </a:r>
            <a:r>
              <a:rPr lang="en-US" sz="1000" b="1" dirty="0"/>
              <a:t>AS, Iris BM. Resilience in the face of stress: emotion regulation as a protective factor. In: </a:t>
            </a:r>
            <a:r>
              <a:rPr lang="en-US" sz="1000" b="1" i="1" dirty="0"/>
              <a:t>Resilience and Mental Health: Challenges across the Lifespan</a:t>
            </a:r>
            <a:r>
              <a:rPr lang="en-US" sz="1000" b="1" dirty="0"/>
              <a:t>. Vol 1. Cambridge University Press; 2011:30-44.</a:t>
            </a:r>
          </a:p>
          <a:p>
            <a:pPr fontAlgn="base">
              <a:lnSpc>
                <a:spcPct val="120000"/>
              </a:lnSpc>
            </a:pPr>
            <a:r>
              <a:rPr lang="en-US" sz="1000" b="1" dirty="0" smtClean="0"/>
              <a:t>2Murphy </a:t>
            </a:r>
            <a:r>
              <a:rPr lang="en-US" sz="1000" b="1" dirty="0"/>
              <a:t>MLM, </a:t>
            </a:r>
            <a:r>
              <a:rPr lang="en-US" sz="1000" b="1" dirty="0" err="1"/>
              <a:t>Janicki-Deverts</a:t>
            </a:r>
            <a:r>
              <a:rPr lang="en-US" sz="1000" b="1" dirty="0"/>
              <a:t> D, Cohen S. Receiving a hug is associated with the attenuation of negative mood that occurs on days with interpersonal conflict. Duran ND, ed. </a:t>
            </a:r>
            <a:r>
              <a:rPr lang="en-US" sz="1000" b="1" i="1" dirty="0" err="1"/>
              <a:t>PLoS</a:t>
            </a:r>
            <a:r>
              <a:rPr lang="en-US" sz="1000" b="1" i="1" dirty="0"/>
              <a:t> ONE</a:t>
            </a:r>
            <a:r>
              <a:rPr lang="en-US" sz="1000" b="1" dirty="0"/>
              <a:t>. Published online October 3, 2018:e0203522. doi:</a:t>
            </a:r>
            <a:r>
              <a:rPr lang="en-US" sz="1000" b="1" dirty="0">
                <a:hlinkClick r:id="rId20"/>
              </a:rPr>
              <a:t>10.1371/journal.pone.0203522</a:t>
            </a:r>
            <a:endParaRPr lang="en-US" sz="1000" b="1" dirty="0"/>
          </a:p>
          <a:p>
            <a:pPr fontAlgn="base">
              <a:lnSpc>
                <a:spcPct val="120000"/>
              </a:lnSpc>
            </a:pPr>
            <a:r>
              <a:rPr lang="en-US" sz="1000" b="1" dirty="0" smtClean="0"/>
              <a:t>21.Hobfoll </a:t>
            </a:r>
            <a:r>
              <a:rPr lang="en-US" sz="1000" b="1" dirty="0"/>
              <a:t>SE. Social and Psychological Resources and Adaptation. </a:t>
            </a:r>
            <a:r>
              <a:rPr lang="en-US" sz="1000" b="1" i="1" dirty="0"/>
              <a:t>Review of General Psychology</a:t>
            </a:r>
            <a:r>
              <a:rPr lang="en-US" sz="1000" b="1" dirty="0"/>
              <a:t>. Published online December 2002:307-324. doi:</a:t>
            </a:r>
            <a:r>
              <a:rPr lang="en-US" sz="1000" b="1" dirty="0">
                <a:hlinkClick r:id="rId21"/>
              </a:rPr>
              <a:t>10.1037/1089-2680.6.4.307</a:t>
            </a:r>
            <a:endParaRPr lang="en-US" sz="1000" b="1" dirty="0"/>
          </a:p>
          <a:p>
            <a:pPr fontAlgn="base">
              <a:lnSpc>
                <a:spcPct val="120000"/>
              </a:lnSpc>
            </a:pPr>
            <a:r>
              <a:rPr lang="en-US" sz="1000" b="1" dirty="0" smtClean="0"/>
              <a:t>22.Saphire-Bernstein </a:t>
            </a:r>
            <a:r>
              <a:rPr lang="en-US" sz="1000" b="1" dirty="0"/>
              <a:t>S, Way BM, Kim HS, Sherman DK, Taylor SE. Oxytocin receptor gene (OXTR) is related to psychological resources. </a:t>
            </a:r>
            <a:r>
              <a:rPr lang="en-US" sz="1000" b="1" i="1" dirty="0"/>
              <a:t>Proceedings of the National Academy of Sciences</a:t>
            </a:r>
            <a:r>
              <a:rPr lang="en-US" sz="1000" b="1" dirty="0"/>
              <a:t>. Published online September 6, 2011:15118-15122. doi:</a:t>
            </a:r>
            <a:r>
              <a:rPr lang="en-US" sz="1000" b="1" dirty="0">
                <a:hlinkClick r:id="rId22"/>
              </a:rPr>
              <a:t>10.1073/pnas.1113137108</a:t>
            </a:r>
            <a:endParaRPr lang="en-US" sz="1000" b="1" dirty="0"/>
          </a:p>
          <a:p>
            <a:pPr fontAlgn="base">
              <a:lnSpc>
                <a:spcPct val="120000"/>
              </a:lnSpc>
            </a:pPr>
            <a:r>
              <a:rPr lang="en-US" sz="1000" b="1" dirty="0" smtClean="0"/>
              <a:t>23.Buchheim </a:t>
            </a:r>
            <a:r>
              <a:rPr lang="en-US" sz="1000" b="1" dirty="0"/>
              <a:t>A, </a:t>
            </a:r>
            <a:r>
              <a:rPr lang="en-US" sz="1000" b="1" dirty="0" err="1"/>
              <a:t>Heinrichs</a:t>
            </a:r>
            <a:r>
              <a:rPr lang="en-US" sz="1000" b="1" dirty="0"/>
              <a:t> M, George C, et al. Oxytocin enhances the experience of attachment security. </a:t>
            </a:r>
            <a:r>
              <a:rPr lang="en-US" sz="1000" b="1" i="1" dirty="0" err="1"/>
              <a:t>Psychoneuroendocrinology</a:t>
            </a:r>
            <a:r>
              <a:rPr lang="en-US" sz="1000" b="1" dirty="0"/>
              <a:t>. Published online October 2009:1417-1422. doi:</a:t>
            </a:r>
            <a:r>
              <a:rPr lang="en-US" sz="1000" b="1" dirty="0">
                <a:hlinkClick r:id="rId23"/>
              </a:rPr>
              <a:t>10.1016/j.psyneuen.2009.04.002</a:t>
            </a:r>
            <a:endParaRPr lang="en-US" sz="1000" b="1" dirty="0"/>
          </a:p>
          <a:p>
            <a:pPr fontAlgn="base">
              <a:lnSpc>
                <a:spcPct val="120000"/>
              </a:lnSpc>
            </a:pPr>
            <a:r>
              <a:rPr lang="en-US" sz="1000" b="1" dirty="0" smtClean="0"/>
              <a:t>24.Kosfeld </a:t>
            </a:r>
            <a:r>
              <a:rPr lang="en-US" sz="1000" b="1" dirty="0"/>
              <a:t>M, </a:t>
            </a:r>
            <a:r>
              <a:rPr lang="en-US" sz="1000" b="1" dirty="0" err="1"/>
              <a:t>Heinrichs</a:t>
            </a:r>
            <a:r>
              <a:rPr lang="en-US" sz="1000" b="1" dirty="0"/>
              <a:t> M, Zak PJ, </a:t>
            </a:r>
            <a:r>
              <a:rPr lang="en-US" sz="1000" b="1" dirty="0" err="1"/>
              <a:t>Fischbacher</a:t>
            </a:r>
            <a:r>
              <a:rPr lang="en-US" sz="1000" b="1" dirty="0"/>
              <a:t> U, Fehr E. Oxytocin increases trust in humans. </a:t>
            </a:r>
            <a:r>
              <a:rPr lang="en-US" sz="1000" b="1" i="1" dirty="0"/>
              <a:t>Nature</a:t>
            </a:r>
            <a:r>
              <a:rPr lang="en-US" sz="1000" b="1" dirty="0"/>
              <a:t>. Published online June 2005:673-676. doi:</a:t>
            </a:r>
            <a:r>
              <a:rPr lang="en-US" sz="1000" b="1" dirty="0">
                <a:hlinkClick r:id="rId24"/>
              </a:rPr>
              <a:t>10.1038/nature03701</a:t>
            </a:r>
            <a:endParaRPr lang="en-US" sz="1000" b="1" dirty="0"/>
          </a:p>
          <a:p>
            <a:pPr fontAlgn="base">
              <a:lnSpc>
                <a:spcPct val="120000"/>
              </a:lnSpc>
            </a:pPr>
            <a:r>
              <a:rPr lang="en-US" sz="1000" b="1" dirty="0" smtClean="0"/>
              <a:t>25.Fischer-Shofty </a:t>
            </a:r>
            <a:r>
              <a:rPr lang="en-US" sz="1000" b="1" dirty="0"/>
              <a:t>M, </a:t>
            </a:r>
            <a:r>
              <a:rPr lang="en-US" sz="1000" b="1" dirty="0" err="1"/>
              <a:t>Shamay-Tsoory</a:t>
            </a:r>
            <a:r>
              <a:rPr lang="en-US" sz="1000" b="1" dirty="0"/>
              <a:t> SG, Harari H, </a:t>
            </a:r>
            <a:r>
              <a:rPr lang="en-US" sz="1000" b="1" dirty="0" err="1"/>
              <a:t>Levkovitz</a:t>
            </a:r>
            <a:r>
              <a:rPr lang="en-US" sz="1000" b="1" dirty="0"/>
              <a:t> Y. The effect of intranasal administration of oxytocin on fear recognition. </a:t>
            </a:r>
            <a:r>
              <a:rPr lang="en-US" sz="1000" b="1" i="1" dirty="0" err="1"/>
              <a:t>Neuropsychologia</a:t>
            </a:r>
            <a:r>
              <a:rPr lang="en-US" sz="1000" b="1" dirty="0"/>
              <a:t>. Published online January 2010:179-184. doi:</a:t>
            </a:r>
            <a:r>
              <a:rPr lang="en-US" sz="1000" b="1" dirty="0">
                <a:hlinkClick r:id="rId25"/>
              </a:rPr>
              <a:t>10.1016/j.neuropsychologia.2009.09.003</a:t>
            </a:r>
            <a:endParaRPr lang="en-US" sz="1000" b="1" dirty="0"/>
          </a:p>
          <a:p>
            <a:pPr>
              <a:lnSpc>
                <a:spcPct val="120000"/>
              </a:lnSpc>
            </a:pPr>
            <a:endParaRPr lang="en-US" sz="1000" b="1" dirty="0"/>
          </a:p>
        </p:txBody>
      </p:sp>
    </p:spTree>
    <p:extLst>
      <p:ext uri="{BB962C8B-B14F-4D97-AF65-F5344CB8AC3E}">
        <p14:creationId xmlns:p14="http://schemas.microsoft.com/office/powerpoint/2010/main" val="4578188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109" y="167122"/>
            <a:ext cx="10515600" cy="4351338"/>
          </a:xfrm>
        </p:spPr>
        <p:txBody>
          <a:bodyPr>
            <a:normAutofit/>
          </a:bodyPr>
          <a:lstStyle/>
          <a:p>
            <a:pPr marL="0" indent="0" algn="ctr" rtl="1">
              <a:buNone/>
            </a:pPr>
            <a:r>
              <a:rPr lang="fa-IR" sz="8800" spc="-50" dirty="0">
                <a:solidFill>
                  <a:srgbClr val="C00000"/>
                </a:solidFill>
                <a:latin typeface="Calibri Light" panose="020F0302020204030204"/>
                <a:ea typeface="+mj-ea"/>
                <a:cs typeface="B Titr" panose="00000700000000000000" pitchFamily="2" charset="-78"/>
              </a:rPr>
              <a:t>کم محبتی چه بلاهایی سر فرزند ما خواهد آورد؟</a:t>
            </a:r>
            <a:endParaRPr lang="en-US" sz="8800" dirty="0">
              <a:solidFill>
                <a:srgbClr val="C00000"/>
              </a:solidFill>
            </a:endParaRPr>
          </a:p>
        </p:txBody>
      </p:sp>
      <p:pic>
        <p:nvPicPr>
          <p:cNvPr id="1026" name="Picture 2" descr="بی توجهی به فرزندان"/>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52091"/>
            <a:ext cx="4087092" cy="34059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046083" y="2604655"/>
            <a:ext cx="5494753" cy="4253346"/>
          </a:xfrm>
          <a:prstGeom prst="rect">
            <a:avLst/>
          </a:prstGeom>
        </p:spPr>
      </p:pic>
    </p:spTree>
    <p:extLst>
      <p:ext uri="{BB962C8B-B14F-4D97-AF65-F5344CB8AC3E}">
        <p14:creationId xmlns:p14="http://schemas.microsoft.com/office/powerpoint/2010/main" val="8388594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97600" y="457201"/>
            <a:ext cx="5397910" cy="1143000"/>
          </a:xfrm>
        </p:spPr>
        <p:txBody>
          <a:bodyPr/>
          <a:lstStyle/>
          <a:p>
            <a:r>
              <a:rPr lang="fa-IR" b="1" dirty="0" smtClean="0">
                <a:cs typeface="B Zar" panose="00000400000000000000" pitchFamily="2" charset="-78"/>
              </a:rPr>
              <a:t>آشغال خوشمزه</a:t>
            </a:r>
            <a:endParaRPr lang="en-US" b="1" dirty="0">
              <a:cs typeface="B Zar" panose="00000400000000000000" pitchFamily="2" charset="-78"/>
            </a:endParaRPr>
          </a:p>
        </p:txBody>
      </p:sp>
      <p:sp>
        <p:nvSpPr>
          <p:cNvPr id="5" name="Content Placeholder 4"/>
          <p:cNvSpPr>
            <a:spLocks noGrp="1"/>
          </p:cNvSpPr>
          <p:nvPr>
            <p:ph sz="half" idx="2"/>
          </p:nvPr>
        </p:nvSpPr>
        <p:spPr/>
        <p:txBody>
          <a:bodyPr/>
          <a:lstStyle/>
          <a:p>
            <a:endParaRPr lang="en-US" dirty="0"/>
          </a:p>
        </p:txBody>
      </p:sp>
      <p:pic>
        <p:nvPicPr>
          <p:cNvPr id="12290" name="Picture 2" descr="Image result for drug seekin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99690" y="1780308"/>
            <a:ext cx="5384800" cy="3534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490" y="1460090"/>
            <a:ext cx="5397910" cy="5397910"/>
          </a:xfrm>
          <a:prstGeom prst="rect">
            <a:avLst/>
          </a:prstGeom>
        </p:spPr>
      </p:pic>
      <p:pic>
        <p:nvPicPr>
          <p:cNvPr id="8" name="Picture 7"/>
          <p:cNvPicPr>
            <a:picLocks noChangeAspect="1"/>
          </p:cNvPicPr>
          <p:nvPr/>
        </p:nvPicPr>
        <p:blipFill>
          <a:blip r:embed="rId5"/>
          <a:stretch>
            <a:fillRect/>
          </a:stretch>
        </p:blipFill>
        <p:spPr>
          <a:xfrm>
            <a:off x="421641" y="0"/>
            <a:ext cx="2489649" cy="1780308"/>
          </a:xfrm>
          <a:prstGeom prst="rect">
            <a:avLst/>
          </a:prstGeom>
        </p:spPr>
      </p:pic>
      <p:pic>
        <p:nvPicPr>
          <p:cNvPr id="6" name="Picture 5"/>
          <p:cNvPicPr>
            <a:picLocks noChangeAspect="1"/>
          </p:cNvPicPr>
          <p:nvPr/>
        </p:nvPicPr>
        <p:blipFill>
          <a:blip r:embed="rId6"/>
          <a:stretch>
            <a:fillRect/>
          </a:stretch>
        </p:blipFill>
        <p:spPr>
          <a:xfrm>
            <a:off x="665018" y="4955597"/>
            <a:ext cx="5417517" cy="1940364"/>
          </a:xfrm>
          <a:prstGeom prst="rect">
            <a:avLst/>
          </a:prstGeom>
        </p:spPr>
      </p:pic>
      <p:sp>
        <p:nvSpPr>
          <p:cNvPr id="2" name="Rectangle 1"/>
          <p:cNvSpPr/>
          <p:nvPr/>
        </p:nvSpPr>
        <p:spPr>
          <a:xfrm>
            <a:off x="729672" y="-41124"/>
            <a:ext cx="10695709" cy="991041"/>
          </a:xfrm>
          <a:prstGeom prst="rect">
            <a:avLst/>
          </a:prstGeom>
        </p:spPr>
        <p:txBody>
          <a:bodyPr wrap="square">
            <a:spAutoFit/>
          </a:bodyPr>
          <a:lstStyle/>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3200" b="0" i="0" u="none" strike="noStrike" kern="1200" cap="none" spc="0" normalizeH="0" baseline="0" noProof="0" dirty="0">
                <a:ln>
                  <a:noFill/>
                </a:ln>
                <a:solidFill>
                  <a:srgbClr val="0070C0"/>
                </a:solidFill>
                <a:effectLst/>
                <a:uLnTx/>
                <a:uFillTx/>
                <a:latin typeface="Calibri"/>
                <a:ea typeface="+mn-ea"/>
                <a:cs typeface="B Titr" panose="00000700000000000000" pitchFamily="2" charset="-78"/>
              </a:rPr>
              <a:t>کمبود محبت در دوران کودکی احتمال مصرف </a:t>
            </a:r>
            <a:r>
              <a:rPr kumimoji="0" lang="fa-IR" sz="3200" b="0" i="0" u="none" strike="noStrike" kern="1200" cap="none" spc="0" normalizeH="0" baseline="0" noProof="0" dirty="0" smtClean="0">
                <a:ln>
                  <a:noFill/>
                </a:ln>
                <a:solidFill>
                  <a:srgbClr val="0070C0"/>
                </a:solidFill>
                <a:effectLst/>
                <a:uLnTx/>
                <a:uFillTx/>
                <a:latin typeface="Calibri"/>
                <a:ea typeface="+mn-ea"/>
                <a:cs typeface="B Titr" panose="00000700000000000000" pitchFamily="2" charset="-78"/>
              </a:rPr>
              <a:t>الکل و مواد </a:t>
            </a:r>
            <a:r>
              <a:rPr kumimoji="0" lang="fa-IR" sz="3200" b="0" i="0" u="none" strike="noStrike" kern="1200" cap="none" spc="0" normalizeH="0" baseline="0" noProof="0" dirty="0">
                <a:ln>
                  <a:noFill/>
                </a:ln>
                <a:solidFill>
                  <a:srgbClr val="0070C0"/>
                </a:solidFill>
                <a:effectLst/>
                <a:uLnTx/>
                <a:uFillTx/>
                <a:latin typeface="Calibri"/>
                <a:ea typeface="+mn-ea"/>
                <a:cs typeface="B Titr" panose="00000700000000000000" pitchFamily="2" charset="-78"/>
              </a:rPr>
              <a:t>در بزرگسالی را افزایش میدهد به علت اختلال در سیستم پاداش بدن</a:t>
            </a:r>
          </a:p>
        </p:txBody>
      </p:sp>
    </p:spTree>
    <p:extLst>
      <p:ext uri="{BB962C8B-B14F-4D97-AF65-F5344CB8AC3E}">
        <p14:creationId xmlns:p14="http://schemas.microsoft.com/office/powerpoint/2010/main" val="15876365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5400" dirty="0" smtClean="0">
                <a:cs typeface="B Titr" panose="00000700000000000000" pitchFamily="2" charset="-78"/>
              </a:rPr>
              <a:t>کمبود محبت به کودکان</a:t>
            </a:r>
            <a:endParaRPr lang="en-US" sz="5400" dirty="0">
              <a:cs typeface="B Titr" panose="00000700000000000000" pitchFamily="2" charset="-78"/>
            </a:endParaRPr>
          </a:p>
        </p:txBody>
      </p:sp>
      <p:sp>
        <p:nvSpPr>
          <p:cNvPr id="3" name="Content Placeholder 2"/>
          <p:cNvSpPr>
            <a:spLocks noGrp="1"/>
          </p:cNvSpPr>
          <p:nvPr>
            <p:ph sz="half" idx="1"/>
          </p:nvPr>
        </p:nvSpPr>
        <p:spPr/>
        <p:txBody>
          <a:bodyPr>
            <a:normAutofit/>
          </a:bodyPr>
          <a:lstStyle/>
          <a:p>
            <a:pPr algn="r" rtl="1"/>
            <a:r>
              <a:rPr lang="fa-IR" sz="4400" dirty="0">
                <a:solidFill>
                  <a:srgbClr val="0070C0"/>
                </a:solidFill>
                <a:cs typeface="B Titr" panose="00000700000000000000" pitchFamily="2" charset="-78"/>
              </a:rPr>
              <a:t>کم شدن عزت نفس و اعتماد </a:t>
            </a:r>
            <a:r>
              <a:rPr lang="fa-IR" sz="4400" dirty="0" smtClean="0">
                <a:solidFill>
                  <a:srgbClr val="0070C0"/>
                </a:solidFill>
                <a:cs typeface="B Titr" panose="00000700000000000000" pitchFamily="2" charset="-78"/>
              </a:rPr>
              <a:t>نفس</a:t>
            </a:r>
          </a:p>
          <a:p>
            <a:pPr algn="r" rtl="1"/>
            <a:r>
              <a:rPr lang="fa-IR" sz="4400" dirty="0" smtClean="0">
                <a:solidFill>
                  <a:srgbClr val="0070C0"/>
                </a:solidFill>
                <a:cs typeface="B Titr" panose="00000700000000000000" pitchFamily="2" charset="-78"/>
              </a:rPr>
              <a:t>متوسل شدن به خشونت برای حل مشکلاتش</a:t>
            </a:r>
          </a:p>
          <a:p>
            <a:pPr algn="r" rtl="1"/>
            <a:r>
              <a:rPr lang="fa-IR" sz="4400" dirty="0" smtClean="0">
                <a:solidFill>
                  <a:srgbClr val="0070C0"/>
                </a:solidFill>
                <a:cs typeface="B Titr" panose="00000700000000000000" pitchFamily="2" charset="-78"/>
              </a:rPr>
              <a:t>عصبی شدن زودهنگام</a:t>
            </a:r>
          </a:p>
          <a:p>
            <a:pPr algn="r" rtl="1"/>
            <a:r>
              <a:rPr lang="fa-IR" sz="4400" dirty="0" smtClean="0">
                <a:solidFill>
                  <a:srgbClr val="0070C0"/>
                </a:solidFill>
                <a:cs typeface="B Titr" panose="00000700000000000000" pitchFamily="2" charset="-78"/>
              </a:rPr>
              <a:t>و ...</a:t>
            </a:r>
            <a:endParaRPr lang="en-US" sz="4400" dirty="0">
              <a:solidFill>
                <a:srgbClr val="0070C0"/>
              </a:solidFill>
              <a:cs typeface="B Titr" panose="00000700000000000000" pitchFamily="2" charset="-78"/>
            </a:endParaRPr>
          </a:p>
        </p:txBody>
      </p:sp>
      <p:sp>
        <p:nvSpPr>
          <p:cNvPr id="4" name="Content Placeholder 3"/>
          <p:cNvSpPr>
            <a:spLocks noGrp="1"/>
          </p:cNvSpPr>
          <p:nvPr>
            <p:ph sz="half" idx="2"/>
          </p:nvPr>
        </p:nvSpPr>
        <p:spPr/>
        <p:txBody>
          <a:bodyPr>
            <a:normAutofit/>
          </a:bodyPr>
          <a:lstStyle/>
          <a:p>
            <a:pPr algn="r" rtl="1"/>
            <a:r>
              <a:rPr lang="fa-IR" sz="4400" dirty="0" smtClean="0">
                <a:solidFill>
                  <a:srgbClr val="0070C0"/>
                </a:solidFill>
                <a:cs typeface="B Titr" panose="00000700000000000000" pitchFamily="2" charset="-78"/>
              </a:rPr>
              <a:t>افزایش احتمال خودکشی تا حدود 12 تا 50 برابر</a:t>
            </a:r>
          </a:p>
          <a:p>
            <a:pPr algn="r" rtl="1"/>
            <a:r>
              <a:rPr lang="fa-IR" sz="4400" dirty="0" smtClean="0">
                <a:solidFill>
                  <a:srgbClr val="0070C0"/>
                </a:solidFill>
                <a:cs typeface="B Titr" panose="00000700000000000000" pitchFamily="2" charset="-78"/>
              </a:rPr>
              <a:t>دنبال دوست و رفیق رفتن (جنس مخالف)</a:t>
            </a:r>
            <a:endParaRPr lang="en-US" sz="4400" dirty="0">
              <a:solidFill>
                <a:srgbClr val="0070C0"/>
              </a:solidFill>
              <a:cs typeface="B Titr" panose="00000700000000000000" pitchFamily="2" charset="-78"/>
            </a:endParaRPr>
          </a:p>
        </p:txBody>
      </p:sp>
    </p:spTree>
    <p:extLst>
      <p:ext uri="{BB962C8B-B14F-4D97-AF65-F5344CB8AC3E}">
        <p14:creationId xmlns:p14="http://schemas.microsoft.com/office/powerpoint/2010/main" val="25990002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007" y="395506"/>
            <a:ext cx="10058400" cy="1450757"/>
          </a:xfrm>
        </p:spPr>
        <p:txBody>
          <a:bodyPr>
            <a:normAutofit fontScale="90000"/>
          </a:bodyPr>
          <a:lstStyle/>
          <a:p>
            <a:pPr algn="ctr" rtl="1"/>
            <a:r>
              <a:rPr lang="fa-IR" dirty="0" smtClean="0">
                <a:solidFill>
                  <a:srgbClr val="002060"/>
                </a:solidFill>
                <a:cs typeface="0 Titr Bold" panose="00000700000000000000" pitchFamily="2" charset="-78"/>
              </a:rPr>
              <a:t>همه قبول داریم محبت خوب است!</a:t>
            </a:r>
            <a:r>
              <a:rPr lang="fa-IR" dirty="0" smtClean="0">
                <a:solidFill>
                  <a:srgbClr val="FF0000"/>
                </a:solidFill>
                <a:cs typeface="0 Titr Bold" panose="00000700000000000000" pitchFamily="2" charset="-78"/>
              </a:rPr>
              <a:t/>
            </a:r>
            <a:br>
              <a:rPr lang="fa-IR" dirty="0" smtClean="0">
                <a:solidFill>
                  <a:srgbClr val="FF0000"/>
                </a:solidFill>
                <a:cs typeface="0 Titr Bold" panose="00000700000000000000" pitchFamily="2" charset="-78"/>
              </a:rPr>
            </a:br>
            <a:r>
              <a:rPr lang="fa-IR" dirty="0" smtClean="0">
                <a:solidFill>
                  <a:srgbClr val="FF0000"/>
                </a:solidFill>
                <a:cs typeface="0 Titr Bold" panose="00000700000000000000" pitchFamily="2" charset="-78"/>
              </a:rPr>
              <a:t>پس چرا به کودکانمان آنطور که باید و شاید محبت نمی‌کنیم؟!</a:t>
            </a:r>
            <a:endParaRPr lang="en-US" dirty="0">
              <a:solidFill>
                <a:srgbClr val="FF0000"/>
              </a:solidFill>
              <a:cs typeface="0 Titr Bold"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7893022" y="2576832"/>
            <a:ext cx="4298978" cy="2852498"/>
          </a:xfrm>
          <a:prstGeom prst="rect">
            <a:avLst/>
          </a:prstGeom>
        </p:spPr>
      </p:pic>
      <p:pic>
        <p:nvPicPr>
          <p:cNvPr id="5" name="Picture 4"/>
          <p:cNvPicPr>
            <a:picLocks noChangeAspect="1"/>
          </p:cNvPicPr>
          <p:nvPr/>
        </p:nvPicPr>
        <p:blipFill>
          <a:blip r:embed="rId3"/>
          <a:stretch>
            <a:fillRect/>
          </a:stretch>
        </p:blipFill>
        <p:spPr>
          <a:xfrm>
            <a:off x="105641" y="2275489"/>
            <a:ext cx="3676650" cy="3563770"/>
          </a:xfrm>
          <a:prstGeom prst="rect">
            <a:avLst/>
          </a:prstGeom>
        </p:spPr>
      </p:pic>
      <p:pic>
        <p:nvPicPr>
          <p:cNvPr id="8" name="Picture 7"/>
          <p:cNvPicPr>
            <a:picLocks noChangeAspect="1"/>
          </p:cNvPicPr>
          <p:nvPr/>
        </p:nvPicPr>
        <p:blipFill>
          <a:blip r:embed="rId4"/>
          <a:stretch>
            <a:fillRect/>
          </a:stretch>
        </p:blipFill>
        <p:spPr>
          <a:xfrm>
            <a:off x="3782291" y="2685417"/>
            <a:ext cx="4110731" cy="2743913"/>
          </a:xfrm>
          <a:prstGeom prst="rect">
            <a:avLst/>
          </a:prstGeom>
        </p:spPr>
      </p:pic>
    </p:spTree>
    <p:extLst>
      <p:ext uri="{BB962C8B-B14F-4D97-AF65-F5344CB8AC3E}">
        <p14:creationId xmlns:p14="http://schemas.microsoft.com/office/powerpoint/2010/main" val="244985141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d0159e793a2385912c4733951619231a9138b1ac"/>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6330</TotalTime>
  <Words>1775</Words>
  <Application>Microsoft Office PowerPoint</Application>
  <PresentationFormat>Widescreen</PresentationFormat>
  <Paragraphs>132</Paragraphs>
  <Slides>39</Slides>
  <Notes>3</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39</vt:i4>
      </vt:variant>
    </vt:vector>
  </HeadingPairs>
  <TitlesOfParts>
    <vt:vector size="64" baseType="lpstr">
      <vt:lpstr>0 Karim Bold</vt:lpstr>
      <vt:lpstr>0 Nazanin</vt:lpstr>
      <vt:lpstr>0 Titr Bold</vt:lpstr>
      <vt:lpstr>Arial</vt:lpstr>
      <vt:lpstr>B Davat</vt:lpstr>
      <vt:lpstr>B Titr</vt:lpstr>
      <vt:lpstr>B Zar</vt:lpstr>
      <vt:lpstr>Calibri</vt:lpstr>
      <vt:lpstr>Calibri Light</vt:lpstr>
      <vt:lpstr>Century Gothic</vt:lpstr>
      <vt:lpstr>Courier New</vt:lpstr>
      <vt:lpstr>inherit</vt:lpstr>
      <vt:lpstr>IranNastaliq</vt:lpstr>
      <vt:lpstr>Proxima Nova Subset</vt:lpstr>
      <vt:lpstr>tahoma</vt:lpstr>
      <vt:lpstr>tahoma,verdana,arial,helvetica,sans-serif</vt:lpstr>
      <vt:lpstr>Times New Roman</vt:lpstr>
      <vt:lpstr>Trebuchet MS</vt:lpstr>
      <vt:lpstr>Wingdings</vt:lpstr>
      <vt:lpstr>Retrospect</vt:lpstr>
      <vt:lpstr>Office Theme</vt:lpstr>
      <vt:lpstr>2_Default Design</vt:lpstr>
      <vt:lpstr>2_Office Theme</vt:lpstr>
      <vt:lpstr>10_Office Theme</vt:lpstr>
      <vt:lpstr>2_Berlin</vt:lpstr>
      <vt:lpstr>محبت رمز انتقال ارزش‌ها چگونه به فرزندانمان محبت کنیم؟</vt:lpstr>
      <vt:lpstr>PowerPoint Presentation</vt:lpstr>
      <vt:lpstr>مثال هایی از تاثیر محبت بر کودک</vt:lpstr>
      <vt:lpstr>PowerPoint Presentation</vt:lpstr>
      <vt:lpstr>PowerPoint Presentation</vt:lpstr>
      <vt:lpstr>PowerPoint Presentation</vt:lpstr>
      <vt:lpstr>آشغال خوشمزه</vt:lpstr>
      <vt:lpstr>کمبود محبت به کودکان</vt:lpstr>
      <vt:lpstr>همه قبول داریم محبت خوب است! پس چرا به کودکانمان آنطور که باید و شاید محبت نمی‌کنیم؟!</vt:lpstr>
      <vt:lpstr>اهمیتش را نمی دانیم!</vt:lpstr>
      <vt:lpstr>PowerPoint Presentation</vt:lpstr>
      <vt:lpstr>داشتن دید منفی از خود! A negative conception of themselves</vt:lpstr>
      <vt:lpstr>افتخار میکنیم که بچه از ما می‌ترسد!</vt:lpstr>
      <vt:lpstr>کم محبت دیدن در دوران کودکی    </vt:lpstr>
      <vt:lpstr>مدرنیزاسیون و خودخواهی های خانواده ها</vt:lpstr>
      <vt:lpstr>عدم توجه به بی تقصیری فرزند Remember you are not looking in a mirror at yourself;  children are a part of us, but separate.     </vt:lpstr>
      <vt:lpstr>مقایسه دوران کودکی خود با فرزند</vt:lpstr>
      <vt:lpstr>مشغله های  فراوان</vt:lpstr>
      <vt:lpstr>اختلافات زناشویی</vt:lpstr>
      <vt:lpstr>فکر میکنیم اگر محبت کنیم لوس می‌شود دلایل لوس شدن</vt:lpstr>
      <vt:lpstr>راه های ابراز محبت به فرزندانمان</vt:lpstr>
      <vt:lpstr>  بهشون دلداری بدهید  Comfort them  </vt:lpstr>
      <vt:lpstr>  بهشون گوش بدهید              </vt:lpstr>
      <vt:lpstr>  براشون وقت بگذارید</vt:lpstr>
      <vt:lpstr>  باهاشون حرف بزنید</vt:lpstr>
      <vt:lpstr>  حد و مرز ها را یادشان بدهید               </vt:lpstr>
      <vt:lpstr>  برای کارهاشون ارزش قائل شوید Recognize them    </vt:lpstr>
      <vt:lpstr>  موقع صحبت کردن، به چشمهاشون نگاه  کنیم  Look them in the eye    </vt:lpstr>
      <vt:lpstr>  درآغوش بگیرید و ببوسیدشان       Hug and kiss them</vt:lpstr>
      <vt:lpstr>                      بچه شوید!                         Get silly with them</vt:lpstr>
      <vt:lpstr>  بهشون کمک کنید</vt:lpstr>
      <vt:lpstr> Call them nicely                          خوب صدا زدن    </vt:lpstr>
      <vt:lpstr>Tell them your storiesقصه بچگی های خودتونو بگین   </vt:lpstr>
      <vt:lpstr>PowerPoint Presentation</vt:lpstr>
      <vt:lpstr>PowerPoint Presentation</vt:lpstr>
      <vt:lpstr>PowerPoint Presentation</vt:lpstr>
      <vt:lpstr>خطاب خداوند به پیامبر اکرم (ص) در قرآن کریم:  اگر تند خو و سخت دل می بودی از گرد تو پراکنده می شدند 159/آل عمران.</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dc:creator>
  <cp:lastModifiedBy>Lenovo Pc</cp:lastModifiedBy>
  <cp:revision>196</cp:revision>
  <dcterms:created xsi:type="dcterms:W3CDTF">2016-10-29T02:35:26Z</dcterms:created>
  <dcterms:modified xsi:type="dcterms:W3CDTF">2021-12-15T07:04:49Z</dcterms:modified>
</cp:coreProperties>
</file>