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9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0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1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2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714" r:id="rId4"/>
    <p:sldMasterId id="2147483728" r:id="rId5"/>
    <p:sldMasterId id="2147483740" r:id="rId6"/>
    <p:sldMasterId id="2147483756" r:id="rId7"/>
    <p:sldMasterId id="2147483769" r:id="rId8"/>
    <p:sldMasterId id="2147483793" r:id="rId9"/>
    <p:sldMasterId id="2147483805" r:id="rId10"/>
    <p:sldMasterId id="2147483821" r:id="rId11"/>
    <p:sldMasterId id="2147483833" r:id="rId12"/>
    <p:sldMasterId id="2147483845" r:id="rId13"/>
    <p:sldMasterId id="2147483889" r:id="rId14"/>
  </p:sldMasterIdLst>
  <p:notesMasterIdLst>
    <p:notesMasterId r:id="rId51"/>
  </p:notesMasterIdLst>
  <p:sldIdLst>
    <p:sldId id="273" r:id="rId15"/>
    <p:sldId id="337" r:id="rId16"/>
    <p:sldId id="383" r:id="rId17"/>
    <p:sldId id="384" r:id="rId18"/>
    <p:sldId id="382" r:id="rId19"/>
    <p:sldId id="366" r:id="rId20"/>
    <p:sldId id="362" r:id="rId21"/>
    <p:sldId id="368" r:id="rId22"/>
    <p:sldId id="371" r:id="rId23"/>
    <p:sldId id="372" r:id="rId24"/>
    <p:sldId id="377" r:id="rId25"/>
    <p:sldId id="341" r:id="rId26"/>
    <p:sldId id="347" r:id="rId27"/>
    <p:sldId id="363" r:id="rId28"/>
    <p:sldId id="350" r:id="rId29"/>
    <p:sldId id="351" r:id="rId30"/>
    <p:sldId id="376" r:id="rId31"/>
    <p:sldId id="344" r:id="rId32"/>
    <p:sldId id="345" r:id="rId33"/>
    <p:sldId id="352" r:id="rId34"/>
    <p:sldId id="373" r:id="rId35"/>
    <p:sldId id="374" r:id="rId36"/>
    <p:sldId id="375" r:id="rId37"/>
    <p:sldId id="378" r:id="rId38"/>
    <p:sldId id="379" r:id="rId39"/>
    <p:sldId id="380" r:id="rId40"/>
    <p:sldId id="381" r:id="rId41"/>
    <p:sldId id="346" r:id="rId42"/>
    <p:sldId id="354" r:id="rId43"/>
    <p:sldId id="355" r:id="rId44"/>
    <p:sldId id="356" r:id="rId45"/>
    <p:sldId id="357" r:id="rId46"/>
    <p:sldId id="358" r:id="rId47"/>
    <p:sldId id="360" r:id="rId48"/>
    <p:sldId id="367" r:id="rId49"/>
    <p:sldId id="324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D8881-B740-4DDC-ABDB-789876CA228A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D0558-3821-4280-AD0F-5C4345B1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designed this template so that each member of the project team has a set of slides with its own theme. Members, here’s how you add a new slide to just your set: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Mark where you want to add the slide: Select an existing one in the Thumbnails pane, click the New Slide button, then choose a layout. The new slide gets the same theme as the other slides in your set. </a:t>
            </a:r>
          </a:p>
          <a:p>
            <a:endParaRPr lang="en-US" dirty="0" smtClean="0"/>
          </a:p>
          <a:p>
            <a:r>
              <a:rPr lang="en-US" dirty="0" smtClean="0"/>
              <a:t>Careful! Don’t annoy your fellow presenters by accidentally changing their themes. That can happen if you choose a different theme from the Design tab, which changes all of the slides in the presentation to that look.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666ED7-631A-46AF-B451-227D0A8685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612477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3CBDF-F2A8-4E21-BCD4-B4DFF24AD94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8000" y="727075"/>
            <a:ext cx="5961063" cy="3354388"/>
          </a:xfrm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311650"/>
            <a:ext cx="5049837" cy="41687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z="100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41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0C45-661B-4ACA-8239-5423045CAFB1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3C10-8116-4CBA-A68C-373B06624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14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0C45-661B-4ACA-8239-5423045CAFB1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3C10-8116-4CBA-A68C-373B06624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404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03F0EFED-31EF-4B66-8C60-9D551EE29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26E77A23-8A62-4447-9BDF-90416C00A6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48870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03F0EFED-31EF-4B66-8C60-9D551EE29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26E77A23-8A62-4447-9BDF-90416C00A6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931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3357-9353-4D25-8E58-BBA5A923A4F9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2F64-0913-404A-8387-626B3C5C7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618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3357-9353-4D25-8E58-BBA5A923A4F9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2F64-0913-404A-8387-626B3C5C7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4540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3357-9353-4D25-8E58-BBA5A923A4F9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2F64-0913-404A-8387-626B3C5C7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7659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3357-9353-4D25-8E58-BBA5A923A4F9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2F64-0913-404A-8387-626B3C5C7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336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3357-9353-4D25-8E58-BBA5A923A4F9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2F64-0913-404A-8387-626B3C5C7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434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3357-9353-4D25-8E58-BBA5A923A4F9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2F64-0913-404A-8387-626B3C5C7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7452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3357-9353-4D25-8E58-BBA5A923A4F9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2F64-0913-404A-8387-626B3C5C7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29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3357-9353-4D25-8E58-BBA5A923A4F9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2F64-0913-404A-8387-626B3C5C7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0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0C45-661B-4ACA-8239-5423045CAFB1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3C10-8116-4CBA-A68C-373B06624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6154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3357-9353-4D25-8E58-BBA5A923A4F9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2F64-0913-404A-8387-626B3C5C7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431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3357-9353-4D25-8E58-BBA5A923A4F9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2F64-0913-404A-8387-626B3C5C7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7067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3357-9353-4D25-8E58-BBA5A923A4F9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12F64-0913-404A-8387-626B3C5C7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40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E45D-149B-489A-9DBE-CD57C244488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F4E5-E71E-4597-97A6-57EDC9ECD21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4089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E45D-149B-489A-9DBE-CD57C244488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F4E5-E71E-4597-97A6-57EDC9ECD21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8164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E45D-149B-489A-9DBE-CD57C244488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F4E5-E71E-4597-97A6-57EDC9ECD21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6443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E45D-149B-489A-9DBE-CD57C244488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F4E5-E71E-4597-97A6-57EDC9ECD21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0171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E45D-149B-489A-9DBE-CD57C244488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F4E5-E71E-4597-97A6-57EDC9ECD21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3845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E45D-149B-489A-9DBE-CD57C244488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F4E5-E71E-4597-97A6-57EDC9ECD21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34281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E45D-149B-489A-9DBE-CD57C244488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F4E5-E71E-4597-97A6-57EDC9ECD21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59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76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E45D-149B-489A-9DBE-CD57C244488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F4E5-E71E-4597-97A6-57EDC9ECD21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900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E45D-149B-489A-9DBE-CD57C244488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F4E5-E71E-4597-97A6-57EDC9ECD21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2709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E45D-149B-489A-9DBE-CD57C244488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F4E5-E71E-4597-97A6-57EDC9ECD21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35110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E45D-149B-489A-9DBE-CD57C244488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4F4E5-E71E-4597-97A6-57EDC9ECD21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01951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50000">
                <a:srgbClr val="FFFFFF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MX">
              <a:solidFill>
                <a:srgbClr val="FFFFFF"/>
              </a:solidFill>
              <a:latin typeface="Arial"/>
              <a:cs typeface="B Nazanin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6771087"/>
      </p:ext>
    </p:extLst>
  </p:cSld>
  <p:clrMapOvr>
    <a:masterClrMapping/>
  </p:clrMapOvr>
  <p:transition spd="slow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1AAAB-C4B5-40A6-BF2E-95BE56CBABBC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3841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E7B44-FCED-4BF5-9F9E-AC50BEB7CA45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02887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E0DA9CC3-B985-4306-B652-DB1A0BC8BCB3}" type="slidenum">
              <a:rPr lang="en-US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96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2557A-7053-4340-A874-8AB926A8EDA1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F9944-A4F6-4C59-AEBD-678D6480B8E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8195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2557A-7053-4340-A874-8AB926A8EDA1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F9944-A4F6-4C59-AEBD-678D6480B8E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971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7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2557A-7053-4340-A874-8AB926A8EDA1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F9944-A4F6-4C59-AEBD-678D6480B8E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22453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2557A-7053-4340-A874-8AB926A8EDA1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F9944-A4F6-4C59-AEBD-678D6480B8E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22247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2557A-7053-4340-A874-8AB926A8EDA1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F9944-A4F6-4C59-AEBD-678D6480B8E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75729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2557A-7053-4340-A874-8AB926A8EDA1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F9944-A4F6-4C59-AEBD-678D6480B8E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28570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2557A-7053-4340-A874-8AB926A8EDA1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F9944-A4F6-4C59-AEBD-678D6480B8E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3075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2557A-7053-4340-A874-8AB926A8EDA1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F9944-A4F6-4C59-AEBD-678D6480B8E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483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2557A-7053-4340-A874-8AB926A8EDA1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F9944-A4F6-4C59-AEBD-678D6480B8E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64345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2557A-7053-4340-A874-8AB926A8EDA1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F9944-A4F6-4C59-AEBD-678D6480B8E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41942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2557A-7053-4340-A874-8AB926A8EDA1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F9944-A4F6-4C59-AEBD-678D6480B8E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37951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1E4FB-3CD7-40CD-96D5-023B4F111E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FC290-AAC0-4B1C-8BFB-4E2FB4D8F6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572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4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1E4FB-3CD7-40CD-96D5-023B4F111E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FC290-AAC0-4B1C-8BFB-4E2FB4D8F6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76249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1E4FB-3CD7-40CD-96D5-023B4F111E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FC290-AAC0-4B1C-8BFB-4E2FB4D8F6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80647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1E4FB-3CD7-40CD-96D5-023B4F111E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FC290-AAC0-4B1C-8BFB-4E2FB4D8F6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1626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1E4FB-3CD7-40CD-96D5-023B4F111E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FC290-AAC0-4B1C-8BFB-4E2FB4D8F6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9437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1E4FB-3CD7-40CD-96D5-023B4F111E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FC290-AAC0-4B1C-8BFB-4E2FB4D8F6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32661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1E4FB-3CD7-40CD-96D5-023B4F111E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FC290-AAC0-4B1C-8BFB-4E2FB4D8F6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43847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1E4FB-3CD7-40CD-96D5-023B4F111E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FC290-AAC0-4B1C-8BFB-4E2FB4D8F6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36655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1E4FB-3CD7-40CD-96D5-023B4F111E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FC290-AAC0-4B1C-8BFB-4E2FB4D8F6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54838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1E4FB-3CD7-40CD-96D5-023B4F111E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FC290-AAC0-4B1C-8BFB-4E2FB4D8F6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26723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1E4FB-3CD7-40CD-96D5-023B4F111E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FC290-AAC0-4B1C-8BFB-4E2FB4D8F6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920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36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6500" y="3648076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Rectangle 14"/>
          <p:cNvSpPr/>
          <p:nvPr/>
        </p:nvSpPr>
        <p:spPr>
          <a:xfrm>
            <a:off x="1206500" y="3648076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Rectangle 15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5033" y="6354763"/>
            <a:ext cx="4633384" cy="366712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367" y="6354763"/>
            <a:ext cx="1625600" cy="366712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8666E-682F-445C-8061-862D3E39107D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5149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8EC1C-32B0-4AE3-8ABB-3635415F545E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2373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2819401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2819401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400" b="0" i="0" u="none" strike="noStrike" kern="1200" cap="none" spc="0" normalizeH="0" baseline="0" noProof="0">
              <a:ln>
                <a:noFill/>
              </a:ln>
              <a:solidFill>
                <a:srgbClr val="DDE9EC"/>
              </a:solidFill>
              <a:effectLst/>
              <a:uLnTx/>
              <a:uFillTx/>
              <a:latin typeface="Gill Sans M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5033" y="6354763"/>
            <a:ext cx="4633384" cy="366712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400" b="0" i="0" u="none" strike="noStrike" kern="1200" cap="none" spc="0" normalizeH="0" baseline="0" noProof="0">
              <a:ln>
                <a:noFill/>
              </a:ln>
              <a:solidFill>
                <a:srgbClr val="DDE9EC"/>
              </a:solidFill>
              <a:effectLst/>
              <a:uLnTx/>
              <a:uFillTx/>
              <a:latin typeface="Gill Sans M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634" y="6354763"/>
            <a:ext cx="2027767" cy="366712"/>
          </a:xfr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7E5D5-44DE-49AB-9585-BB61F8CD7C19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DDE9EC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DDE9EC"/>
              </a:solidFill>
              <a:effectLst/>
              <a:uLnTx/>
              <a:uFillTx/>
              <a:latin typeface="Gill Sans MT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228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B8545F-30DD-4C98-BDB6-400CE959B525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32338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4089E-400C-4658-9940-9113D9355ADE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92207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253331-2F5F-4330-9F04-CCE91B5915B6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52440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E4168-5490-438F-8B5B-7F96BF633AE9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48715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traight Connector 11"/>
          <p:cNvSpPr>
            <a:spLocks noChangeShapeType="1"/>
          </p:cNvSpPr>
          <p:nvPr/>
        </p:nvSpPr>
        <p:spPr bwMode="auto">
          <a:xfrm rot="5400000">
            <a:off x="5220229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Isosceles Triangle 14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7E581E-E66E-4E82-8B31-45DBD4E3C26F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55812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Rectangle 14"/>
          <p:cNvSpPr/>
          <p:nvPr/>
        </p:nvSpPr>
        <p:spPr>
          <a:xfrm>
            <a:off x="609601" y="500063"/>
            <a:ext cx="243417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400" b="0" i="0" u="none" strike="noStrike" kern="1200" cap="none" spc="0" normalizeH="0" baseline="0" noProof="0">
              <a:ln>
                <a:noFill/>
              </a:ln>
              <a:solidFill>
                <a:srgbClr val="DDE9EC"/>
              </a:solidFill>
              <a:effectLst/>
              <a:uLnTx/>
              <a:uFillTx/>
              <a:latin typeface="Gill Sans M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400" b="0" i="0" u="none" strike="noStrike" kern="1200" cap="none" spc="0" normalizeH="0" baseline="0" noProof="0">
              <a:ln>
                <a:noFill/>
              </a:ln>
              <a:solidFill>
                <a:srgbClr val="DDE9EC"/>
              </a:solidFill>
              <a:effectLst/>
              <a:uLnTx/>
              <a:uFillTx/>
              <a:latin typeface="Gill Sans M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C9B6C-D2FC-41CC-8344-8F435F4781C4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DDE9EC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DDE9EC"/>
              </a:solidFill>
              <a:effectLst/>
              <a:uLnTx/>
              <a:uFillTx/>
              <a:latin typeface="Gill Sans MT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840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64AE8-1047-4E79-BE49-6A465BF52F61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078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6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0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Straight Connector 14"/>
          <p:cNvSpPr>
            <a:spLocks noChangeShapeType="1"/>
          </p:cNvSpPr>
          <p:nvPr/>
        </p:nvSpPr>
        <p:spPr bwMode="auto">
          <a:xfrm rot="5400000">
            <a:off x="5816071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4C89E-3D18-4A50-8443-5AA9F2D78506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11043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603DB8B-584B-402A-8342-314AD9D7C6AA}" type="slidenum">
              <a:rPr lang="en-US" altLang="en-U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281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E2DC6EC-6F7F-4FFF-AACD-E7B9A7C10505}" type="slidenum">
              <a:rPr lang="en-US" altLang="en-U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914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E2E5460-89DD-4C60-A9D9-86B66F3D8521}" type="slidenum">
              <a:rPr lang="en-US" altLang="en-U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33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301C7E4-7142-440E-9247-92B60A6EADFD}" type="slidenum">
              <a:rPr lang="en-US" altLang="en-U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689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05DB327-E598-4BEA-9A80-E23FEFB1BDDD}" type="slidenum">
              <a:rPr lang="en-US" altLang="en-U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09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7640E2A-5ACF-4CAC-8F0F-1C3608EF64E2}" type="slidenum">
              <a:rPr lang="en-US" altLang="en-U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0321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CE14BDE-9DEF-4CD4-8E9D-3D6B39F87476}" type="slidenum">
              <a:rPr lang="en-US" altLang="en-U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040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7E9B7C7-C3CD-48C6-B83F-1C21B68768C5}" type="slidenum">
              <a:rPr lang="en-US" altLang="en-U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822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526AB0A-F7CD-43BE-A268-90FC5E84251D}" type="slidenum">
              <a:rPr lang="en-US" altLang="en-U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086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08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BA490FC-9AD6-4C00-B97D-B134F7405EFF}" type="slidenum">
              <a:rPr lang="en-US" altLang="en-U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6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BA490FC-9AD6-4C00-B97D-B134F7405EFF}" type="slidenum">
              <a:rPr lang="en-US" altLang="en-U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141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BA490FC-9AD6-4C00-B97D-B134F7405EFF}" type="slidenum">
              <a:rPr lang="en-US" altLang="en-U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935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BA490FC-9AD6-4C00-B97D-B134F7405EFF}" type="slidenum">
              <a:rPr lang="en-US" altLang="en-U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58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BA490FC-9AD6-4C00-B97D-B134F7405EFF}" type="slidenum">
              <a:rPr lang="en-US" altLang="en-U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47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BA490FC-9AD6-4C00-B97D-B134F7405EFF}" type="slidenum">
              <a:rPr lang="en-US" altLang="en-U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06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60A5A0E-BA7D-412D-9E44-59ECAABD1A96}" type="slidenum">
              <a:rPr lang="en-US" altLang="en-U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9288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421C970-AE18-48F7-8888-1E0144176A2C}" type="slidenum">
              <a:rPr lang="en-US" altLang="en-US" smtClean="0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222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02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0C45-661B-4ACA-8239-5423045CAFB1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3C10-8116-4CBA-A68C-373B06624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42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80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76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19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03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44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19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73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18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9652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0C45-661B-4ACA-8239-5423045CAFB1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3C10-8116-4CBA-A68C-373B06624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7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037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9408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649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075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75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8868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EF9944-A4F6-4C59-AEBD-678D6480B8EA}" type="slidenum">
              <a:rPr lang="en-US" smtClean="0">
                <a:solidFill>
                  <a:srgbClr val="455F51"/>
                </a:solidFill>
              </a:rPr>
              <a:pPr/>
              <a:t>‹#›</a:t>
            </a:fld>
            <a:endParaRPr lang="en-US" dirty="0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7697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5757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1878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47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0C45-661B-4ACA-8239-5423045CAFB1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3C10-8116-4CBA-A68C-373B06624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131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1AC1EBC9-5ED5-44EC-ADA2-31A348E018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55C7BF6-40F0-4E8F-B6C6-C9C89ED7C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7559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1AC1EBC9-5ED5-44EC-ADA2-31A348E018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55C7BF6-40F0-4E8F-B6C6-C9C89ED7C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40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1AC1EBC9-5ED5-44EC-ADA2-31A348E018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55C7BF6-40F0-4E8F-B6C6-C9C89ED7C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1931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1AC1EBC9-5ED5-44EC-ADA2-31A348E018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55C7BF6-40F0-4E8F-B6C6-C9C89ED7C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496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1AC1EBC9-5ED5-44EC-ADA2-31A348E018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55C7BF6-40F0-4E8F-B6C6-C9C89ED7C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832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1AC1EBC9-5ED5-44EC-ADA2-31A348E018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55C7BF6-40F0-4E8F-B6C6-C9C89ED7C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0044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1AC1EBC9-5ED5-44EC-ADA2-31A348E018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55C7BF6-40F0-4E8F-B6C6-C9C89ED7C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509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1AC1EBC9-5ED5-44EC-ADA2-31A348E018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55C7BF6-40F0-4E8F-B6C6-C9C89ED7C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8644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1AC1EBC9-5ED5-44EC-ADA2-31A348E018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55C7BF6-40F0-4E8F-B6C6-C9C89ED7C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8899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1AC1EBC9-5ED5-44EC-ADA2-31A348E018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55C7BF6-40F0-4E8F-B6C6-C9C89ED7C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77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0C45-661B-4ACA-8239-5423045CAFB1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3C10-8116-4CBA-A68C-373B06624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431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1AC1EBC9-5ED5-44EC-ADA2-31A348E018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55C7BF6-40F0-4E8F-B6C6-C9C89ED7C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4650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defTabSz="914400"/>
            <a:fld id="{E0DA9CC3-B985-4306-B652-DB1A0BC8B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025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F171AAAB-C4B5-40A6-BF2E-95BE56CBAB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9293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BA4BC-4C78-4592-985A-C731D65142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E71D-CA01-4E77-BAEB-1DC41A8D7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352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BA4BC-4C78-4592-985A-C731D65142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E71D-CA01-4E77-BAEB-1DC41A8D7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3892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BA4BC-4C78-4592-985A-C731D65142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E71D-CA01-4E77-BAEB-1DC41A8D7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4568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BA4BC-4C78-4592-985A-C731D65142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E71D-CA01-4E77-BAEB-1DC41A8D7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6118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BA4BC-4C78-4592-985A-C731D65142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E71D-CA01-4E77-BAEB-1DC41A8D7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173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BA4BC-4C78-4592-985A-C731D65142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E71D-CA01-4E77-BAEB-1DC41A8D7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523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BA4BC-4C78-4592-985A-C731D65142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E71D-CA01-4E77-BAEB-1DC41A8D7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89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0C45-661B-4ACA-8239-5423045CAFB1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3C10-8116-4CBA-A68C-373B06624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291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BA4BC-4C78-4592-985A-C731D65142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E71D-CA01-4E77-BAEB-1DC41A8D7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414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BA4BC-4C78-4592-985A-C731D65142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E71D-CA01-4E77-BAEB-1DC41A8D7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7150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BA4BC-4C78-4592-985A-C731D65142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E71D-CA01-4E77-BAEB-1DC41A8D7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0160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BA4BC-4C78-4592-985A-C731D65142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E71D-CA01-4E77-BAEB-1DC41A8D7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4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CE45D-149B-489A-9DBE-CD57C24448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4F4E5-E71E-4597-97A6-57EDC9ECD2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185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CE45D-149B-489A-9DBE-CD57C24448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4F4E5-E71E-4597-97A6-57EDC9ECD2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8745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CE45D-149B-489A-9DBE-CD57C24448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4F4E5-E71E-4597-97A6-57EDC9ECD2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2426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CE45D-149B-489A-9DBE-CD57C24448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4F4E5-E71E-4597-97A6-57EDC9ECD2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8558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CE45D-149B-489A-9DBE-CD57C24448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4F4E5-E71E-4597-97A6-57EDC9ECD2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8002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CE45D-149B-489A-9DBE-CD57C24448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4F4E5-E71E-4597-97A6-57EDC9ECD2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410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0C45-661B-4ACA-8239-5423045CAFB1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3C10-8116-4CBA-A68C-373B06624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530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CE45D-149B-489A-9DBE-CD57C24448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4F4E5-E71E-4597-97A6-57EDC9ECD2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35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CE45D-149B-489A-9DBE-CD57C24448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4F4E5-E71E-4597-97A6-57EDC9ECD2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7247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CE45D-149B-489A-9DBE-CD57C24448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4F4E5-E71E-4597-97A6-57EDC9ECD2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3631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CE45D-149B-489A-9DBE-CD57C24448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4F4E5-E71E-4597-97A6-57EDC9ECD2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4846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CE45D-149B-489A-9DBE-CD57C24448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4F4E5-E71E-4597-97A6-57EDC9ECD2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3283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50000">
                <a:srgbClr val="FFFFFF"/>
              </a:gs>
              <a:gs pos="100000">
                <a:schemeClr val="tx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B Nazanin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5475981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AAAB-C4B5-40A6-BF2E-95BE56CBAB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3367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5E7B44-FCED-4BF5-9F9E-AC50BEB7CA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8013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A9CC3-B985-4306-B652-DB1A0BC8BCB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4733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FF20-5B22-488A-B830-1CAA8C7B2C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C6D5-2DA4-46AF-AF1D-310D5542F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275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0C45-661B-4ACA-8239-5423045CAFB1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3C10-8116-4CBA-A68C-373B06624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058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FF20-5B22-488A-B830-1CAA8C7B2C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C6D5-2DA4-46AF-AF1D-310D5542F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3041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FF20-5B22-488A-B830-1CAA8C7B2C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C6D5-2DA4-46AF-AF1D-310D5542F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78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FF20-5B22-488A-B830-1CAA8C7B2C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C6D5-2DA4-46AF-AF1D-310D5542F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086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FF20-5B22-488A-B830-1CAA8C7B2C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C6D5-2DA4-46AF-AF1D-310D5542F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4052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FF20-5B22-488A-B830-1CAA8C7B2C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C6D5-2DA4-46AF-AF1D-310D5542F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290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FF20-5B22-488A-B830-1CAA8C7B2C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C6D5-2DA4-46AF-AF1D-310D5542F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5651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FF20-5B22-488A-B830-1CAA8C7B2C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C6D5-2DA4-46AF-AF1D-310D5542F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536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FF20-5B22-488A-B830-1CAA8C7B2C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C6D5-2DA4-46AF-AF1D-310D5542F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899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FF20-5B22-488A-B830-1CAA8C7B2C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C6D5-2DA4-46AF-AF1D-310D5542F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441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FF20-5B22-488A-B830-1CAA8C7B2C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C6D5-2DA4-46AF-AF1D-310D5542F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73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0C45-661B-4ACA-8239-5423045CAFB1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3C10-8116-4CBA-A68C-373B06624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3224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851" y="228601"/>
            <a:ext cx="10945283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02167" y="1676401"/>
            <a:ext cx="11387667" cy="442277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8100055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03F0EFED-31EF-4B66-8C60-9D551EE29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26E77A23-8A62-4447-9BDF-90416C00A6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1655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03F0EFED-31EF-4B66-8C60-9D551EE29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26E77A23-8A62-4447-9BDF-90416C00A6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607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03F0EFED-31EF-4B66-8C60-9D551EE29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26E77A23-8A62-4447-9BDF-90416C00A6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0878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03F0EFED-31EF-4B66-8C60-9D551EE29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26E77A23-8A62-4447-9BDF-90416C00A6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045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03F0EFED-31EF-4B66-8C60-9D551EE29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26E77A23-8A62-4447-9BDF-90416C00A6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208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03F0EFED-31EF-4B66-8C60-9D551EE29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26E77A23-8A62-4447-9BDF-90416C00A6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3705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03F0EFED-31EF-4B66-8C60-9D551EE29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26E77A23-8A62-4447-9BDF-90416C00A6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7946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03F0EFED-31EF-4B66-8C60-9D551EE29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26E77A23-8A62-4447-9BDF-90416C00A6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146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03F0EFED-31EF-4B66-8C60-9D551EE29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26E77A23-8A62-4447-9BDF-90416C00A6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5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slideLayout" Target="../slideLayouts/slideLayout173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17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2.xml"/><Relationship Id="rId16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E0C45-661B-4ACA-8239-5423045CAFB1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D3C10-8116-4CBA-A68C-373B06624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0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CE45D-149B-489A-9DBE-CD57C244488D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12/1/2021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4F4E5-E71E-4597-97A6-57EDC9ECD21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7159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2557A-7053-4340-A874-8AB926A8EDA1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EF9944-A4F6-4C59-AEBD-678D6480B8EA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11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1E4FB-3CD7-40CD-96D5-023B4F111E8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FC290-AAC0-4B1C-8BFB-4E2FB4D8F6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87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5033" y="6356351"/>
            <a:ext cx="467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9E4C87-5F7A-4CE7-92A5-CA3CCE2D0638}" type="slidenum"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31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2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43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anose="05040102010807070707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anose="05040102010807070707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anose="05000000000000000000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E0C45-661B-4ACA-8239-5423045CAFB1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D3C10-8116-4CBA-A68C-373B06624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614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  <p:sldLayoutId id="2147483906" r:id="rId17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5508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B02557A-7053-4340-A874-8AB926A8EDA1}" type="datetimeFigureOut">
              <a:rPr lang="en-US" smtClean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57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AC1EBC9-5ED5-44EC-ADA2-31A348E018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55C7BF6-40F0-4E8F-B6C6-C9C89ED7C4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8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8CBA4BC-4C78-4592-985A-C731D65142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310E71D-CA01-4E77-BAEB-1DC41A8D7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79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CE45D-149B-489A-9DBE-CD57C24448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4F4E5-E71E-4597-97A6-57EDC9ECD2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659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13CFF20-5B22-488A-B830-1CAA8C7B2C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30AC6D5-2DA4-46AF-AF1D-310D5542F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45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fld id="{03F0EFED-31EF-4B66-8C60-9D551EE29D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12/1/2021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fld id="{26E77A23-8A62-4447-9BDF-90416C00A6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1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B3357-9353-4D25-8E58-BBA5A923A4F9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12F64-0913-404A-8387-626B3C5C7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6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445" y="2846830"/>
            <a:ext cx="8144134" cy="1373070"/>
          </a:xfrm>
        </p:spPr>
        <p:txBody>
          <a:bodyPr/>
          <a:lstStyle/>
          <a:p>
            <a:r>
              <a:rPr lang="fa-IR" dirty="0" smtClean="0">
                <a:solidFill>
                  <a:srgbClr val="00B0F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فاصله نسلی؟</a:t>
            </a:r>
            <a:br>
              <a:rPr lang="fa-IR" dirty="0" smtClean="0">
                <a:solidFill>
                  <a:srgbClr val="00B0F0"/>
                </a:solidFill>
                <a:latin typeface="tahoma" panose="020B0604030504040204" pitchFamily="34" charset="0"/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00B0F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انتقال ارزش ها به فرزندان</a:t>
            </a:r>
            <a:endParaRPr lang="en-US" dirty="0">
              <a:solidFill>
                <a:srgbClr val="00B0F0"/>
              </a:solidFill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>
                <a:cs typeface="B Titr" panose="00000700000000000000" pitchFamily="2" charset="-78"/>
              </a:rPr>
              <a:t>نوذر نخعی</a:t>
            </a:r>
          </a:p>
          <a:p>
            <a:r>
              <a:rPr lang="fa-IR" dirty="0">
                <a:cs typeface="B Titr" panose="00000700000000000000" pitchFamily="2" charset="-78"/>
              </a:rPr>
              <a:t>استاد پزشکی اجتماعی</a:t>
            </a:r>
          </a:p>
          <a:p>
            <a:r>
              <a:rPr lang="fa-IR" dirty="0">
                <a:cs typeface="B Titr" panose="00000700000000000000" pitchFamily="2" charset="-78"/>
              </a:rPr>
              <a:t> دانشگاه علوم پزشکی کرمان</a:t>
            </a:r>
            <a:endParaRPr lang="en-US" dirty="0">
              <a:cs typeface="B Titr" panose="00000700000000000000" pitchFamily="2" charset="-78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24" y="0"/>
            <a:ext cx="4090265" cy="126076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FF00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846399" y="2656202"/>
            <a:ext cx="34864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b="1" dirty="0" smtClean="0">
                <a:solidFill>
                  <a:srgbClr val="9D360E">
                    <a:lumMod val="50000"/>
                  </a:srgbClr>
                </a:solidFill>
                <a:latin typeface="IranNastaliq" panose="02020505000000020003" pitchFamily="18" charset="0"/>
                <a:cs typeface="B Davat" panose="00000400000000000000" pitchFamily="2" charset="-78"/>
              </a:rPr>
              <a:t>سلسله مباحث پیشگیری </a:t>
            </a:r>
          </a:p>
          <a:p>
            <a:pPr algn="ctr" rtl="1"/>
            <a:r>
              <a:rPr lang="fa-IR" sz="3600" b="1" dirty="0" smtClean="0">
                <a:solidFill>
                  <a:srgbClr val="9D360E">
                    <a:lumMod val="50000"/>
                  </a:srgbClr>
                </a:solidFill>
                <a:latin typeface="IranNastaliq" panose="02020505000000020003" pitchFamily="18" charset="0"/>
                <a:cs typeface="B Davat" panose="00000400000000000000" pitchFamily="2" charset="-78"/>
              </a:rPr>
              <a:t>از آسیب‌های اجتماعی</a:t>
            </a:r>
          </a:p>
          <a:p>
            <a:pPr algn="ctr" rtl="1"/>
            <a:r>
              <a:rPr lang="fa-IR" sz="3600" b="1" dirty="0" smtClean="0">
                <a:solidFill>
                  <a:srgbClr val="9D360E">
                    <a:lumMod val="50000"/>
                  </a:srgbClr>
                </a:solidFill>
                <a:latin typeface="IranNastaliq" panose="02020505000000020003" pitchFamily="18" charset="0"/>
                <a:cs typeface="B Davat" panose="00000400000000000000" pitchFamily="2" charset="-78"/>
              </a:rPr>
              <a:t>(4)</a:t>
            </a:r>
            <a:endParaRPr lang="en-US" sz="3600" b="1" dirty="0">
              <a:solidFill>
                <a:srgbClr val="9D360E">
                  <a:lumMod val="50000"/>
                </a:srgbClr>
              </a:solidFill>
              <a:latin typeface="IranNastaliq" panose="02020505000000020003" pitchFamily="18" charset="0"/>
              <a:cs typeface="B Davat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7924" y="4237569"/>
            <a:ext cx="2754207" cy="2620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20810"/>
            <a:ext cx="4854195" cy="269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7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154" y="-110836"/>
            <a:ext cx="10972800" cy="990600"/>
          </a:xfrm>
        </p:spPr>
        <p:txBody>
          <a:bodyPr/>
          <a:lstStyle/>
          <a:p>
            <a:r>
              <a:rPr lang="en-US" sz="4000" dirty="0" smtClean="0"/>
              <a:t>Millennials</a:t>
            </a:r>
            <a:r>
              <a:rPr lang="fa-IR" sz="4000" dirty="0" smtClean="0"/>
              <a:t> </a:t>
            </a:r>
            <a:r>
              <a:rPr lang="en-US" sz="4000" dirty="0" smtClean="0"/>
              <a:t> in USA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86154" y="1149177"/>
            <a:ext cx="10972800" cy="4937760"/>
          </a:xfrm>
        </p:spPr>
        <p:txBody>
          <a:bodyPr/>
          <a:lstStyle/>
          <a:p>
            <a:r>
              <a:rPr lang="en-US" sz="3600" dirty="0" smtClean="0"/>
              <a:t>An </a:t>
            </a:r>
            <a:r>
              <a:rPr lang="en-US" sz="3600" dirty="0"/>
              <a:t>increase in the proportion of students who </a:t>
            </a:r>
            <a:r>
              <a:rPr lang="en-US" sz="3600" dirty="0">
                <a:solidFill>
                  <a:srgbClr val="C00000"/>
                </a:solidFill>
              </a:rPr>
              <a:t>consider wealth </a:t>
            </a:r>
            <a:r>
              <a:rPr lang="en-US" sz="3600" dirty="0"/>
              <a:t>a very important attribute.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600" dirty="0" smtClean="0"/>
              <a:t>Postponed </a:t>
            </a:r>
            <a:r>
              <a:rPr lang="en-US" sz="3600" dirty="0">
                <a:solidFill>
                  <a:srgbClr val="C00000"/>
                </a:solidFill>
              </a:rPr>
              <a:t>maturation</a:t>
            </a:r>
            <a:endParaRPr lang="fa-IR" sz="3600" dirty="0">
              <a:solidFill>
                <a:srgbClr val="C0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600" dirty="0" smtClean="0">
                <a:solidFill>
                  <a:srgbClr val="C00000"/>
                </a:solidFill>
              </a:rPr>
              <a:t>Low </a:t>
            </a:r>
            <a:r>
              <a:rPr lang="en-US" sz="3600" dirty="0">
                <a:solidFill>
                  <a:srgbClr val="C00000"/>
                </a:solidFill>
              </a:rPr>
              <a:t>empathy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600" dirty="0" smtClean="0"/>
              <a:t>Millennials </a:t>
            </a:r>
            <a:r>
              <a:rPr lang="en-US" sz="3600" dirty="0"/>
              <a:t>are the </a:t>
            </a:r>
            <a:r>
              <a:rPr lang="en-US" sz="3600" dirty="0">
                <a:solidFill>
                  <a:srgbClr val="C00000"/>
                </a:solidFill>
              </a:rPr>
              <a:t>least likely to be religious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600" dirty="0">
                <a:solidFill>
                  <a:srgbClr val="C00000"/>
                </a:solidFill>
              </a:rPr>
              <a:t>Digital </a:t>
            </a:r>
            <a:r>
              <a:rPr lang="en-US" sz="3600" dirty="0" smtClean="0">
                <a:solidFill>
                  <a:srgbClr val="C00000"/>
                </a:solidFill>
              </a:rPr>
              <a:t>natives</a:t>
            </a:r>
            <a:endParaRPr lang="fa-IR" sz="3600" dirty="0" smtClean="0">
              <a:solidFill>
                <a:srgbClr val="C0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600" dirty="0"/>
              <a:t>They may be over-confident—they’ve been told </a:t>
            </a:r>
            <a:r>
              <a:rPr lang="en-US" sz="3600" dirty="0">
                <a:solidFill>
                  <a:srgbClr val="C00000"/>
                </a:solidFill>
              </a:rPr>
              <a:t>they can do anything</a:t>
            </a:r>
            <a:r>
              <a:rPr lang="en-US" sz="3600" dirty="0"/>
              <a:t>.</a:t>
            </a:r>
            <a:endParaRPr lang="fa-IR" sz="36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fa-IR" dirty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7030A0"/>
                </a:solidFill>
              </a:rPr>
              <a:t> “Epidemic in affluent teenagers"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8EC1C-32B0-4AE3-8ABB-3635415F545E}" type="slidenum">
              <a:rPr kumimoji="0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19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0070C0"/>
                </a:solidFill>
                <a:cs typeface="B Titr" panose="00000700000000000000" pitchFamily="2" charset="-78"/>
              </a:rPr>
              <a:t>نظرسنجی اخلاقی گالوپ در آمریکا</a:t>
            </a:r>
            <a:endParaRPr lang="en-US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0318" y="1844933"/>
            <a:ext cx="9871364" cy="423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4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524000" y="1219200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wis721 BT" pitchFamily="34" charset="0"/>
                <a:ea typeface="+mn-ea"/>
                <a:cs typeface="+mn-cs"/>
              </a:rPr>
              <a:t>The best way to predict the future 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wis721 BT" pitchFamily="34" charset="0"/>
                <a:ea typeface="+mn-ea"/>
                <a:cs typeface="+mn-cs"/>
              </a:rPr>
              <a:t>is to invent it.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wis721 BT" pitchFamily="34" charset="0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wis721 BT" pitchFamily="34" charset="0"/>
                <a:ea typeface="+mn-ea"/>
                <a:cs typeface="+mn-cs"/>
              </a:rPr>
              <a:t>			 — Alan Kay</a:t>
            </a: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wis721 BT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wis721 BT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wis721 BT" pitchFamily="34" charset="0"/>
                <a:ea typeface="+mn-ea"/>
                <a:cs typeface="B Zar" pitchFamily="2" charset="-78"/>
              </a:rPr>
              <a:t>بهترین راه برای پیش بینی آینده اختراع آن است.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wis721 BT" pitchFamily="34" charset="0"/>
              <a:ea typeface="+mn-ea"/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430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" y="686402"/>
            <a:ext cx="11854423" cy="498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6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519112"/>
            <a:ext cx="11334750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6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545" y="1131862"/>
            <a:ext cx="12053455" cy="499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0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600" y="0"/>
            <a:ext cx="7556627" cy="2935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02327" y="3120058"/>
            <a:ext cx="87283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TimesNewRomanPSMT"/>
                <a:ea typeface="+mn-ea"/>
              </a:rPr>
              <a:t>Susceptibility to peer influence peaks in early</a:t>
            </a: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TimesNewRomanPSM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42021"/>
                </a:solidFill>
                <a:effectLst/>
                <a:uLnTx/>
                <a:uFillTx/>
                <a:latin typeface="TimesNewRomanPSMT"/>
                <a:ea typeface="+mn-ea"/>
              </a:rPr>
              <a:t>adolescence,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NewRomanPSMT"/>
                <a:ea typeface="+mn-ea"/>
              </a:rPr>
              <a:t>before the age of</a:t>
            </a: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NewRomanPSM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NewRomanPSMT"/>
                <a:ea typeface="+mn-ea"/>
              </a:rPr>
              <a:t>14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</a:t>
            </a:r>
            <a:endParaRPr kumimoji="0" lang="fa-IR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Increasing motivation to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attract friends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, to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attain social status , desire to be liked by peers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/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/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rPr>
            </a:b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026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1825625"/>
            <a:ext cx="11513127" cy="4351338"/>
          </a:xfrm>
        </p:spPr>
        <p:txBody>
          <a:bodyPr>
            <a:normAutofit/>
          </a:bodyPr>
          <a:lstStyle/>
          <a:p>
            <a:pPr algn="r" rtl="1"/>
            <a:r>
              <a:rPr lang="fa-IR" sz="4800" dirty="0" smtClean="0">
                <a:solidFill>
                  <a:srgbClr val="0070C0"/>
                </a:solidFill>
                <a:cs typeface="B Titr" panose="00000700000000000000" pitchFamily="2" charset="-78"/>
              </a:rPr>
              <a:t>امام علی (ع):</a:t>
            </a:r>
          </a:p>
          <a:p>
            <a:pPr algn="r" rtl="1"/>
            <a:r>
              <a:rPr lang="fa-IR" sz="4800" dirty="0" smtClean="0">
                <a:cs typeface="B Titr" panose="00000700000000000000" pitchFamily="2" charset="-78"/>
              </a:rPr>
              <a:t>فرزندت، هفت سال دسته گل تو و هفت سال خدمتکار توست، سپس یا دشمن توست و یا دوست تو</a:t>
            </a:r>
          </a:p>
          <a:p>
            <a:pPr algn="r" rtl="1"/>
            <a:endParaRPr lang="fa-IR" sz="4800" dirty="0" smtClean="0">
              <a:cs typeface="B Titr" panose="00000700000000000000" pitchFamily="2" charset="-78"/>
            </a:endParaRPr>
          </a:p>
          <a:p>
            <a:pPr rtl="1"/>
            <a:r>
              <a:rPr lang="fa-IR" sz="1800" dirty="0" smtClean="0">
                <a:cs typeface="B Titr" panose="00000700000000000000" pitchFamily="2" charset="-78"/>
              </a:rPr>
              <a:t>حکمت نامه کودک، ص 114</a:t>
            </a:r>
            <a:endParaRPr lang="en-US" sz="1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049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423" y="4624570"/>
            <a:ext cx="10972800" cy="2233430"/>
          </a:xfrm>
        </p:spPr>
        <p:txBody>
          <a:bodyPr>
            <a:normAutofit fontScale="90000"/>
          </a:bodyPr>
          <a:lstStyle/>
          <a:p>
            <a:pPr marL="228600" lvl="0" indent="-228600" algn="l">
              <a:lnSpc>
                <a:spcPct val="90000"/>
              </a:lnSpc>
              <a:spcBef>
                <a:spcPts val="1000"/>
              </a:spcBef>
            </a:pPr>
            <a:r>
              <a:rPr lang="en-US" sz="3700" dirty="0">
                <a:solidFill>
                  <a:prstClr val="black"/>
                </a:solidFill>
                <a:ea typeface="+mn-ea"/>
                <a:cs typeface="+mn-cs"/>
              </a:rPr>
              <a:t>Parents are actually making </a:t>
            </a:r>
            <a:r>
              <a:rPr lang="en-US" sz="3700" dirty="0">
                <a:solidFill>
                  <a:srgbClr val="C00000"/>
                </a:solidFill>
                <a:ea typeface="+mn-ea"/>
                <a:cs typeface="+mn-cs"/>
              </a:rPr>
              <a:t>great sacrifices to earn </a:t>
            </a:r>
            <a:r>
              <a:rPr lang="en-US" sz="3700" dirty="0">
                <a:solidFill>
                  <a:prstClr val="black"/>
                </a:solidFill>
                <a:ea typeface="+mn-ea"/>
                <a:cs typeface="+mn-cs"/>
              </a:rPr>
              <a:t>a living. On the contrary, their </a:t>
            </a:r>
            <a:r>
              <a:rPr lang="en-US" sz="3700" dirty="0">
                <a:solidFill>
                  <a:srgbClr val="C00000"/>
                </a:solidFill>
                <a:ea typeface="+mn-ea"/>
                <a:cs typeface="+mn-cs"/>
              </a:rPr>
              <a:t>children are being neglected</a:t>
            </a:r>
            <a:r>
              <a:rPr lang="en-US" sz="3700" dirty="0">
                <a:solidFill>
                  <a:prstClr val="black"/>
                </a:solidFill>
                <a:ea typeface="+mn-ea"/>
                <a:cs typeface="+mn-cs"/>
              </a:rPr>
              <a:t>. </a:t>
            </a:r>
            <a:br>
              <a:rPr lang="en-US" sz="37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3700" dirty="0">
                <a:solidFill>
                  <a:prstClr val="black"/>
                </a:solidFill>
                <a:ea typeface="+mn-ea"/>
                <a:cs typeface="+mn-cs"/>
              </a:rPr>
              <a:t>…..</a:t>
            </a:r>
            <a:r>
              <a:rPr lang="en-US" sz="3700" dirty="0">
                <a:solidFill>
                  <a:srgbClr val="C00000"/>
                </a:solidFill>
                <a:ea typeface="+mn-ea"/>
                <a:cs typeface="+mn-cs"/>
              </a:rPr>
              <a:t>a lot of concern </a:t>
            </a:r>
            <a:r>
              <a:rPr lang="en-US" sz="3700" dirty="0">
                <a:solidFill>
                  <a:prstClr val="black"/>
                </a:solidFill>
                <a:ea typeface="+mn-ea"/>
                <a:cs typeface="+mn-cs"/>
              </a:rPr>
              <a:t>for their children’s </a:t>
            </a:r>
            <a:r>
              <a:rPr lang="en-US" sz="3700" dirty="0">
                <a:solidFill>
                  <a:srgbClr val="C00000"/>
                </a:solidFill>
                <a:ea typeface="+mn-ea"/>
                <a:cs typeface="+mn-cs"/>
              </a:rPr>
              <a:t>academic performance</a:t>
            </a:r>
            <a:r>
              <a:rPr lang="fa-IR" sz="3700" dirty="0">
                <a:solidFill>
                  <a:srgbClr val="C00000"/>
                </a:solidFill>
                <a:ea typeface="+mn-ea"/>
                <a:cs typeface="Arial" panose="020B0604020202020204" pitchFamily="34" charset="0"/>
              </a:rPr>
              <a:t>.....</a:t>
            </a:r>
            <a:r>
              <a:rPr lang="fa-IR" sz="37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/>
            </a:r>
            <a:br>
              <a:rPr lang="fa-IR" sz="37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8967" y="0"/>
            <a:ext cx="8848305" cy="394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7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05947" y="103868"/>
            <a:ext cx="10486053" cy="1325563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0070C0"/>
                </a:solidFill>
                <a:cs typeface="B Titr" panose="00000700000000000000" pitchFamily="2" charset="-78"/>
              </a:rPr>
              <a:t>اجتماعی شدن (جامعه پذیری)</a:t>
            </a:r>
            <a:endParaRPr lang="en-US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010400" y="1640553"/>
            <a:ext cx="5181600" cy="4351338"/>
          </a:xfrm>
        </p:spPr>
        <p:txBody>
          <a:bodyPr/>
          <a:lstStyle/>
          <a:p>
            <a:r>
              <a:rPr lang="en-US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ＭＳ Ｐゴシック" panose="020B0600070205080204" pitchFamily="34" charset="-128"/>
              </a:rPr>
              <a:t>The process by which people learn their culture</a:t>
            </a:r>
            <a:r>
              <a:rPr lang="en-US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ＭＳ Ｐゴシック" panose="020B0600070205080204" pitchFamily="34" charset="-128"/>
              </a:rPr>
              <a:t>.</a:t>
            </a:r>
            <a:endParaRPr lang="fa-IR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ＭＳ Ｐゴシック" panose="020B0600070205080204" pitchFamily="34" charset="-128"/>
            </a:endParaRPr>
          </a:p>
          <a:p>
            <a:pPr algn="r" rtl="1"/>
            <a:r>
              <a:rPr lang="fa-IR" sz="4400" kern="0" dirty="0" smtClean="0">
                <a:latin typeface="Garamond"/>
                <a:ea typeface="ＭＳ Ｐゴシック" panose="020B0600070205080204" pitchFamily="34" charset="-128"/>
                <a:cs typeface="B Zar" panose="00000400000000000000" pitchFamily="2" charset="-78"/>
              </a:rPr>
              <a:t>فرآیندی که طی آن افراد فرهنگ را می آموزند</a:t>
            </a:r>
          </a:p>
          <a:p>
            <a:pPr algn="r" rtl="1"/>
            <a:r>
              <a:rPr lang="fa-IR" sz="4400" kern="0" dirty="0" smtClean="0">
                <a:latin typeface="Garamond"/>
                <a:ea typeface="ＭＳ Ｐゴシック" panose="020B0600070205080204" pitchFamily="34" charset="-128"/>
                <a:cs typeface="B Zar" panose="00000400000000000000" pitchFamily="2" charset="-78"/>
              </a:rPr>
              <a:t>تعریف ساده فرهنگ: قوانین نانوشته</a:t>
            </a:r>
            <a:endParaRPr lang="en-US" sz="4400" dirty="0">
              <a:cs typeface="B Zar" panose="00000400000000000000" pitchFamily="2" charset="-78"/>
            </a:endParaRPr>
          </a:p>
        </p:txBody>
      </p:sp>
      <p:pic>
        <p:nvPicPr>
          <p:cNvPr id="1026" name="Picture 2" descr="Image result for socializa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84" y="437320"/>
            <a:ext cx="5181600" cy="317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126456" y="3687901"/>
            <a:ext cx="70062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چهار نهاد اجتماعی سازی فرزندان ما</a:t>
            </a: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1- خانواده</a:t>
            </a: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2- مهدکودک/مدرسه</a:t>
            </a: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3- دوستان و همکلاسی ها</a:t>
            </a: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4- رسانه ها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95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57" y="758952"/>
            <a:ext cx="11662117" cy="3566160"/>
          </a:xfrm>
        </p:spPr>
        <p:txBody>
          <a:bodyPr>
            <a:norm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5400" dirty="0" smtClean="0">
                <a:solidFill>
                  <a:schemeClr val="accent2"/>
                </a:solidFill>
                <a:cs typeface="0 Titr Bold" panose="00000700000000000000" pitchFamily="2" charset="-78"/>
              </a:rPr>
              <a:t>چرا فرزندانمان آنطور که میخواهیم </a:t>
            </a:r>
            <a:r>
              <a:rPr lang="fa-IR" sz="5400" dirty="0">
                <a:solidFill>
                  <a:srgbClr val="63A537"/>
                </a:solidFill>
                <a:latin typeface="Calibri Light" panose="020F0302020204030204" pitchFamily="34" charset="0"/>
                <a:cs typeface="0 Titr Bold" panose="00000700000000000000" pitchFamily="2" charset="-78"/>
              </a:rPr>
              <a:t>نمی</a:t>
            </a:r>
            <a:r>
              <a:rPr lang="en-US" sz="5400" dirty="0">
                <a:solidFill>
                  <a:srgbClr val="63A537"/>
                </a:solidFill>
                <a:latin typeface="Calibri Light" panose="020F0302020204030204" pitchFamily="34" charset="0"/>
                <a:cs typeface="0 Titr Bold" panose="00000700000000000000" pitchFamily="2" charset="-78"/>
              </a:rPr>
              <a:t>­</a:t>
            </a:r>
            <a:r>
              <a:rPr lang="fa-IR" sz="5400" dirty="0">
                <a:solidFill>
                  <a:srgbClr val="63A537"/>
                </a:solidFill>
                <a:latin typeface="Calibri Light" panose="020F0302020204030204" pitchFamily="34" charset="0"/>
                <a:cs typeface="0 Titr Bold" panose="00000700000000000000" pitchFamily="2" charset="-78"/>
              </a:rPr>
              <a:t>شوند</a:t>
            </a:r>
            <a:r>
              <a:rPr lang="fa-IR" sz="5400" dirty="0" smtClean="0">
                <a:solidFill>
                  <a:schemeClr val="accent2"/>
                </a:solidFill>
                <a:cs typeface="0 Titr Bold" panose="00000700000000000000" pitchFamily="2" charset="-78"/>
              </a:rPr>
              <a:t>؟</a:t>
            </a:r>
            <a:r>
              <a:rPr lang="en-US" sz="5400" dirty="0" smtClean="0">
                <a:solidFill>
                  <a:schemeClr val="accent2"/>
                </a:solidFill>
                <a:cs typeface="0 Titr Bold" panose="00000700000000000000" pitchFamily="2" charset="-78"/>
              </a:rPr>
              <a:t/>
            </a:r>
            <a:br>
              <a:rPr lang="en-US" sz="5400" dirty="0" smtClean="0">
                <a:solidFill>
                  <a:schemeClr val="accent2"/>
                </a:solidFill>
                <a:cs typeface="0 Titr Bold" panose="00000700000000000000" pitchFamily="2" charset="-78"/>
              </a:rPr>
            </a:br>
            <a:r>
              <a:rPr lang="fa-IR" sz="5400" dirty="0" smtClean="0">
                <a:solidFill>
                  <a:srgbClr val="FF0000"/>
                </a:solidFill>
                <a:cs typeface="0 Titr Bold" panose="00000700000000000000" pitchFamily="2" charset="-78"/>
              </a:rPr>
              <a:t>چرا درمانده‌ایم؟</a:t>
            </a:r>
            <a:r>
              <a:rPr lang="en-US" sz="5400" dirty="0" smtClean="0">
                <a:solidFill>
                  <a:srgbClr val="FF0000"/>
                </a:solidFill>
                <a:cs typeface="0 Titr Bold" panose="00000700000000000000" pitchFamily="2" charset="-78"/>
              </a:rPr>
              <a:t> </a:t>
            </a:r>
            <a:r>
              <a:rPr lang="fa-IR" sz="5400" dirty="0" smtClean="0">
                <a:solidFill>
                  <a:srgbClr val="FF0000"/>
                </a:solidFill>
                <a:cs typeface="0 Titr Bold" panose="00000700000000000000" pitchFamily="2" charset="-78"/>
              </a:rPr>
              <a:t>.....چه باید کرد؟</a:t>
            </a:r>
            <a:endParaRPr lang="en-US" sz="7200" dirty="0">
              <a:solidFill>
                <a:srgbClr val="FF0000"/>
              </a:solidFill>
              <a:cs typeface="0 Titr Bold" panose="00000700000000000000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4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434945" y="2147454"/>
            <a:ext cx="2757055" cy="2804285"/>
          </a:xfrm>
        </p:spPr>
        <p:txBody>
          <a:bodyPr>
            <a:noAutofit/>
          </a:bodyPr>
          <a:lstStyle/>
          <a:p>
            <a:r>
              <a:rPr lang="en-US" dirty="0">
                <a:latin typeface="NPIRooz" panose="02000506000000020003" pitchFamily="2" charset="0"/>
              </a:rPr>
              <a:t>Primary socialization theory</a:t>
            </a:r>
            <a:endParaRPr lang="en-US" sz="2800" dirty="0">
              <a:latin typeface="NPIRooz" panose="02000506000000020003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60"/>
            <a:ext cx="9324109" cy="6751472"/>
          </a:xfrm>
        </p:spPr>
      </p:pic>
    </p:spTree>
    <p:extLst>
      <p:ext uri="{BB962C8B-B14F-4D97-AF65-F5344CB8AC3E}">
        <p14:creationId xmlns:p14="http://schemas.microsoft.com/office/powerpoint/2010/main" val="322108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1350" cy="2881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143249"/>
            <a:ext cx="10744200" cy="3033713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 smtClean="0">
                <a:solidFill>
                  <a:srgbClr val="0070C0"/>
                </a:solidFill>
                <a:cs typeface="B Titr" panose="00000700000000000000" pitchFamily="2" charset="-78"/>
              </a:rPr>
              <a:t>تفاوت در شخصیت و رفتار افراد تا چه حد ارثی است؟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4000" dirty="0" smtClean="0">
                <a:cs typeface="B Titr" panose="00000700000000000000" pitchFamily="2" charset="-78"/>
              </a:rPr>
              <a:t>40 درصد به علت توارث</a:t>
            </a: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sz="4000" dirty="0" smtClean="0">
                <a:cs typeface="B Titr" panose="00000700000000000000" pitchFamily="2" charset="-78"/>
              </a:rPr>
              <a:t>60 درصد به علت تاثیرات محیط</a:t>
            </a:r>
            <a:endParaRPr lang="en-US" sz="40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21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327" y="365125"/>
            <a:ext cx="10813473" cy="1325563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0070C0"/>
                </a:solidFill>
                <a:cs typeface="B Titr" panose="00000700000000000000" pitchFamily="2" charset="-78"/>
              </a:rPr>
              <a:t>رفتارهای اخلاقی و جامعه پسند نیز تا حدی ارثی است</a:t>
            </a:r>
            <a:endParaRPr lang="en-US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8358" y="1690688"/>
            <a:ext cx="10095283" cy="479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5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564" y="758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a-IR" sz="5400" dirty="0" smtClean="0">
                <a:solidFill>
                  <a:srgbClr val="7030A0"/>
                </a:solidFill>
                <a:cs typeface="0 Aseman" panose="00000400000000000000" pitchFamily="2" charset="-78"/>
              </a:rPr>
              <a:t>چرا فرزندان یک خانه اینقدر اخلاقاشون با هم فرق میکند؟</a:t>
            </a:r>
            <a:endParaRPr lang="en-US" sz="5400" dirty="0">
              <a:solidFill>
                <a:srgbClr val="7030A0"/>
              </a:solidFill>
              <a:cs typeface="0 Asema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91403"/>
            <a:ext cx="10515600" cy="1685559"/>
          </a:xfrm>
        </p:spPr>
        <p:txBody>
          <a:bodyPr>
            <a:normAutofit lnSpcReduction="10000"/>
          </a:bodyPr>
          <a:lstStyle/>
          <a:p>
            <a:pPr marL="342900" lvl="0" indent="-342900" fontAlgn="base">
              <a:lnSpc>
                <a:spcPts val="24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prstClr val="black"/>
                </a:solidFill>
              </a:rPr>
              <a:t>Siblings only </a:t>
            </a:r>
            <a:r>
              <a:rPr lang="en-US" altLang="en-US" dirty="0">
                <a:solidFill>
                  <a:srgbClr val="C00000"/>
                </a:solidFill>
              </a:rPr>
              <a:t>share half their genes</a:t>
            </a:r>
            <a:r>
              <a:rPr lang="en-US" altLang="en-US" dirty="0">
                <a:solidFill>
                  <a:prstClr val="black"/>
                </a:solidFill>
              </a:rPr>
              <a:t>.</a:t>
            </a:r>
          </a:p>
          <a:p>
            <a:r>
              <a:rPr lang="en-US" dirty="0" smtClean="0"/>
              <a:t>Behavioral-genetic studies consistently point to </a:t>
            </a:r>
            <a:r>
              <a:rPr lang="en-US" dirty="0" err="1" smtClean="0">
                <a:solidFill>
                  <a:srgbClr val="C00000"/>
                </a:solidFill>
              </a:rPr>
              <a:t>nonshared</a:t>
            </a:r>
            <a:r>
              <a:rPr lang="en-US" dirty="0" smtClean="0">
                <a:solidFill>
                  <a:srgbClr val="C00000"/>
                </a:solidFill>
              </a:rPr>
              <a:t> environment as </a:t>
            </a:r>
            <a:r>
              <a:rPr lang="en-US" b="1" u="sng" dirty="0" smtClean="0">
                <a:solidFill>
                  <a:srgbClr val="7030A0"/>
                </a:solidFill>
              </a:rPr>
              <a:t>the most important source </a:t>
            </a:r>
            <a:r>
              <a:rPr lang="en-US" dirty="0" smtClean="0"/>
              <a:t>of environmental variance for personality, psychopathology, and IQ after childhood.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01" y="1302374"/>
            <a:ext cx="11764397" cy="318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2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2900" y="365125"/>
            <a:ext cx="11353800" cy="1325563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0070C0"/>
                </a:solidFill>
                <a:cs typeface="B Titr" panose="00000700000000000000" pitchFamily="2" charset="-78"/>
              </a:rPr>
              <a:t>مهمترین برهه زمانی برای انتقال ارزش ها چه وقتی است؟</a:t>
            </a:r>
            <a:endParaRPr lang="en-US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Overall, we found that values were transmitted by</a:t>
            </a:r>
            <a:br>
              <a:rPr lang="en-US" dirty="0"/>
            </a:br>
            <a:r>
              <a:rPr lang="en-US" dirty="0"/>
              <a:t>parents at an early stage in the lives of their children and</a:t>
            </a:r>
            <a:br>
              <a:rPr lang="en-US" dirty="0"/>
            </a:br>
            <a:r>
              <a:rPr lang="en-US" dirty="0"/>
              <a:t>subsequently remained stable in those children over</a:t>
            </a:r>
            <a:br>
              <a:rPr lang="en-US" dirty="0"/>
            </a:br>
            <a:r>
              <a:rPr lang="en-US" dirty="0"/>
              <a:t>almost three decades. </a:t>
            </a:r>
            <a:br>
              <a:rPr lang="en-US" dirty="0"/>
            </a:br>
            <a:r>
              <a:rPr lang="en-US" dirty="0"/>
              <a:t>The quality of the parent–child relationship strengthened the contemporaneous transmission of religious beliefs 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r" rtl="1">
              <a:lnSpc>
                <a:spcPct val="110000"/>
              </a:lnSpc>
            </a:pPr>
            <a:r>
              <a:rPr lang="fa-IR" sz="4400" dirty="0" smtClean="0">
                <a:cs typeface="B Titr" panose="00000700000000000000" pitchFamily="2" charset="-78"/>
              </a:rPr>
              <a:t>مهمترین زمان اوان کودکی است و در آنصورت ماندگارتر است.</a:t>
            </a:r>
          </a:p>
          <a:p>
            <a:pPr algn="r" rtl="1">
              <a:lnSpc>
                <a:spcPct val="110000"/>
              </a:lnSpc>
            </a:pPr>
            <a:r>
              <a:rPr lang="fa-IR" sz="4400" dirty="0" smtClean="0">
                <a:cs typeface="B Titr" panose="00000700000000000000" pitchFamily="2" charset="-78"/>
              </a:rPr>
              <a:t>کیفیت ارتباط والدین با کودک بسیار مهم است در خصوص باورهای مذهبی</a:t>
            </a:r>
            <a:endParaRPr lang="en-US" sz="4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546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4668" y="1080655"/>
            <a:ext cx="12338138" cy="508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45" y="365125"/>
            <a:ext cx="11215255" cy="1325563"/>
          </a:xfrm>
        </p:spPr>
        <p:txBody>
          <a:bodyPr>
            <a:normAutofit/>
          </a:bodyPr>
          <a:lstStyle/>
          <a:p>
            <a:pPr algn="r" rtl="1"/>
            <a:r>
              <a:rPr lang="fa-IR" sz="3600" dirty="0" smtClean="0">
                <a:solidFill>
                  <a:srgbClr val="0070C0"/>
                </a:solidFill>
                <a:cs typeface="B Titr" panose="00000700000000000000" pitchFamily="2" charset="-78"/>
              </a:rPr>
              <a:t>مثال: آیا تعهد سازمانی و فرهنگ کار از والدین به فرزند منتقل می‌شود؟</a:t>
            </a:r>
            <a:endParaRPr lang="en-US" sz="3600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Both </a:t>
            </a:r>
            <a:r>
              <a:rPr lang="en-US" dirty="0">
                <a:solidFill>
                  <a:srgbClr val="C00000"/>
                </a:solidFill>
              </a:rPr>
              <a:t>mothers’ and fathers’ work values</a:t>
            </a:r>
            <a:r>
              <a:rPr lang="en-US" dirty="0"/>
              <a:t>, and their parenting behavior were significantly associated with their children’s</a:t>
            </a:r>
            <a:br>
              <a:rPr lang="en-US" dirty="0"/>
            </a:br>
            <a:r>
              <a:rPr lang="en-US" dirty="0"/>
              <a:t>work values. Yet, similarity of father–child work values decreased as child age increased 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00000"/>
              </a:lnSpc>
            </a:pPr>
            <a:r>
              <a:rPr lang="fa-IR" sz="3600" dirty="0" smtClean="0">
                <a:cs typeface="B Titr" panose="00000700000000000000" pitchFamily="2" charset="-78"/>
              </a:rPr>
              <a:t>ارزش های کاری هم مادر و هم پدر به فرزندان منتقل می شود.</a:t>
            </a:r>
          </a:p>
          <a:p>
            <a:pPr algn="r" rtl="1">
              <a:lnSpc>
                <a:spcPct val="100000"/>
              </a:lnSpc>
            </a:pPr>
            <a:r>
              <a:rPr lang="fa-IR" sz="3600" dirty="0" smtClean="0">
                <a:cs typeface="B Titr" panose="00000700000000000000" pitchFamily="2" charset="-78"/>
              </a:rPr>
              <a:t>البته ارزش های کاری مادران ماندگار تر است.</a:t>
            </a:r>
            <a:endParaRPr lang="en-US" sz="36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180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7" y="1863088"/>
            <a:ext cx="11877353" cy="438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3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19326" y="2436190"/>
            <a:ext cx="7840663" cy="3353817"/>
            <a:chOff x="543" y="1791"/>
            <a:chExt cx="6111" cy="2463"/>
          </a:xfrm>
        </p:grpSpPr>
        <p:sp>
          <p:nvSpPr>
            <p:cNvPr id="40970" name="Rectangle 3"/>
            <p:cNvSpPr>
              <a:spLocks noChangeArrowheads="1"/>
            </p:cNvSpPr>
            <p:nvPr/>
          </p:nvSpPr>
          <p:spPr bwMode="auto">
            <a:xfrm>
              <a:off x="645" y="1885"/>
              <a:ext cx="539" cy="2289"/>
            </a:xfrm>
            <a:prstGeom prst="rect">
              <a:avLst/>
            </a:prstGeom>
            <a:solidFill>
              <a:srgbClr val="FDFF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971" name="Freeform 4"/>
            <p:cNvSpPr>
              <a:spLocks/>
            </p:cNvSpPr>
            <p:nvPr/>
          </p:nvSpPr>
          <p:spPr bwMode="auto">
            <a:xfrm>
              <a:off x="543" y="1827"/>
              <a:ext cx="736" cy="58"/>
            </a:xfrm>
            <a:custGeom>
              <a:avLst/>
              <a:gdLst>
                <a:gd name="T0" fmla="*/ 0 w 101"/>
                <a:gd name="T1" fmla="*/ 2147483647 h 8"/>
                <a:gd name="T2" fmla="*/ 2147483647 w 101"/>
                <a:gd name="T3" fmla="*/ 2147483647 h 8"/>
                <a:gd name="T4" fmla="*/ 2147483647 w 101"/>
                <a:gd name="T5" fmla="*/ 2147483647 h 8"/>
                <a:gd name="T6" fmla="*/ 2147483647 w 101"/>
                <a:gd name="T7" fmla="*/ 0 h 8"/>
                <a:gd name="T8" fmla="*/ 0 w 101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8"/>
                <a:gd name="T17" fmla="*/ 101 w 101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8">
                  <a:moveTo>
                    <a:pt x="0" y="1"/>
                  </a:moveTo>
                  <a:lnTo>
                    <a:pt x="14" y="8"/>
                  </a:lnTo>
                  <a:lnTo>
                    <a:pt x="88" y="8"/>
                  </a:lnTo>
                  <a:lnTo>
                    <a:pt x="101" y="0"/>
                  </a:lnTo>
                  <a:lnTo>
                    <a:pt x="0" y="1"/>
                  </a:lnTo>
                </a:path>
              </a:pathLst>
            </a:custGeom>
            <a:solidFill>
              <a:srgbClr val="FCFE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972" name="Rectangle 5"/>
            <p:cNvSpPr>
              <a:spLocks noChangeArrowheads="1"/>
            </p:cNvSpPr>
            <p:nvPr/>
          </p:nvSpPr>
          <p:spPr bwMode="auto">
            <a:xfrm>
              <a:off x="543" y="1791"/>
              <a:ext cx="736" cy="43"/>
            </a:xfrm>
            <a:prstGeom prst="rect">
              <a:avLst/>
            </a:prstGeom>
            <a:solidFill>
              <a:srgbClr val="FDFF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973" name="Freeform 6"/>
            <p:cNvSpPr>
              <a:spLocks/>
            </p:cNvSpPr>
            <p:nvPr/>
          </p:nvSpPr>
          <p:spPr bwMode="auto">
            <a:xfrm>
              <a:off x="543" y="4159"/>
              <a:ext cx="736" cy="59"/>
            </a:xfrm>
            <a:custGeom>
              <a:avLst/>
              <a:gdLst>
                <a:gd name="T0" fmla="*/ 0 w 101"/>
                <a:gd name="T1" fmla="*/ 2147483647 h 8"/>
                <a:gd name="T2" fmla="*/ 2147483647 w 101"/>
                <a:gd name="T3" fmla="*/ 0 h 8"/>
                <a:gd name="T4" fmla="*/ 2147483647 w 101"/>
                <a:gd name="T5" fmla="*/ 0 h 8"/>
                <a:gd name="T6" fmla="*/ 2147483647 w 101"/>
                <a:gd name="T7" fmla="*/ 2147483647 h 8"/>
                <a:gd name="T8" fmla="*/ 0 w 101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8"/>
                <a:gd name="T17" fmla="*/ 101 w 101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8">
                  <a:moveTo>
                    <a:pt x="0" y="7"/>
                  </a:moveTo>
                  <a:lnTo>
                    <a:pt x="14" y="0"/>
                  </a:lnTo>
                  <a:lnTo>
                    <a:pt x="88" y="0"/>
                  </a:lnTo>
                  <a:lnTo>
                    <a:pt x="101" y="8"/>
                  </a:lnTo>
                  <a:lnTo>
                    <a:pt x="0" y="7"/>
                  </a:lnTo>
                </a:path>
              </a:pathLst>
            </a:custGeom>
            <a:solidFill>
              <a:srgbClr val="FCFE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974" name="Rectangle 7"/>
            <p:cNvSpPr>
              <a:spLocks noChangeArrowheads="1"/>
            </p:cNvSpPr>
            <p:nvPr/>
          </p:nvSpPr>
          <p:spPr bwMode="auto">
            <a:xfrm>
              <a:off x="543" y="4210"/>
              <a:ext cx="736" cy="44"/>
            </a:xfrm>
            <a:prstGeom prst="rect">
              <a:avLst/>
            </a:prstGeom>
            <a:solidFill>
              <a:srgbClr val="FDFF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975" name="Rectangle 8"/>
            <p:cNvSpPr>
              <a:spLocks noChangeArrowheads="1"/>
            </p:cNvSpPr>
            <p:nvPr/>
          </p:nvSpPr>
          <p:spPr bwMode="auto">
            <a:xfrm>
              <a:off x="1509" y="1886"/>
              <a:ext cx="538" cy="2288"/>
            </a:xfrm>
            <a:prstGeom prst="rect">
              <a:avLst/>
            </a:prstGeom>
            <a:solidFill>
              <a:srgbClr val="FDFF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976" name="Freeform 9"/>
            <p:cNvSpPr>
              <a:spLocks/>
            </p:cNvSpPr>
            <p:nvPr/>
          </p:nvSpPr>
          <p:spPr bwMode="auto">
            <a:xfrm>
              <a:off x="1407" y="1828"/>
              <a:ext cx="735" cy="58"/>
            </a:xfrm>
            <a:custGeom>
              <a:avLst/>
              <a:gdLst>
                <a:gd name="T0" fmla="*/ 0 w 101"/>
                <a:gd name="T1" fmla="*/ 2147483647 h 8"/>
                <a:gd name="T2" fmla="*/ 2147483647 w 101"/>
                <a:gd name="T3" fmla="*/ 2147483647 h 8"/>
                <a:gd name="T4" fmla="*/ 2147483647 w 101"/>
                <a:gd name="T5" fmla="*/ 2147483647 h 8"/>
                <a:gd name="T6" fmla="*/ 2147483647 w 101"/>
                <a:gd name="T7" fmla="*/ 0 h 8"/>
                <a:gd name="T8" fmla="*/ 0 w 101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8"/>
                <a:gd name="T17" fmla="*/ 101 w 101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8">
                  <a:moveTo>
                    <a:pt x="0" y="1"/>
                  </a:moveTo>
                  <a:lnTo>
                    <a:pt x="14" y="8"/>
                  </a:lnTo>
                  <a:lnTo>
                    <a:pt x="88" y="8"/>
                  </a:lnTo>
                  <a:lnTo>
                    <a:pt x="101" y="0"/>
                  </a:lnTo>
                  <a:lnTo>
                    <a:pt x="0" y="1"/>
                  </a:lnTo>
                </a:path>
              </a:pathLst>
            </a:custGeom>
            <a:solidFill>
              <a:srgbClr val="FCFE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977" name="Rectangle 10"/>
            <p:cNvSpPr>
              <a:spLocks noChangeArrowheads="1"/>
            </p:cNvSpPr>
            <p:nvPr/>
          </p:nvSpPr>
          <p:spPr bwMode="auto">
            <a:xfrm>
              <a:off x="1407" y="1792"/>
              <a:ext cx="735" cy="43"/>
            </a:xfrm>
            <a:prstGeom prst="rect">
              <a:avLst/>
            </a:prstGeom>
            <a:solidFill>
              <a:srgbClr val="FDFF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978" name="Freeform 11"/>
            <p:cNvSpPr>
              <a:spLocks/>
            </p:cNvSpPr>
            <p:nvPr/>
          </p:nvSpPr>
          <p:spPr bwMode="auto">
            <a:xfrm>
              <a:off x="1407" y="4159"/>
              <a:ext cx="735" cy="59"/>
            </a:xfrm>
            <a:custGeom>
              <a:avLst/>
              <a:gdLst>
                <a:gd name="T0" fmla="*/ 0 w 101"/>
                <a:gd name="T1" fmla="*/ 2147483647 h 8"/>
                <a:gd name="T2" fmla="*/ 2147483647 w 101"/>
                <a:gd name="T3" fmla="*/ 0 h 8"/>
                <a:gd name="T4" fmla="*/ 2147483647 w 101"/>
                <a:gd name="T5" fmla="*/ 0 h 8"/>
                <a:gd name="T6" fmla="*/ 2147483647 w 101"/>
                <a:gd name="T7" fmla="*/ 2147483647 h 8"/>
                <a:gd name="T8" fmla="*/ 0 w 101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8"/>
                <a:gd name="T17" fmla="*/ 101 w 101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8">
                  <a:moveTo>
                    <a:pt x="0" y="7"/>
                  </a:moveTo>
                  <a:lnTo>
                    <a:pt x="14" y="0"/>
                  </a:lnTo>
                  <a:lnTo>
                    <a:pt x="88" y="0"/>
                  </a:lnTo>
                  <a:lnTo>
                    <a:pt x="101" y="8"/>
                  </a:lnTo>
                  <a:lnTo>
                    <a:pt x="0" y="7"/>
                  </a:lnTo>
                </a:path>
              </a:pathLst>
            </a:custGeom>
            <a:solidFill>
              <a:srgbClr val="FCFE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979" name="Rectangle 12"/>
            <p:cNvSpPr>
              <a:spLocks noChangeArrowheads="1"/>
            </p:cNvSpPr>
            <p:nvPr/>
          </p:nvSpPr>
          <p:spPr bwMode="auto">
            <a:xfrm>
              <a:off x="1407" y="4210"/>
              <a:ext cx="735" cy="44"/>
            </a:xfrm>
            <a:prstGeom prst="rect">
              <a:avLst/>
            </a:prstGeom>
            <a:solidFill>
              <a:srgbClr val="FDFF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980" name="Rectangle 13"/>
            <p:cNvSpPr>
              <a:spLocks noChangeArrowheads="1"/>
            </p:cNvSpPr>
            <p:nvPr/>
          </p:nvSpPr>
          <p:spPr bwMode="auto">
            <a:xfrm>
              <a:off x="2422" y="1886"/>
              <a:ext cx="538" cy="2288"/>
            </a:xfrm>
            <a:prstGeom prst="rect">
              <a:avLst/>
            </a:prstGeom>
            <a:solidFill>
              <a:srgbClr val="FDFF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981" name="Freeform 14"/>
            <p:cNvSpPr>
              <a:spLocks/>
            </p:cNvSpPr>
            <p:nvPr/>
          </p:nvSpPr>
          <p:spPr bwMode="auto">
            <a:xfrm>
              <a:off x="2320" y="1828"/>
              <a:ext cx="735" cy="58"/>
            </a:xfrm>
            <a:custGeom>
              <a:avLst/>
              <a:gdLst>
                <a:gd name="T0" fmla="*/ 0 w 101"/>
                <a:gd name="T1" fmla="*/ 2147483647 h 8"/>
                <a:gd name="T2" fmla="*/ 2147483647 w 101"/>
                <a:gd name="T3" fmla="*/ 2147483647 h 8"/>
                <a:gd name="T4" fmla="*/ 2147483647 w 101"/>
                <a:gd name="T5" fmla="*/ 2147483647 h 8"/>
                <a:gd name="T6" fmla="*/ 2147483647 w 101"/>
                <a:gd name="T7" fmla="*/ 0 h 8"/>
                <a:gd name="T8" fmla="*/ 0 w 101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8"/>
                <a:gd name="T17" fmla="*/ 101 w 101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8">
                  <a:moveTo>
                    <a:pt x="0" y="1"/>
                  </a:moveTo>
                  <a:lnTo>
                    <a:pt x="14" y="8"/>
                  </a:lnTo>
                  <a:lnTo>
                    <a:pt x="88" y="8"/>
                  </a:lnTo>
                  <a:lnTo>
                    <a:pt x="101" y="0"/>
                  </a:lnTo>
                  <a:lnTo>
                    <a:pt x="0" y="1"/>
                  </a:lnTo>
                </a:path>
              </a:pathLst>
            </a:custGeom>
            <a:solidFill>
              <a:srgbClr val="FCFE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982" name="Rectangle 15"/>
            <p:cNvSpPr>
              <a:spLocks noChangeArrowheads="1"/>
            </p:cNvSpPr>
            <p:nvPr/>
          </p:nvSpPr>
          <p:spPr bwMode="auto">
            <a:xfrm>
              <a:off x="2320" y="1792"/>
              <a:ext cx="735" cy="43"/>
            </a:xfrm>
            <a:prstGeom prst="rect">
              <a:avLst/>
            </a:prstGeom>
            <a:solidFill>
              <a:srgbClr val="FDFF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983" name="Freeform 16"/>
            <p:cNvSpPr>
              <a:spLocks/>
            </p:cNvSpPr>
            <p:nvPr/>
          </p:nvSpPr>
          <p:spPr bwMode="auto">
            <a:xfrm>
              <a:off x="2320" y="4159"/>
              <a:ext cx="735" cy="59"/>
            </a:xfrm>
            <a:custGeom>
              <a:avLst/>
              <a:gdLst>
                <a:gd name="T0" fmla="*/ 0 w 101"/>
                <a:gd name="T1" fmla="*/ 2147483647 h 8"/>
                <a:gd name="T2" fmla="*/ 2147483647 w 101"/>
                <a:gd name="T3" fmla="*/ 0 h 8"/>
                <a:gd name="T4" fmla="*/ 2147483647 w 101"/>
                <a:gd name="T5" fmla="*/ 0 h 8"/>
                <a:gd name="T6" fmla="*/ 2147483647 w 101"/>
                <a:gd name="T7" fmla="*/ 2147483647 h 8"/>
                <a:gd name="T8" fmla="*/ 0 w 101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8"/>
                <a:gd name="T17" fmla="*/ 101 w 101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8">
                  <a:moveTo>
                    <a:pt x="0" y="7"/>
                  </a:moveTo>
                  <a:lnTo>
                    <a:pt x="14" y="0"/>
                  </a:lnTo>
                  <a:lnTo>
                    <a:pt x="88" y="0"/>
                  </a:lnTo>
                  <a:lnTo>
                    <a:pt x="101" y="8"/>
                  </a:lnTo>
                  <a:lnTo>
                    <a:pt x="0" y="7"/>
                  </a:lnTo>
                </a:path>
              </a:pathLst>
            </a:custGeom>
            <a:solidFill>
              <a:srgbClr val="FCFE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984" name="Rectangle 17"/>
            <p:cNvSpPr>
              <a:spLocks noChangeArrowheads="1"/>
            </p:cNvSpPr>
            <p:nvPr/>
          </p:nvSpPr>
          <p:spPr bwMode="auto">
            <a:xfrm>
              <a:off x="2320" y="4210"/>
              <a:ext cx="735" cy="44"/>
            </a:xfrm>
            <a:prstGeom prst="rect">
              <a:avLst/>
            </a:prstGeom>
            <a:solidFill>
              <a:srgbClr val="FDFF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985" name="Rectangle 18"/>
            <p:cNvSpPr>
              <a:spLocks noChangeArrowheads="1"/>
            </p:cNvSpPr>
            <p:nvPr/>
          </p:nvSpPr>
          <p:spPr bwMode="auto">
            <a:xfrm>
              <a:off x="3334" y="1886"/>
              <a:ext cx="538" cy="2288"/>
            </a:xfrm>
            <a:prstGeom prst="rect">
              <a:avLst/>
            </a:prstGeom>
            <a:solidFill>
              <a:srgbClr val="FDFF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986" name="Freeform 19"/>
            <p:cNvSpPr>
              <a:spLocks/>
            </p:cNvSpPr>
            <p:nvPr/>
          </p:nvSpPr>
          <p:spPr bwMode="auto">
            <a:xfrm>
              <a:off x="3232" y="1828"/>
              <a:ext cx="735" cy="58"/>
            </a:xfrm>
            <a:custGeom>
              <a:avLst/>
              <a:gdLst>
                <a:gd name="T0" fmla="*/ 0 w 101"/>
                <a:gd name="T1" fmla="*/ 2147483647 h 8"/>
                <a:gd name="T2" fmla="*/ 2147483647 w 101"/>
                <a:gd name="T3" fmla="*/ 2147483647 h 8"/>
                <a:gd name="T4" fmla="*/ 2147483647 w 101"/>
                <a:gd name="T5" fmla="*/ 2147483647 h 8"/>
                <a:gd name="T6" fmla="*/ 2147483647 w 101"/>
                <a:gd name="T7" fmla="*/ 0 h 8"/>
                <a:gd name="T8" fmla="*/ 0 w 101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8"/>
                <a:gd name="T17" fmla="*/ 101 w 101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8">
                  <a:moveTo>
                    <a:pt x="0" y="1"/>
                  </a:moveTo>
                  <a:lnTo>
                    <a:pt x="14" y="8"/>
                  </a:lnTo>
                  <a:lnTo>
                    <a:pt x="88" y="8"/>
                  </a:lnTo>
                  <a:lnTo>
                    <a:pt x="101" y="0"/>
                  </a:lnTo>
                  <a:lnTo>
                    <a:pt x="0" y="1"/>
                  </a:lnTo>
                </a:path>
              </a:pathLst>
            </a:custGeom>
            <a:solidFill>
              <a:srgbClr val="FCFE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987" name="Rectangle 20"/>
            <p:cNvSpPr>
              <a:spLocks noChangeArrowheads="1"/>
            </p:cNvSpPr>
            <p:nvPr/>
          </p:nvSpPr>
          <p:spPr bwMode="auto">
            <a:xfrm>
              <a:off x="3232" y="1792"/>
              <a:ext cx="735" cy="43"/>
            </a:xfrm>
            <a:prstGeom prst="rect">
              <a:avLst/>
            </a:prstGeom>
            <a:solidFill>
              <a:srgbClr val="FDFF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988" name="Freeform 21"/>
            <p:cNvSpPr>
              <a:spLocks/>
            </p:cNvSpPr>
            <p:nvPr/>
          </p:nvSpPr>
          <p:spPr bwMode="auto">
            <a:xfrm>
              <a:off x="3232" y="4159"/>
              <a:ext cx="735" cy="59"/>
            </a:xfrm>
            <a:custGeom>
              <a:avLst/>
              <a:gdLst>
                <a:gd name="T0" fmla="*/ 0 w 101"/>
                <a:gd name="T1" fmla="*/ 2147483647 h 8"/>
                <a:gd name="T2" fmla="*/ 2147483647 w 101"/>
                <a:gd name="T3" fmla="*/ 0 h 8"/>
                <a:gd name="T4" fmla="*/ 2147483647 w 101"/>
                <a:gd name="T5" fmla="*/ 0 h 8"/>
                <a:gd name="T6" fmla="*/ 2147483647 w 101"/>
                <a:gd name="T7" fmla="*/ 2147483647 h 8"/>
                <a:gd name="T8" fmla="*/ 0 w 101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8"/>
                <a:gd name="T17" fmla="*/ 101 w 101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8">
                  <a:moveTo>
                    <a:pt x="0" y="7"/>
                  </a:moveTo>
                  <a:lnTo>
                    <a:pt x="14" y="0"/>
                  </a:lnTo>
                  <a:lnTo>
                    <a:pt x="88" y="0"/>
                  </a:lnTo>
                  <a:lnTo>
                    <a:pt x="101" y="8"/>
                  </a:lnTo>
                  <a:lnTo>
                    <a:pt x="0" y="7"/>
                  </a:lnTo>
                </a:path>
              </a:pathLst>
            </a:custGeom>
            <a:solidFill>
              <a:srgbClr val="FCFE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989" name="Rectangle 22"/>
            <p:cNvSpPr>
              <a:spLocks noChangeArrowheads="1"/>
            </p:cNvSpPr>
            <p:nvPr/>
          </p:nvSpPr>
          <p:spPr bwMode="auto">
            <a:xfrm>
              <a:off x="3232" y="4210"/>
              <a:ext cx="735" cy="44"/>
            </a:xfrm>
            <a:prstGeom prst="rect">
              <a:avLst/>
            </a:prstGeom>
            <a:solidFill>
              <a:srgbClr val="FDFF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990" name="Rectangle 23"/>
            <p:cNvSpPr>
              <a:spLocks noChangeArrowheads="1"/>
            </p:cNvSpPr>
            <p:nvPr/>
          </p:nvSpPr>
          <p:spPr bwMode="auto">
            <a:xfrm>
              <a:off x="4294" y="1886"/>
              <a:ext cx="538" cy="2288"/>
            </a:xfrm>
            <a:prstGeom prst="rect">
              <a:avLst/>
            </a:prstGeom>
            <a:solidFill>
              <a:srgbClr val="FDFF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991" name="Freeform 24"/>
            <p:cNvSpPr>
              <a:spLocks/>
            </p:cNvSpPr>
            <p:nvPr/>
          </p:nvSpPr>
          <p:spPr bwMode="auto">
            <a:xfrm>
              <a:off x="4192" y="1828"/>
              <a:ext cx="735" cy="58"/>
            </a:xfrm>
            <a:custGeom>
              <a:avLst/>
              <a:gdLst>
                <a:gd name="T0" fmla="*/ 0 w 101"/>
                <a:gd name="T1" fmla="*/ 2147483647 h 8"/>
                <a:gd name="T2" fmla="*/ 2147483647 w 101"/>
                <a:gd name="T3" fmla="*/ 2147483647 h 8"/>
                <a:gd name="T4" fmla="*/ 2147483647 w 101"/>
                <a:gd name="T5" fmla="*/ 2147483647 h 8"/>
                <a:gd name="T6" fmla="*/ 2147483647 w 101"/>
                <a:gd name="T7" fmla="*/ 0 h 8"/>
                <a:gd name="T8" fmla="*/ 0 w 101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8"/>
                <a:gd name="T17" fmla="*/ 101 w 101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8">
                  <a:moveTo>
                    <a:pt x="0" y="1"/>
                  </a:moveTo>
                  <a:lnTo>
                    <a:pt x="14" y="8"/>
                  </a:lnTo>
                  <a:lnTo>
                    <a:pt x="88" y="8"/>
                  </a:lnTo>
                  <a:lnTo>
                    <a:pt x="101" y="0"/>
                  </a:lnTo>
                  <a:lnTo>
                    <a:pt x="0" y="1"/>
                  </a:lnTo>
                </a:path>
              </a:pathLst>
            </a:custGeom>
            <a:solidFill>
              <a:srgbClr val="FCFE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992" name="Rectangle 25"/>
            <p:cNvSpPr>
              <a:spLocks noChangeArrowheads="1"/>
            </p:cNvSpPr>
            <p:nvPr/>
          </p:nvSpPr>
          <p:spPr bwMode="auto">
            <a:xfrm>
              <a:off x="4192" y="1792"/>
              <a:ext cx="735" cy="43"/>
            </a:xfrm>
            <a:prstGeom prst="rect">
              <a:avLst/>
            </a:prstGeom>
            <a:solidFill>
              <a:srgbClr val="FDFF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993" name="Freeform 26"/>
            <p:cNvSpPr>
              <a:spLocks/>
            </p:cNvSpPr>
            <p:nvPr/>
          </p:nvSpPr>
          <p:spPr bwMode="auto">
            <a:xfrm>
              <a:off x="4192" y="4159"/>
              <a:ext cx="735" cy="59"/>
            </a:xfrm>
            <a:custGeom>
              <a:avLst/>
              <a:gdLst>
                <a:gd name="T0" fmla="*/ 0 w 101"/>
                <a:gd name="T1" fmla="*/ 2147483647 h 8"/>
                <a:gd name="T2" fmla="*/ 2147483647 w 101"/>
                <a:gd name="T3" fmla="*/ 0 h 8"/>
                <a:gd name="T4" fmla="*/ 2147483647 w 101"/>
                <a:gd name="T5" fmla="*/ 0 h 8"/>
                <a:gd name="T6" fmla="*/ 2147483647 w 101"/>
                <a:gd name="T7" fmla="*/ 2147483647 h 8"/>
                <a:gd name="T8" fmla="*/ 0 w 101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8"/>
                <a:gd name="T17" fmla="*/ 101 w 101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8">
                  <a:moveTo>
                    <a:pt x="0" y="7"/>
                  </a:moveTo>
                  <a:lnTo>
                    <a:pt x="14" y="0"/>
                  </a:lnTo>
                  <a:lnTo>
                    <a:pt x="88" y="0"/>
                  </a:lnTo>
                  <a:lnTo>
                    <a:pt x="101" y="8"/>
                  </a:lnTo>
                  <a:lnTo>
                    <a:pt x="0" y="7"/>
                  </a:lnTo>
                </a:path>
              </a:pathLst>
            </a:custGeom>
            <a:solidFill>
              <a:srgbClr val="FCFE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994" name="Rectangle 27"/>
            <p:cNvSpPr>
              <a:spLocks noChangeArrowheads="1"/>
            </p:cNvSpPr>
            <p:nvPr/>
          </p:nvSpPr>
          <p:spPr bwMode="auto">
            <a:xfrm>
              <a:off x="4192" y="4210"/>
              <a:ext cx="735" cy="44"/>
            </a:xfrm>
            <a:prstGeom prst="rect">
              <a:avLst/>
            </a:prstGeom>
            <a:solidFill>
              <a:srgbClr val="FDFF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995" name="Rectangle 28"/>
            <p:cNvSpPr>
              <a:spLocks noChangeArrowheads="1"/>
            </p:cNvSpPr>
            <p:nvPr/>
          </p:nvSpPr>
          <p:spPr bwMode="auto">
            <a:xfrm>
              <a:off x="5158" y="1886"/>
              <a:ext cx="538" cy="2288"/>
            </a:xfrm>
            <a:prstGeom prst="rect">
              <a:avLst/>
            </a:prstGeom>
            <a:solidFill>
              <a:srgbClr val="FDFF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996" name="Freeform 29"/>
            <p:cNvSpPr>
              <a:spLocks/>
            </p:cNvSpPr>
            <p:nvPr/>
          </p:nvSpPr>
          <p:spPr bwMode="auto">
            <a:xfrm>
              <a:off x="5056" y="1828"/>
              <a:ext cx="735" cy="58"/>
            </a:xfrm>
            <a:custGeom>
              <a:avLst/>
              <a:gdLst>
                <a:gd name="T0" fmla="*/ 0 w 101"/>
                <a:gd name="T1" fmla="*/ 2147483647 h 8"/>
                <a:gd name="T2" fmla="*/ 2147483647 w 101"/>
                <a:gd name="T3" fmla="*/ 2147483647 h 8"/>
                <a:gd name="T4" fmla="*/ 2147483647 w 101"/>
                <a:gd name="T5" fmla="*/ 2147483647 h 8"/>
                <a:gd name="T6" fmla="*/ 2147483647 w 101"/>
                <a:gd name="T7" fmla="*/ 0 h 8"/>
                <a:gd name="T8" fmla="*/ 0 w 101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8"/>
                <a:gd name="T17" fmla="*/ 101 w 101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8">
                  <a:moveTo>
                    <a:pt x="0" y="1"/>
                  </a:moveTo>
                  <a:lnTo>
                    <a:pt x="14" y="8"/>
                  </a:lnTo>
                  <a:lnTo>
                    <a:pt x="88" y="8"/>
                  </a:lnTo>
                  <a:lnTo>
                    <a:pt x="101" y="0"/>
                  </a:lnTo>
                  <a:lnTo>
                    <a:pt x="0" y="1"/>
                  </a:lnTo>
                </a:path>
              </a:pathLst>
            </a:custGeom>
            <a:solidFill>
              <a:srgbClr val="FCFE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997" name="Rectangle 30"/>
            <p:cNvSpPr>
              <a:spLocks noChangeArrowheads="1"/>
            </p:cNvSpPr>
            <p:nvPr/>
          </p:nvSpPr>
          <p:spPr bwMode="auto">
            <a:xfrm>
              <a:off x="5056" y="1792"/>
              <a:ext cx="735" cy="43"/>
            </a:xfrm>
            <a:prstGeom prst="rect">
              <a:avLst/>
            </a:prstGeom>
            <a:solidFill>
              <a:srgbClr val="FDFF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998" name="Freeform 31"/>
            <p:cNvSpPr>
              <a:spLocks/>
            </p:cNvSpPr>
            <p:nvPr/>
          </p:nvSpPr>
          <p:spPr bwMode="auto">
            <a:xfrm>
              <a:off x="5056" y="4159"/>
              <a:ext cx="735" cy="59"/>
            </a:xfrm>
            <a:custGeom>
              <a:avLst/>
              <a:gdLst>
                <a:gd name="T0" fmla="*/ 0 w 101"/>
                <a:gd name="T1" fmla="*/ 2147483647 h 8"/>
                <a:gd name="T2" fmla="*/ 2147483647 w 101"/>
                <a:gd name="T3" fmla="*/ 0 h 8"/>
                <a:gd name="T4" fmla="*/ 2147483647 w 101"/>
                <a:gd name="T5" fmla="*/ 0 h 8"/>
                <a:gd name="T6" fmla="*/ 2147483647 w 101"/>
                <a:gd name="T7" fmla="*/ 2147483647 h 8"/>
                <a:gd name="T8" fmla="*/ 0 w 101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8"/>
                <a:gd name="T17" fmla="*/ 101 w 101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8">
                  <a:moveTo>
                    <a:pt x="0" y="7"/>
                  </a:moveTo>
                  <a:lnTo>
                    <a:pt x="14" y="0"/>
                  </a:lnTo>
                  <a:lnTo>
                    <a:pt x="88" y="0"/>
                  </a:lnTo>
                  <a:lnTo>
                    <a:pt x="101" y="8"/>
                  </a:lnTo>
                  <a:lnTo>
                    <a:pt x="0" y="7"/>
                  </a:lnTo>
                </a:path>
              </a:pathLst>
            </a:custGeom>
            <a:solidFill>
              <a:srgbClr val="FCFE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999" name="Rectangle 32"/>
            <p:cNvSpPr>
              <a:spLocks noChangeArrowheads="1"/>
            </p:cNvSpPr>
            <p:nvPr/>
          </p:nvSpPr>
          <p:spPr bwMode="auto">
            <a:xfrm>
              <a:off x="5056" y="4210"/>
              <a:ext cx="735" cy="44"/>
            </a:xfrm>
            <a:prstGeom prst="rect">
              <a:avLst/>
            </a:prstGeom>
            <a:solidFill>
              <a:srgbClr val="FDFF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000" name="Rectangle 33"/>
            <p:cNvSpPr>
              <a:spLocks noChangeArrowheads="1"/>
            </p:cNvSpPr>
            <p:nvPr/>
          </p:nvSpPr>
          <p:spPr bwMode="auto">
            <a:xfrm>
              <a:off x="6021" y="1885"/>
              <a:ext cx="538" cy="2286"/>
            </a:xfrm>
            <a:prstGeom prst="rect">
              <a:avLst/>
            </a:prstGeom>
            <a:solidFill>
              <a:srgbClr val="FDFF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001" name="Freeform 34"/>
            <p:cNvSpPr>
              <a:spLocks/>
            </p:cNvSpPr>
            <p:nvPr/>
          </p:nvSpPr>
          <p:spPr bwMode="auto">
            <a:xfrm>
              <a:off x="5919" y="1827"/>
              <a:ext cx="735" cy="58"/>
            </a:xfrm>
            <a:custGeom>
              <a:avLst/>
              <a:gdLst>
                <a:gd name="T0" fmla="*/ 0 w 101"/>
                <a:gd name="T1" fmla="*/ 2147483647 h 8"/>
                <a:gd name="T2" fmla="*/ 2147483647 w 101"/>
                <a:gd name="T3" fmla="*/ 2147483647 h 8"/>
                <a:gd name="T4" fmla="*/ 2147483647 w 101"/>
                <a:gd name="T5" fmla="*/ 2147483647 h 8"/>
                <a:gd name="T6" fmla="*/ 2147483647 w 101"/>
                <a:gd name="T7" fmla="*/ 0 h 8"/>
                <a:gd name="T8" fmla="*/ 0 w 101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8"/>
                <a:gd name="T17" fmla="*/ 101 w 101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8">
                  <a:moveTo>
                    <a:pt x="0" y="1"/>
                  </a:moveTo>
                  <a:lnTo>
                    <a:pt x="14" y="8"/>
                  </a:lnTo>
                  <a:lnTo>
                    <a:pt x="88" y="8"/>
                  </a:lnTo>
                  <a:lnTo>
                    <a:pt x="101" y="0"/>
                  </a:lnTo>
                  <a:lnTo>
                    <a:pt x="0" y="1"/>
                  </a:lnTo>
                </a:path>
              </a:pathLst>
            </a:custGeom>
            <a:solidFill>
              <a:srgbClr val="FCFE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002" name="Rectangle 35"/>
            <p:cNvSpPr>
              <a:spLocks noChangeArrowheads="1"/>
            </p:cNvSpPr>
            <p:nvPr/>
          </p:nvSpPr>
          <p:spPr bwMode="auto">
            <a:xfrm>
              <a:off x="5919" y="1791"/>
              <a:ext cx="735" cy="43"/>
            </a:xfrm>
            <a:prstGeom prst="rect">
              <a:avLst/>
            </a:prstGeom>
            <a:solidFill>
              <a:srgbClr val="FDFF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003" name="Freeform 36"/>
            <p:cNvSpPr>
              <a:spLocks/>
            </p:cNvSpPr>
            <p:nvPr/>
          </p:nvSpPr>
          <p:spPr bwMode="auto">
            <a:xfrm>
              <a:off x="5919" y="4156"/>
              <a:ext cx="735" cy="59"/>
            </a:xfrm>
            <a:custGeom>
              <a:avLst/>
              <a:gdLst>
                <a:gd name="T0" fmla="*/ 0 w 101"/>
                <a:gd name="T1" fmla="*/ 2147483647 h 8"/>
                <a:gd name="T2" fmla="*/ 2147483647 w 101"/>
                <a:gd name="T3" fmla="*/ 0 h 8"/>
                <a:gd name="T4" fmla="*/ 2147483647 w 101"/>
                <a:gd name="T5" fmla="*/ 0 h 8"/>
                <a:gd name="T6" fmla="*/ 2147483647 w 101"/>
                <a:gd name="T7" fmla="*/ 2147483647 h 8"/>
                <a:gd name="T8" fmla="*/ 0 w 101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"/>
                <a:gd name="T16" fmla="*/ 0 h 8"/>
                <a:gd name="T17" fmla="*/ 101 w 101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" h="8">
                  <a:moveTo>
                    <a:pt x="0" y="7"/>
                  </a:moveTo>
                  <a:lnTo>
                    <a:pt x="14" y="0"/>
                  </a:lnTo>
                  <a:lnTo>
                    <a:pt x="88" y="0"/>
                  </a:lnTo>
                  <a:lnTo>
                    <a:pt x="101" y="8"/>
                  </a:lnTo>
                  <a:lnTo>
                    <a:pt x="0" y="7"/>
                  </a:lnTo>
                </a:path>
              </a:pathLst>
            </a:custGeom>
            <a:solidFill>
              <a:srgbClr val="FCFE9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004" name="Rectangle 37"/>
            <p:cNvSpPr>
              <a:spLocks noChangeArrowheads="1"/>
            </p:cNvSpPr>
            <p:nvPr/>
          </p:nvSpPr>
          <p:spPr bwMode="auto">
            <a:xfrm>
              <a:off x="5919" y="4207"/>
              <a:ext cx="735" cy="44"/>
            </a:xfrm>
            <a:prstGeom prst="rect">
              <a:avLst/>
            </a:prstGeom>
            <a:solidFill>
              <a:srgbClr val="FDFFC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005" name="Text Box 38"/>
            <p:cNvSpPr txBox="1">
              <a:spLocks noChangeArrowheads="1"/>
            </p:cNvSpPr>
            <p:nvPr/>
          </p:nvSpPr>
          <p:spPr bwMode="auto">
            <a:xfrm rot="16200923">
              <a:off x="-109" y="2863"/>
              <a:ext cx="2101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9352" tIns="39676" rIns="79352" bIns="39676">
              <a:spAutoFit/>
            </a:bodyPr>
            <a:lstStyle/>
            <a:p>
              <a:pPr marL="0" marR="0" lvl="0" indent="0" algn="ctr" defTabSz="79375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B Zar" pitchFamily="2" charset="-78"/>
                </a:rPr>
                <a:t>مراقب رقیب ها باشیم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endParaRPr>
            </a:p>
          </p:txBody>
        </p:sp>
        <p:sp>
          <p:nvSpPr>
            <p:cNvPr id="41006" name="Text Box 39"/>
            <p:cNvSpPr txBox="1">
              <a:spLocks noChangeArrowheads="1"/>
            </p:cNvSpPr>
            <p:nvPr/>
          </p:nvSpPr>
          <p:spPr bwMode="auto">
            <a:xfrm rot="16200923">
              <a:off x="988" y="2846"/>
              <a:ext cx="1645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9352" tIns="39676" rIns="79352" bIns="39676">
              <a:spAutoFit/>
            </a:bodyPr>
            <a:lstStyle/>
            <a:p>
              <a:pPr marL="0" marR="0" lvl="0" indent="0" algn="ctr" defTabSz="79375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B Zar" pitchFamily="2" charset="-78"/>
                </a:rPr>
                <a:t>تفویض مسئولیت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endParaRPr>
            </a:p>
          </p:txBody>
        </p:sp>
        <p:sp>
          <p:nvSpPr>
            <p:cNvPr id="41007" name="Text Box 40"/>
            <p:cNvSpPr txBox="1">
              <a:spLocks noChangeArrowheads="1"/>
            </p:cNvSpPr>
            <p:nvPr/>
          </p:nvSpPr>
          <p:spPr bwMode="auto">
            <a:xfrm rot="16200923">
              <a:off x="1599" y="2849"/>
              <a:ext cx="2301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9352" tIns="39676" rIns="79352" bIns="39676">
              <a:spAutoFit/>
            </a:bodyPr>
            <a:lstStyle/>
            <a:p>
              <a:pPr marL="0" marR="0" lvl="0" indent="0" algn="ctr" defTabSz="79375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B Zar" pitchFamily="2" charset="-78"/>
                </a:rPr>
                <a:t>پذیرش اشتباه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endParaRPr>
            </a:p>
          </p:txBody>
        </p:sp>
        <p:sp>
          <p:nvSpPr>
            <p:cNvPr id="41008" name="Text Box 41"/>
            <p:cNvSpPr txBox="1">
              <a:spLocks noChangeArrowheads="1"/>
            </p:cNvSpPr>
            <p:nvPr/>
          </p:nvSpPr>
          <p:spPr bwMode="auto">
            <a:xfrm rot="16200923">
              <a:off x="3203" y="2827"/>
              <a:ext cx="742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9352" tIns="39676" rIns="79352" bIns="39676">
              <a:spAutoFit/>
            </a:bodyPr>
            <a:lstStyle/>
            <a:p>
              <a:pPr marL="0" marR="0" lvl="0" indent="0" algn="ctr" defTabSz="79375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B Zar" pitchFamily="2" charset="-78"/>
                </a:rPr>
                <a:t>چرایی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endParaRPr>
            </a:p>
          </p:txBody>
        </p:sp>
        <p:sp>
          <p:nvSpPr>
            <p:cNvPr id="41009" name="Text Box 42"/>
            <p:cNvSpPr txBox="1">
              <a:spLocks noChangeArrowheads="1"/>
            </p:cNvSpPr>
            <p:nvPr/>
          </p:nvSpPr>
          <p:spPr bwMode="auto">
            <a:xfrm rot="16200923">
              <a:off x="3368" y="2876"/>
              <a:ext cx="2394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9352" tIns="39676" rIns="79352" bIns="39676">
              <a:spAutoFit/>
            </a:bodyPr>
            <a:lstStyle/>
            <a:p>
              <a:pPr marL="0" marR="0" lvl="0" indent="0" algn="ctr" defTabSz="79375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B Zar" pitchFamily="2" charset="-78"/>
                </a:rPr>
                <a:t>کنار گذاشتن رفتارهای منفی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endParaRPr>
            </a:p>
          </p:txBody>
        </p:sp>
        <p:sp>
          <p:nvSpPr>
            <p:cNvPr id="41010" name="Text Box 43"/>
            <p:cNvSpPr txBox="1">
              <a:spLocks noChangeArrowheads="1"/>
            </p:cNvSpPr>
            <p:nvPr/>
          </p:nvSpPr>
          <p:spPr bwMode="auto">
            <a:xfrm rot="16200923">
              <a:off x="4794" y="2691"/>
              <a:ext cx="1315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9352" tIns="39676" rIns="79352" bIns="39676">
              <a:spAutoFit/>
            </a:bodyPr>
            <a:lstStyle/>
            <a:p>
              <a:pPr marL="0" marR="0" lvl="0" indent="0" algn="ctr" defTabSz="79375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B Zar" pitchFamily="2" charset="-78"/>
                </a:rPr>
                <a:t> </a:t>
              </a:r>
              <a:r>
                <a:rPr kumimoji="0" lang="fa-IR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B Zar" pitchFamily="2" charset="-78"/>
                </a:rPr>
                <a:t>محبت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endParaRPr>
            </a:p>
          </p:txBody>
        </p:sp>
        <p:sp>
          <p:nvSpPr>
            <p:cNvPr id="41011" name="Text Box 44"/>
            <p:cNvSpPr txBox="1">
              <a:spLocks noChangeArrowheads="1"/>
            </p:cNvSpPr>
            <p:nvPr/>
          </p:nvSpPr>
          <p:spPr bwMode="auto">
            <a:xfrm rot="16200923">
              <a:off x="6027" y="2884"/>
              <a:ext cx="550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9352" tIns="39676" rIns="79352" bIns="39676">
              <a:spAutoFit/>
            </a:bodyPr>
            <a:lstStyle/>
            <a:p>
              <a:pPr marL="0" marR="0" lvl="0" indent="0" algn="ctr" defTabSz="79375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B Zar" pitchFamily="2" charset="-78"/>
                </a:rPr>
                <a:t>الگو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endParaRPr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1824038" y="100013"/>
            <a:ext cx="8520112" cy="2335212"/>
            <a:chOff x="234" y="74"/>
            <a:chExt cx="6641" cy="1716"/>
          </a:xfrm>
        </p:grpSpPr>
        <p:grpSp>
          <p:nvGrpSpPr>
            <p:cNvPr id="4" name="Group 46"/>
            <p:cNvGrpSpPr>
              <a:grpSpLocks/>
            </p:cNvGrpSpPr>
            <p:nvPr/>
          </p:nvGrpSpPr>
          <p:grpSpPr bwMode="auto">
            <a:xfrm>
              <a:off x="234" y="74"/>
              <a:ext cx="6641" cy="1716"/>
              <a:chOff x="234" y="74"/>
              <a:chExt cx="6641" cy="1716"/>
            </a:xfrm>
          </p:grpSpPr>
          <p:sp>
            <p:nvSpPr>
              <p:cNvPr id="40966" name="Freeform 47"/>
              <p:cNvSpPr>
                <a:spLocks/>
              </p:cNvSpPr>
              <p:nvPr/>
            </p:nvSpPr>
            <p:spPr bwMode="auto">
              <a:xfrm>
                <a:off x="234" y="74"/>
                <a:ext cx="6641" cy="1477"/>
              </a:xfrm>
              <a:custGeom>
                <a:avLst/>
                <a:gdLst>
                  <a:gd name="T0" fmla="*/ 0 w 940"/>
                  <a:gd name="T1" fmla="*/ 2147483647 h 209"/>
                  <a:gd name="T2" fmla="*/ 2147483647 w 940"/>
                  <a:gd name="T3" fmla="*/ 0 h 209"/>
                  <a:gd name="T4" fmla="*/ 2147483647 w 940"/>
                  <a:gd name="T5" fmla="*/ 2147483647 h 209"/>
                  <a:gd name="T6" fmla="*/ 0 w 940"/>
                  <a:gd name="T7" fmla="*/ 2147483647 h 2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0"/>
                  <a:gd name="T13" fmla="*/ 0 h 209"/>
                  <a:gd name="T14" fmla="*/ 940 w 940"/>
                  <a:gd name="T15" fmla="*/ 209 h 2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0" h="209">
                    <a:moveTo>
                      <a:pt x="0" y="209"/>
                    </a:moveTo>
                    <a:lnTo>
                      <a:pt x="468" y="0"/>
                    </a:lnTo>
                    <a:lnTo>
                      <a:pt x="940" y="209"/>
                    </a:lnTo>
                    <a:lnTo>
                      <a:pt x="0" y="209"/>
                    </a:lnTo>
                  </a:path>
                </a:pathLst>
              </a:custGeom>
              <a:solidFill>
                <a:srgbClr val="FCFE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967" name="Freeform 48"/>
              <p:cNvSpPr>
                <a:spLocks/>
              </p:cNvSpPr>
              <p:nvPr/>
            </p:nvSpPr>
            <p:spPr bwMode="auto">
              <a:xfrm>
                <a:off x="898" y="222"/>
                <a:ext cx="5313" cy="1179"/>
              </a:xfrm>
              <a:custGeom>
                <a:avLst/>
                <a:gdLst>
                  <a:gd name="T0" fmla="*/ 0 w 752"/>
                  <a:gd name="T1" fmla="*/ 2147483647 h 167"/>
                  <a:gd name="T2" fmla="*/ 2147483647 w 752"/>
                  <a:gd name="T3" fmla="*/ 0 h 167"/>
                  <a:gd name="T4" fmla="*/ 2147483647 w 752"/>
                  <a:gd name="T5" fmla="*/ 2147483647 h 167"/>
                  <a:gd name="T6" fmla="*/ 0 w 752"/>
                  <a:gd name="T7" fmla="*/ 2147483647 h 16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2"/>
                  <a:gd name="T13" fmla="*/ 0 h 167"/>
                  <a:gd name="T14" fmla="*/ 752 w 752"/>
                  <a:gd name="T15" fmla="*/ 167 h 16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2" h="167">
                    <a:moveTo>
                      <a:pt x="0" y="167"/>
                    </a:moveTo>
                    <a:lnTo>
                      <a:pt x="375" y="0"/>
                    </a:lnTo>
                    <a:lnTo>
                      <a:pt x="752" y="167"/>
                    </a:lnTo>
                    <a:lnTo>
                      <a:pt x="0" y="167"/>
                    </a:lnTo>
                  </a:path>
                </a:pathLst>
              </a:custGeom>
              <a:solidFill>
                <a:srgbClr val="FDFF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968" name="Rectangle 49"/>
              <p:cNvSpPr>
                <a:spLocks noChangeArrowheads="1"/>
              </p:cNvSpPr>
              <p:nvPr/>
            </p:nvSpPr>
            <p:spPr bwMode="auto">
              <a:xfrm>
                <a:off x="234" y="1551"/>
                <a:ext cx="6641" cy="35"/>
              </a:xfrm>
              <a:prstGeom prst="rect">
                <a:avLst/>
              </a:prstGeom>
              <a:solidFill>
                <a:srgbClr val="FDC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969" name="Freeform 50"/>
              <p:cNvSpPr>
                <a:spLocks/>
              </p:cNvSpPr>
              <p:nvPr/>
            </p:nvSpPr>
            <p:spPr bwMode="auto">
              <a:xfrm>
                <a:off x="292" y="1586"/>
                <a:ext cx="6541" cy="204"/>
              </a:xfrm>
              <a:custGeom>
                <a:avLst/>
                <a:gdLst>
                  <a:gd name="T0" fmla="*/ 0 w 926"/>
                  <a:gd name="T1" fmla="*/ 0 h 29"/>
                  <a:gd name="T2" fmla="*/ 2147483647 w 926"/>
                  <a:gd name="T3" fmla="*/ 0 h 29"/>
                  <a:gd name="T4" fmla="*/ 2147483647 w 926"/>
                  <a:gd name="T5" fmla="*/ 2147483647 h 29"/>
                  <a:gd name="T6" fmla="*/ 2147483647 w 926"/>
                  <a:gd name="T7" fmla="*/ 2147483647 h 29"/>
                  <a:gd name="T8" fmla="*/ 0 w 926"/>
                  <a:gd name="T9" fmla="*/ 0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6"/>
                  <a:gd name="T16" fmla="*/ 0 h 29"/>
                  <a:gd name="T17" fmla="*/ 926 w 92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6" h="29">
                    <a:moveTo>
                      <a:pt x="0" y="0"/>
                    </a:moveTo>
                    <a:lnTo>
                      <a:pt x="926" y="0"/>
                    </a:lnTo>
                    <a:lnTo>
                      <a:pt x="908" y="29"/>
                    </a:lnTo>
                    <a:lnTo>
                      <a:pt x="6" y="2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CFE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0965" name="Text Box 51"/>
            <p:cNvSpPr txBox="1">
              <a:spLocks noChangeArrowheads="1"/>
            </p:cNvSpPr>
            <p:nvPr/>
          </p:nvSpPr>
          <p:spPr bwMode="auto">
            <a:xfrm>
              <a:off x="1901" y="896"/>
              <a:ext cx="3190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9352" tIns="39676" rIns="79352" bIns="39676">
              <a:spAutoFit/>
            </a:bodyPr>
            <a:lstStyle/>
            <a:p>
              <a:pPr marL="0" marR="0" lvl="0" indent="0" algn="ctr" defTabSz="793750" rtl="1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64C"/>
                  </a:solidFill>
                  <a:effectLst/>
                  <a:uLnTx/>
                  <a:uFillTx/>
                  <a:latin typeface="Calibri"/>
                  <a:ea typeface="+mn-ea"/>
                  <a:cs typeface="B Zar" pitchFamily="2" charset="-78"/>
                </a:rPr>
                <a:t>هفت ستون انتقال ارزش ها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64C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337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0070C0"/>
                </a:solidFill>
                <a:cs typeface="B Titr" panose="00000700000000000000" pitchFamily="2" charset="-78"/>
              </a:rPr>
              <a:t>الگوی باثبات باشیم</a:t>
            </a:r>
            <a:endParaRPr lang="en-US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Being a good example, then</a:t>
            </a:r>
            <a:r>
              <a:rPr lang="en-US" sz="3600" dirty="0" smtClean="0"/>
              <a:t>,</a:t>
            </a:r>
            <a:r>
              <a:rPr lang="fa-IR" sz="3600" dirty="0" smtClean="0"/>
              <a:t> </a:t>
            </a:r>
            <a:r>
              <a:rPr lang="en-US" sz="3600" dirty="0" smtClean="0"/>
              <a:t>is </a:t>
            </a:r>
            <a:r>
              <a:rPr lang="en-US" sz="3600" dirty="0"/>
              <a:t>probably your most important </a:t>
            </a:r>
            <a:r>
              <a:rPr lang="en-US" sz="3600" dirty="0" smtClean="0"/>
              <a:t>job</a:t>
            </a:r>
            <a:r>
              <a:rPr lang="fa-IR" sz="3600" dirty="0" smtClean="0"/>
              <a:t>.</a:t>
            </a:r>
            <a:r>
              <a:rPr lang="en-US" sz="3600" dirty="0" smtClean="0"/>
              <a:t> </a:t>
            </a:r>
          </a:p>
          <a:p>
            <a:r>
              <a:rPr lang="en-US" sz="3600" dirty="0"/>
              <a:t>Children will listen to our teaching when we walk the talk 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dirty="0" smtClean="0">
                <a:cs typeface="B Titr" panose="00000700000000000000" pitchFamily="2" charset="-78"/>
              </a:rPr>
              <a:t>مثال خوبی در عمل باشید!</a:t>
            </a:r>
          </a:p>
          <a:p>
            <a:pPr algn="r" rtl="1"/>
            <a:r>
              <a:rPr lang="fa-IR" sz="3600" dirty="0" smtClean="0">
                <a:cs typeface="B Titr" panose="00000700000000000000" pitchFamily="2" charset="-78"/>
              </a:rPr>
              <a:t>بچه ها وقتی حرفهایمان را گوش میکنند که به آنچه که میگوییم عمل کنیم</a:t>
            </a:r>
            <a:endParaRPr lang="en-US" sz="36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279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545" y="300702"/>
            <a:ext cx="11043869" cy="65572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7863" y="1251105"/>
            <a:ext cx="1651414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تیپ ظاهری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1863" y="414020"/>
            <a:ext cx="2286000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اعتقادات مذهبی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4545" y="219501"/>
            <a:ext cx="1712328" cy="1116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بی </a:t>
            </a:r>
            <a:r>
              <a:rPr lang="ar-SA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احترامی</a:t>
            </a:r>
            <a:endParaRPr lang="fa-IR" sz="2800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به والدین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400" y="17226"/>
            <a:ext cx="1787236" cy="178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1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67380" y="4062335"/>
            <a:ext cx="5119773" cy="2795666"/>
          </a:xfrm>
          <a:prstGeom prst="rect">
            <a:avLst/>
          </a:prstGeom>
        </p:spPr>
      </p:pic>
      <p:pic>
        <p:nvPicPr>
          <p:cNvPr id="1026" name="Picture 2" descr="Who Do Your Kids Look Up To? - Good News Christian New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19" y="0"/>
            <a:ext cx="4683243" cy="335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8437" y="0"/>
            <a:ext cx="3626907" cy="4062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476" y="3722922"/>
            <a:ext cx="5145438" cy="35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2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r" defTabSz="793750" rtl="1" eaLnBrk="0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fa-IR" b="1" dirty="0">
                <a:solidFill>
                  <a:srgbClr val="0070C0"/>
                </a:solidFill>
                <a:latin typeface="Calibri"/>
                <a:ea typeface="+mn-ea"/>
                <a:cs typeface="B Titr" panose="00000700000000000000" pitchFamily="2" charset="-78"/>
              </a:rPr>
              <a:t>تفویض </a:t>
            </a:r>
            <a:r>
              <a:rPr lang="fa-IR" b="1" dirty="0" smtClean="0">
                <a:solidFill>
                  <a:srgbClr val="0070C0"/>
                </a:solidFill>
                <a:latin typeface="Calibri"/>
                <a:ea typeface="+mn-ea"/>
                <a:cs typeface="B Titr" panose="00000700000000000000" pitchFamily="2" charset="-78"/>
              </a:rPr>
              <a:t>مسئولیت و خواستن</a:t>
            </a:r>
            <a:endParaRPr lang="en-US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9491" y="1825625"/>
            <a:ext cx="5590309" cy="435133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242021"/>
                </a:solidFill>
                <a:latin typeface="ITCFranklinGothicStd-Med"/>
              </a:rPr>
              <a:t>Provide opportunities for children to practice </a:t>
            </a:r>
            <a:endParaRPr lang="fa-IR" sz="3600" dirty="0" smtClean="0">
              <a:solidFill>
                <a:srgbClr val="242021"/>
              </a:solidFill>
              <a:latin typeface="ITCFranklinGothicStd-Med"/>
            </a:endParaRPr>
          </a:p>
          <a:p>
            <a:r>
              <a:rPr lang="en-US" sz="3600" dirty="0" smtClean="0"/>
              <a:t>Real </a:t>
            </a:r>
            <a:r>
              <a:rPr lang="en-US" sz="3600" dirty="0"/>
              <a:t>responsibilities. Expect children to routinely help </a:t>
            </a:r>
            <a:endParaRPr lang="fa-IR" sz="3600" dirty="0" smtClean="0"/>
          </a:p>
          <a:p>
            <a:r>
              <a:rPr lang="en-US" sz="3600" dirty="0"/>
              <a:t>Consider making expressing gratitude 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6891" y="3645408"/>
            <a:ext cx="5181600" cy="321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r" defTabSz="793750" rtl="1" eaLnBrk="0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fa-IR" sz="4800" b="1" dirty="0">
                <a:solidFill>
                  <a:srgbClr val="0070C0"/>
                </a:solidFill>
                <a:latin typeface="Calibri"/>
                <a:ea typeface="+mn-ea"/>
                <a:cs typeface="B Titr" panose="00000700000000000000" pitchFamily="2" charset="-78"/>
              </a:rPr>
              <a:t>مراقب رقیب ها باشیم</a:t>
            </a:r>
            <a:r>
              <a:rPr lang="en-US" sz="4800" b="1" dirty="0">
                <a:solidFill>
                  <a:srgbClr val="0070C0"/>
                </a:solidFill>
                <a:latin typeface="Calibri"/>
                <a:ea typeface="+mn-ea"/>
                <a:cs typeface="B Titr" panose="00000700000000000000" pitchFamily="2" charset="-78"/>
              </a:rPr>
              <a:t/>
            </a:r>
            <a:br>
              <a:rPr lang="en-US" sz="4800" b="1" dirty="0">
                <a:solidFill>
                  <a:srgbClr val="0070C0"/>
                </a:solidFill>
                <a:latin typeface="Calibri"/>
                <a:ea typeface="+mn-ea"/>
                <a:cs typeface="B Titr" panose="00000700000000000000" pitchFamily="2" charset="-78"/>
              </a:rPr>
            </a:br>
            <a:endParaRPr lang="en-US" sz="4800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37" y="672656"/>
            <a:ext cx="4166174" cy="575368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26084"/>
            <a:ext cx="5181600" cy="3750419"/>
          </a:xfrm>
        </p:spPr>
      </p:pic>
    </p:spTree>
    <p:extLst>
      <p:ext uri="{BB962C8B-B14F-4D97-AF65-F5344CB8AC3E}">
        <p14:creationId xmlns:p14="http://schemas.microsoft.com/office/powerpoint/2010/main" val="132122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r" defTabSz="793750" rtl="1" eaLnBrk="0" hangingPunct="0">
              <a:lnSpc>
                <a:spcPct val="100000"/>
              </a:lnSpc>
              <a:spcBef>
                <a:spcPts val="0"/>
              </a:spcBef>
              <a:defRPr/>
            </a:pPr>
            <a:r>
              <a:rPr lang="fa-IR" sz="4000" b="1" dirty="0">
                <a:solidFill>
                  <a:srgbClr val="0070C0"/>
                </a:solidFill>
                <a:latin typeface="Calibri"/>
                <a:ea typeface="+mn-ea"/>
                <a:cs typeface="B Titr" panose="00000700000000000000" pitchFamily="2" charset="-78"/>
              </a:rPr>
              <a:t>پذیرش اشتباه</a:t>
            </a:r>
            <a:endParaRPr lang="en-US" sz="4000" b="1" dirty="0">
              <a:solidFill>
                <a:srgbClr val="0070C0"/>
              </a:solidFill>
              <a:latin typeface="Calibri"/>
              <a:ea typeface="+mn-ea"/>
              <a:cs typeface="B Titr" panose="000007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2547" y="2175165"/>
            <a:ext cx="6009791" cy="338050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85929" y="2040876"/>
            <a:ext cx="5468534" cy="392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A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 رفتارهای منفی </a:t>
            </a:r>
            <a:r>
              <a:rPr lang="fa-IR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کدامند</a:t>
            </a:r>
            <a:r>
              <a:rPr lang="ar-SA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؟ </a:t>
            </a:r>
            <a:endParaRPr lang="en-US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r" rtl="1"/>
            <a:r>
              <a:rPr lang="ar-SA" b="1" dirty="0" smtClean="0">
                <a:cs typeface="B Zar" pitchFamily="2" charset="-78"/>
              </a:rPr>
              <a:t>توهین نکنی</a:t>
            </a:r>
            <a:r>
              <a:rPr lang="fa-IR" b="1" dirty="0" smtClean="0">
                <a:cs typeface="B Zar" pitchFamily="2" charset="-78"/>
              </a:rPr>
              <a:t>م</a:t>
            </a:r>
            <a:r>
              <a:rPr lang="en-US" b="1" dirty="0" smtClean="0">
                <a:cs typeface="B Zar" pitchFamily="2" charset="-78"/>
              </a:rPr>
              <a:t>.</a:t>
            </a:r>
            <a:r>
              <a:rPr lang="en-US" dirty="0" smtClean="0">
                <a:cs typeface="B Zar" pitchFamily="2" charset="-78"/>
              </a:rPr>
              <a:t> </a:t>
            </a:r>
            <a:endParaRPr lang="fa-IR" dirty="0" smtClean="0">
              <a:cs typeface="B Zar" pitchFamily="2" charset="-78"/>
            </a:endParaRPr>
          </a:p>
          <a:p>
            <a:pPr lvl="0" algn="r" rtl="1"/>
            <a:r>
              <a:rPr lang="ar-SA" b="1" dirty="0" smtClean="0">
                <a:cs typeface="B Zar" pitchFamily="2" charset="-78"/>
              </a:rPr>
              <a:t>نظرات خود را به فرزندان تحمیل نکنی</a:t>
            </a:r>
            <a:r>
              <a:rPr lang="fa-IR" b="1" dirty="0" smtClean="0">
                <a:cs typeface="B Zar" pitchFamily="2" charset="-78"/>
              </a:rPr>
              <a:t>م</a:t>
            </a:r>
            <a:r>
              <a:rPr lang="en-US" b="1" dirty="0" smtClean="0">
                <a:cs typeface="B Zar" pitchFamily="2" charset="-78"/>
              </a:rPr>
              <a:t>.</a:t>
            </a:r>
            <a:r>
              <a:rPr lang="ar-SA" dirty="0" smtClean="0">
                <a:cs typeface="B Zar" pitchFamily="2" charset="-78"/>
              </a:rPr>
              <a:t> </a:t>
            </a:r>
            <a:endParaRPr lang="en-US" dirty="0" smtClean="0">
              <a:cs typeface="B Zar" pitchFamily="2" charset="-78"/>
            </a:endParaRPr>
          </a:p>
          <a:p>
            <a:pPr lvl="0" algn="r" rtl="1"/>
            <a:r>
              <a:rPr lang="ar-SA" b="1" dirty="0" smtClean="0">
                <a:cs typeface="B Zar" pitchFamily="2" charset="-78"/>
              </a:rPr>
              <a:t>پیش داوری نکنی</a:t>
            </a:r>
            <a:r>
              <a:rPr lang="fa-IR" b="1" dirty="0" smtClean="0">
                <a:cs typeface="B Zar" pitchFamily="2" charset="-78"/>
              </a:rPr>
              <a:t>م.</a:t>
            </a:r>
          </a:p>
          <a:p>
            <a:pPr lvl="0" algn="r" rtl="1"/>
            <a:r>
              <a:rPr lang="ar-SA" b="1" dirty="0">
                <a:cs typeface="B Zar" pitchFamily="2" charset="-78"/>
              </a:rPr>
              <a:t>زمانی که فرزند</a:t>
            </a:r>
            <a:r>
              <a:rPr lang="fa-IR" b="1" dirty="0">
                <a:cs typeface="B Zar" pitchFamily="2" charset="-78"/>
              </a:rPr>
              <a:t>م</a:t>
            </a:r>
            <a:r>
              <a:rPr lang="ar-SA" b="1" dirty="0">
                <a:cs typeface="B Zar" pitchFamily="2" charset="-78"/>
              </a:rPr>
              <a:t>ان آمادگی دارد با او صحبت کنی</a:t>
            </a:r>
            <a:r>
              <a:rPr lang="fa-IR" b="1" dirty="0" smtClean="0">
                <a:cs typeface="B Zar" pitchFamily="2" charset="-78"/>
              </a:rPr>
              <a:t>م</a:t>
            </a:r>
          </a:p>
          <a:p>
            <a:pPr lvl="0" algn="r" rtl="1"/>
            <a:r>
              <a:rPr lang="ar-SA" b="1" dirty="0">
                <a:cs typeface="B Zar" pitchFamily="2" charset="-78"/>
              </a:rPr>
              <a:t>نظر نوجوان را بی‌ارزش و مسخره ندانی</a:t>
            </a:r>
            <a:r>
              <a:rPr lang="fa-IR" b="1" dirty="0">
                <a:cs typeface="B Zar" pitchFamily="2" charset="-78"/>
              </a:rPr>
              <a:t>م</a:t>
            </a:r>
            <a:r>
              <a:rPr lang="en-US" b="1" dirty="0" smtClean="0">
                <a:cs typeface="B Zar" pitchFamily="2" charset="-78"/>
              </a:rPr>
              <a:t>.</a:t>
            </a:r>
            <a:endParaRPr lang="fa-IR" b="1" dirty="0" smtClean="0">
              <a:cs typeface="B Zar" pitchFamily="2" charset="-78"/>
            </a:endParaRPr>
          </a:p>
          <a:p>
            <a:pPr lvl="0" algn="r" rtl="1"/>
            <a:r>
              <a:rPr lang="ar-SA" b="1" dirty="0" smtClean="0">
                <a:cs typeface="B Zar" pitchFamily="2" charset="-78"/>
              </a:rPr>
              <a:t>غر </a:t>
            </a:r>
            <a:r>
              <a:rPr lang="ar-SA" b="1" dirty="0">
                <a:cs typeface="B Zar" pitchFamily="2" charset="-78"/>
              </a:rPr>
              <a:t>نزنی</a:t>
            </a:r>
            <a:r>
              <a:rPr lang="fa-IR" b="1" dirty="0">
                <a:cs typeface="B Zar" pitchFamily="2" charset="-78"/>
              </a:rPr>
              <a:t>م</a:t>
            </a:r>
          </a:p>
          <a:p>
            <a:pPr lvl="0" algn="r" rtl="1"/>
            <a:r>
              <a:rPr lang="ar-SA" b="1" dirty="0">
                <a:cs typeface="B Zar" pitchFamily="2" charset="-78"/>
              </a:rPr>
              <a:t>از تلاش جهت متقاعد كردن </a:t>
            </a:r>
            <a:r>
              <a:rPr lang="fa-IR" b="1" dirty="0" smtClean="0">
                <a:cs typeface="B Zar" pitchFamily="2" charset="-78"/>
              </a:rPr>
              <a:t>آنها</a:t>
            </a:r>
            <a:r>
              <a:rPr lang="ar-SA" b="1" dirty="0" smtClean="0">
                <a:cs typeface="B Zar" pitchFamily="2" charset="-78"/>
              </a:rPr>
              <a:t> </a:t>
            </a:r>
            <a:r>
              <a:rPr lang="ar-SA" b="1" dirty="0">
                <a:cs typeface="B Zar" pitchFamily="2" charset="-78"/>
              </a:rPr>
              <a:t>در جمع جداً بپرهیزیم</a:t>
            </a:r>
            <a:endParaRPr lang="en-US" b="1" dirty="0">
              <a:cs typeface="B Za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6FC540-E98E-4FA4-A994-8C04A096796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40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512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773" y="0"/>
            <a:ext cx="115025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310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عکس متحرک در پناه خدا :: ویدیو، کلیپ، گیف، 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150" y="0"/>
            <a:ext cx="6975741" cy="689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60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taproot.com/wp-content/uploads/2018/11/2245FC38580D539E1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44" y="0"/>
            <a:ext cx="8977542" cy="631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48768" y="5195454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dirty="0" smtClean="0">
                <a:solidFill>
                  <a:srgbClr val="0070C0"/>
                </a:solidFill>
                <a:cs typeface="B Titr" panose="00000700000000000000" pitchFamily="2" charset="-78"/>
              </a:rPr>
              <a:t>علت ریشه‌‌‎ای</a:t>
            </a:r>
            <a:endParaRPr lang="en-US" sz="3600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229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9" y="685799"/>
            <a:ext cx="9280850" cy="6041572"/>
          </a:xfrm>
        </p:spPr>
        <p:txBody>
          <a:bodyPr/>
          <a:lstStyle/>
          <a:p>
            <a:pPr marL="0" indent="0" algn="r" rtl="1">
              <a:buNone/>
              <a:defRPr/>
            </a:pPr>
            <a:r>
              <a:rPr lang="fa-IR" sz="4400" b="1" dirty="0" smtClean="0">
                <a:ea typeface="+mj-ea"/>
                <a:cs typeface="B Titr" pitchFamily="2" charset="-78"/>
              </a:rPr>
              <a:t>1- چرا بچه فلانی </a:t>
            </a:r>
            <a:r>
              <a:rPr lang="fa-IR" sz="4400" b="1" dirty="0" smtClean="0">
                <a:ea typeface="+mj-ea"/>
                <a:cs typeface="B Titr" pitchFamily="2" charset="-78"/>
              </a:rPr>
              <a:t>به </a:t>
            </a:r>
            <a:r>
              <a:rPr lang="fa-IR" sz="4400" b="1" dirty="0" smtClean="0">
                <a:ea typeface="+mj-ea"/>
                <a:cs typeface="B Titr" pitchFamily="2" charset="-78"/>
              </a:rPr>
              <a:t>این روز افتاده؟</a:t>
            </a:r>
            <a:endParaRPr lang="fa-IR" dirty="0" smtClean="0"/>
          </a:p>
          <a:p>
            <a:pPr algn="r" rtl="1">
              <a:defRPr/>
            </a:pPr>
            <a:r>
              <a:rPr lang="fa-IR" sz="2800" dirty="0" smtClean="0">
                <a:solidFill>
                  <a:srgbClr val="FFFF00"/>
                </a:solidFill>
                <a:cs typeface="B Titr" panose="00000700000000000000" pitchFamily="2" charset="-78"/>
              </a:rPr>
              <a:t>چون دوست بد به پاش نشست</a:t>
            </a:r>
          </a:p>
          <a:p>
            <a:pPr marL="0" indent="0" algn="r" rtl="1">
              <a:buNone/>
              <a:defRPr/>
            </a:pPr>
            <a:r>
              <a:rPr lang="fa-IR" sz="2800" b="1" dirty="0" smtClean="0">
                <a:cs typeface="B Titr" panose="00000700000000000000" pitchFamily="2" charset="-78"/>
              </a:rPr>
              <a:t>2- چرا دوست بد به پاش نشست؟</a:t>
            </a:r>
          </a:p>
          <a:p>
            <a:pPr algn="r" rtl="1">
              <a:defRPr/>
            </a:pPr>
            <a:r>
              <a:rPr lang="fa-IR" sz="2800" dirty="0" smtClean="0">
                <a:solidFill>
                  <a:srgbClr val="FFFF00"/>
                </a:solidFill>
                <a:cs typeface="B Titr" panose="00000700000000000000" pitchFamily="2" charset="-78"/>
              </a:rPr>
              <a:t>چون مادر و پدرش نظارت روش نداشتند و با بچه دوست نبودند</a:t>
            </a:r>
          </a:p>
          <a:p>
            <a:pPr marL="0" indent="0" algn="r" rtl="1">
              <a:buNone/>
              <a:defRPr/>
            </a:pPr>
            <a:r>
              <a:rPr lang="fa-IR" sz="2800" b="1" dirty="0" smtClean="0">
                <a:cs typeface="B Titr" panose="00000700000000000000" pitchFamily="2" charset="-78"/>
              </a:rPr>
              <a:t>3- چرا پدر و مادرش روش نظارت نداشتند؟</a:t>
            </a:r>
          </a:p>
          <a:p>
            <a:pPr algn="r" rtl="1">
              <a:defRPr/>
            </a:pPr>
            <a:r>
              <a:rPr lang="fa-IR" sz="2800" dirty="0" smtClean="0">
                <a:solidFill>
                  <a:srgbClr val="FFFF00"/>
                </a:solidFill>
                <a:cs typeface="B Titr" panose="00000700000000000000" pitchFamily="2" charset="-78"/>
              </a:rPr>
              <a:t>چون همش درگیر کار بودن و وقت و حوصله نداشتند</a:t>
            </a:r>
          </a:p>
          <a:p>
            <a:pPr marL="0" indent="0" algn="r" rtl="1">
              <a:buNone/>
              <a:defRPr/>
            </a:pPr>
            <a:r>
              <a:rPr lang="fa-IR" sz="2800" b="1" dirty="0" smtClean="0">
                <a:cs typeface="B Titr" panose="00000700000000000000" pitchFamily="2" charset="-78"/>
              </a:rPr>
              <a:t>4- چرا مشغله کاریشون زیاد بود؟</a:t>
            </a:r>
          </a:p>
          <a:p>
            <a:pPr algn="r" rtl="1">
              <a:defRPr/>
            </a:pPr>
            <a:r>
              <a:rPr lang="fa-IR" sz="2800" dirty="0" smtClean="0">
                <a:solidFill>
                  <a:srgbClr val="FFFF00"/>
                </a:solidFill>
                <a:cs typeface="B Titr" panose="00000700000000000000" pitchFamily="2" charset="-78"/>
              </a:rPr>
              <a:t>چون پول بیشتری در بیارن.</a:t>
            </a:r>
          </a:p>
          <a:p>
            <a:pPr marL="0" indent="0" algn="r" rtl="1">
              <a:buNone/>
              <a:defRPr/>
            </a:pPr>
            <a:r>
              <a:rPr lang="fa-IR" sz="2800" b="1" dirty="0" smtClean="0">
                <a:cs typeface="B Titr" panose="00000700000000000000" pitchFamily="2" charset="-78"/>
              </a:rPr>
              <a:t>5- چرا پول بیشتری در بیارن؟</a:t>
            </a:r>
          </a:p>
          <a:p>
            <a:pPr algn="r" rtl="1">
              <a:defRPr/>
            </a:pPr>
            <a:r>
              <a:rPr lang="fa-IR" sz="4000" dirty="0" smtClean="0">
                <a:solidFill>
                  <a:srgbClr val="FFFF00"/>
                </a:solidFill>
                <a:cs typeface="B Titr" panose="00000700000000000000" pitchFamily="2" charset="-78"/>
              </a:rPr>
              <a:t>برای اینکه آینده بچشون تامین باشه!!!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243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400" dirty="0" smtClean="0">
                <a:solidFill>
                  <a:srgbClr val="0070C0"/>
                </a:solidFill>
                <a:cs typeface="B Zar" panose="00000400000000000000" pitchFamily="2" charset="-78"/>
              </a:rPr>
              <a:t>«</a:t>
            </a:r>
            <a:r>
              <a:rPr lang="fa-IR" sz="4400" dirty="0">
                <a:solidFill>
                  <a:srgbClr val="0070C0"/>
                </a:solidFill>
                <a:cs typeface="B Zar" panose="00000400000000000000" pitchFamily="2" charset="-78"/>
              </a:rPr>
              <a:t>لا تَقسِروا اَولادَكُم عَلى آدابِكُم ، فَاِنَّهُم مَخلوقونَ لِزَمانٍ غَيرِ زَمانِكُم </a:t>
            </a:r>
            <a:r>
              <a:rPr lang="fa-IR" sz="4400" dirty="0" smtClean="0">
                <a:solidFill>
                  <a:srgbClr val="0070C0"/>
                </a:solidFill>
                <a:cs typeface="B Zar" panose="00000400000000000000" pitchFamily="2" charset="-78"/>
              </a:rPr>
              <a:t>»؛ </a:t>
            </a:r>
          </a:p>
          <a:p>
            <a:pPr algn="r" rtl="1"/>
            <a:r>
              <a:rPr lang="fa-IR" sz="4400" dirty="0">
                <a:solidFill>
                  <a:srgbClr val="0070C0"/>
                </a:solidFill>
                <a:cs typeface="B Zar" panose="00000400000000000000" pitchFamily="2" charset="-78"/>
              </a:rPr>
              <a:t> </a:t>
            </a:r>
            <a:r>
              <a:rPr lang="fa-IR" sz="4400" b="1" dirty="0"/>
              <a:t> </a:t>
            </a:r>
            <a:r>
              <a:rPr lang="fa-IR" sz="3600" b="1" dirty="0">
                <a:solidFill>
                  <a:srgbClr val="0070C0"/>
                </a:solidFill>
                <a:cs typeface="B Zar" panose="00000400000000000000" pitchFamily="2" charset="-78"/>
              </a:rPr>
              <a:t>آداب و رسوم خود را به فرزندانتان تحميل نكنيد، زيرا آنان براى زمانى غير از زمان شما آفريده شده </a:t>
            </a:r>
            <a:r>
              <a:rPr lang="fa-IR" sz="3600" b="1" dirty="0" smtClean="0">
                <a:solidFill>
                  <a:srgbClr val="0070C0"/>
                </a:solidFill>
                <a:cs typeface="B Zar" panose="00000400000000000000" pitchFamily="2" charset="-78"/>
              </a:rPr>
              <a:t>اند. </a:t>
            </a:r>
          </a:p>
          <a:p>
            <a:pPr rtl="1"/>
            <a:r>
              <a:rPr lang="fa-IR" sz="1800" dirty="0">
                <a:cs typeface="0 Titr Bold" panose="00000700000000000000" pitchFamily="2" charset="-78"/>
              </a:rPr>
              <a:t>شرح ابن ابى الحديد ، ج20، ح102 </a:t>
            </a:r>
            <a:r>
              <a:rPr lang="fa-IR" sz="1800" dirty="0" smtClean="0">
                <a:cs typeface="0 Titr Bold" panose="00000700000000000000" pitchFamily="2" charset="-78"/>
              </a:rPr>
              <a:t>.</a:t>
            </a:r>
            <a:endParaRPr lang="en-US" sz="1800" dirty="0" smtClean="0">
              <a:cs typeface="0 Titr Bold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291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14" y="0"/>
            <a:ext cx="10550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7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s://historeo.com/Resources/generationg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505"/>
            <a:ext cx="6621917" cy="517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358" y="305262"/>
            <a:ext cx="5467642" cy="6083205"/>
          </a:xfrm>
          <a:prstGeom prst="rect">
            <a:avLst/>
          </a:prstGeom>
        </p:spPr>
      </p:pic>
      <p:sp>
        <p:nvSpPr>
          <p:cNvPr id="4" name="AutoShape 4" descr="https://s-media-cache-ak0.pinimg.com/736x/da/a2/f4/daa2f4cfad52cafa4090a0e032c71b96.jpg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0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938" y="146732"/>
            <a:ext cx="10972800" cy="1143000"/>
          </a:xfrm>
        </p:spPr>
        <p:txBody>
          <a:bodyPr/>
          <a:lstStyle/>
          <a:p>
            <a:r>
              <a:rPr lang="fa-IR" b="1" dirty="0">
                <a:solidFill>
                  <a:prstClr val="white"/>
                </a:solidFill>
                <a:cs typeface="B Zar" pitchFamily="2" charset="-78"/>
              </a:rPr>
              <a:t>جهانی شدن هنجارها و ارزش‌ها!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77" y="1289732"/>
            <a:ext cx="4971668" cy="5568268"/>
          </a:xfrm>
        </p:spPr>
      </p:pic>
    </p:spTree>
    <p:extLst>
      <p:ext uri="{BB962C8B-B14F-4D97-AF65-F5344CB8AC3E}">
        <p14:creationId xmlns:p14="http://schemas.microsoft.com/office/powerpoint/2010/main" val="162234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1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3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7899</TotalTime>
  <Words>947</Words>
  <Application>Microsoft Office PowerPoint</Application>
  <PresentationFormat>Widescreen</PresentationFormat>
  <Paragraphs>111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24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36</vt:i4>
      </vt:variant>
    </vt:vector>
  </HeadingPairs>
  <TitlesOfParts>
    <vt:vector size="74" baseType="lpstr">
      <vt:lpstr>ＭＳ Ｐゴシック</vt:lpstr>
      <vt:lpstr>0 Aseman</vt:lpstr>
      <vt:lpstr>0 Titr Bold</vt:lpstr>
      <vt:lpstr>Arial</vt:lpstr>
      <vt:lpstr>B Davat</vt:lpstr>
      <vt:lpstr>B Nazanin</vt:lpstr>
      <vt:lpstr>B Titr</vt:lpstr>
      <vt:lpstr>B Zar</vt:lpstr>
      <vt:lpstr>Bookman Old Style</vt:lpstr>
      <vt:lpstr>Calibri</vt:lpstr>
      <vt:lpstr>Calibri Light</vt:lpstr>
      <vt:lpstr>Garamond</vt:lpstr>
      <vt:lpstr>Gill Sans MT</vt:lpstr>
      <vt:lpstr>HG明朝E</vt:lpstr>
      <vt:lpstr>IranNastaliq</vt:lpstr>
      <vt:lpstr>ITCFranklinGothicStd-Med</vt:lpstr>
      <vt:lpstr>NPIRooz</vt:lpstr>
      <vt:lpstr>Swis721 BT</vt:lpstr>
      <vt:lpstr>tahoma</vt:lpstr>
      <vt:lpstr>Times New Roman</vt:lpstr>
      <vt:lpstr>TimesNewRomanPSMT</vt:lpstr>
      <vt:lpstr>Trebuchet MS</vt:lpstr>
      <vt:lpstr>Wingdings</vt:lpstr>
      <vt:lpstr>Wingdings 3</vt:lpstr>
      <vt:lpstr>Office Theme</vt:lpstr>
      <vt:lpstr>1_Berlin</vt:lpstr>
      <vt:lpstr>1_Retrospect</vt:lpstr>
      <vt:lpstr>11_Office Theme</vt:lpstr>
      <vt:lpstr>4_Office Theme</vt:lpstr>
      <vt:lpstr>14_Office Theme</vt:lpstr>
      <vt:lpstr>1_Office Theme</vt:lpstr>
      <vt:lpstr>15_Office Theme</vt:lpstr>
      <vt:lpstr>3_Office Theme</vt:lpstr>
      <vt:lpstr>5_Office Theme</vt:lpstr>
      <vt:lpstr>2_Retrospect</vt:lpstr>
      <vt:lpstr>2_Office Theme</vt:lpstr>
      <vt:lpstr>2_Origin</vt:lpstr>
      <vt:lpstr>Berlin</vt:lpstr>
      <vt:lpstr>فاصله نسلی؟ انتقال ارزش ها به فرزندان</vt:lpstr>
      <vt:lpstr>چرا فرزندانمان آنطور که میخواهیم نمی­شوند؟ چرا درمانده‌ایم؟ .....چه باید کرد؟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جهانی شدن هنجارها و ارزش‌ها!</vt:lpstr>
      <vt:lpstr>Millennials  in USA </vt:lpstr>
      <vt:lpstr>نظرسنجی اخلاقی گالوپ در آمریکا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Parents are actually making great sacrifices to earn a living. On the contrary, their children are being neglected.  …..a lot of concern for their children’s academic performance..... </vt:lpstr>
      <vt:lpstr>اجتماعی شدن (جامعه پذیری)</vt:lpstr>
      <vt:lpstr>Primary socialization theory</vt:lpstr>
      <vt:lpstr>PowerPoint Presentation</vt:lpstr>
      <vt:lpstr>رفتارهای اخلاقی و جامعه پسند نیز تا حدی ارثی است</vt:lpstr>
      <vt:lpstr>چرا فرزندان یک خانه اینقدر اخلاقاشون با هم فرق میکند؟</vt:lpstr>
      <vt:lpstr>مهمترین برهه زمانی برای انتقال ارزش ها چه وقتی است؟</vt:lpstr>
      <vt:lpstr>PowerPoint Presentation</vt:lpstr>
      <vt:lpstr>مثال: آیا تعهد سازمانی و فرهنگ کار از والدین به فرزند منتقل می‌شود؟</vt:lpstr>
      <vt:lpstr>PowerPoint Presentation</vt:lpstr>
      <vt:lpstr>PowerPoint Presentation</vt:lpstr>
      <vt:lpstr>الگوی باثبات باشیم</vt:lpstr>
      <vt:lpstr>PowerPoint Presentation</vt:lpstr>
      <vt:lpstr>تفویض مسئولیت و خواستن</vt:lpstr>
      <vt:lpstr>مراقب رقیب ها باشیم </vt:lpstr>
      <vt:lpstr>پذیرش اشتباه</vt:lpstr>
      <vt:lpstr> رفتارهای منفی کدامند؟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 Pc</dc:creator>
  <cp:lastModifiedBy>Lenovo Pc</cp:lastModifiedBy>
  <cp:revision>100</cp:revision>
  <dcterms:created xsi:type="dcterms:W3CDTF">2021-10-31T16:01:48Z</dcterms:created>
  <dcterms:modified xsi:type="dcterms:W3CDTF">2021-12-01T13:14:52Z</dcterms:modified>
</cp:coreProperties>
</file>