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92" r:id="rId4"/>
    <p:sldMasterId id="2147483706" r:id="rId5"/>
    <p:sldMasterId id="2147483718" r:id="rId6"/>
  </p:sldMasterIdLst>
  <p:notesMasterIdLst>
    <p:notesMasterId r:id="rId54"/>
  </p:notesMasterIdLst>
  <p:sldIdLst>
    <p:sldId id="294" r:id="rId7"/>
    <p:sldId id="328" r:id="rId8"/>
    <p:sldId id="295" r:id="rId9"/>
    <p:sldId id="296" r:id="rId10"/>
    <p:sldId id="297" r:id="rId11"/>
    <p:sldId id="316" r:id="rId12"/>
    <p:sldId id="298" r:id="rId13"/>
    <p:sldId id="299" r:id="rId14"/>
    <p:sldId id="300" r:id="rId15"/>
    <p:sldId id="319" r:id="rId16"/>
    <p:sldId id="318" r:id="rId17"/>
    <p:sldId id="302" r:id="rId18"/>
    <p:sldId id="304" r:id="rId19"/>
    <p:sldId id="303" r:id="rId20"/>
    <p:sldId id="301" r:id="rId21"/>
    <p:sldId id="305" r:id="rId22"/>
    <p:sldId id="306" r:id="rId23"/>
    <p:sldId id="308" r:id="rId24"/>
    <p:sldId id="309" r:id="rId25"/>
    <p:sldId id="311" r:id="rId26"/>
    <p:sldId id="312" r:id="rId27"/>
    <p:sldId id="313" r:id="rId28"/>
    <p:sldId id="314" r:id="rId29"/>
    <p:sldId id="292" r:id="rId30"/>
    <p:sldId id="335" r:id="rId31"/>
    <p:sldId id="336" r:id="rId32"/>
    <p:sldId id="334" r:id="rId33"/>
    <p:sldId id="329" r:id="rId34"/>
    <p:sldId id="330" r:id="rId35"/>
    <p:sldId id="331" r:id="rId36"/>
    <p:sldId id="260" r:id="rId37"/>
    <p:sldId id="267" r:id="rId38"/>
    <p:sldId id="268" r:id="rId39"/>
    <p:sldId id="279" r:id="rId40"/>
    <p:sldId id="332" r:id="rId41"/>
    <p:sldId id="274" r:id="rId42"/>
    <p:sldId id="333" r:id="rId43"/>
    <p:sldId id="326" r:id="rId44"/>
    <p:sldId id="327" r:id="rId45"/>
    <p:sldId id="283" r:id="rId46"/>
    <p:sldId id="284" r:id="rId47"/>
    <p:sldId id="285" r:id="rId48"/>
    <p:sldId id="286" r:id="rId49"/>
    <p:sldId id="290" r:id="rId50"/>
    <p:sldId id="320" r:id="rId51"/>
    <p:sldId id="321" r:id="rId52"/>
    <p:sldId id="31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53FC4-19BC-477F-82D6-2F912EDBF48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E8047-EA45-4EB1-AC2D-768A255A4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2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66ED7-631A-46AF-B451-227D0A8685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97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Camara Phyllis Jones, MD, MPH, PhD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010C7-AE60-4835-86A1-EAAA125AEC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7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7B1-BABA-4197-9F7A-08840EF9E994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4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4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97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78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07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06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57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07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78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68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6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57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91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41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fld id="{E0DA9CC3-B985-4306-B652-DB1A0BC8BC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37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F171AAAB-C4B5-40A6-BF2E-95BE56CBA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17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2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18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25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41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4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78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8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75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33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78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25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82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8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66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1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30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21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800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3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0DA9CC3-B985-4306-B652-DB1A0BC8BC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42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171AAAB-C4B5-40A6-BF2E-95BE56CBA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15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506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4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56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07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1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56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961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39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00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384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474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42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766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24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096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27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27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115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996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509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665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53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2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4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0F45D-989C-492C-A85D-CF915C5D273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24FD0-C091-44AC-AE15-0B7B371A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3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9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21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9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A16D92F-BD1A-453A-A465-24884FFDF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91DB591-3909-4219-A5D4-747A0B3D2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6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FAB70-7926-4633-B8CA-799BA3D9D7C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20A20-4A86-40C0-B16F-C2DD41D81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heritage.org/staff/kay-c-jame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سندرم کم مادری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837076" y="4394039"/>
            <a:ext cx="8144134" cy="1117687"/>
          </a:xfrm>
        </p:spPr>
        <p:txBody>
          <a:bodyPr>
            <a:normAutofit lnSpcReduction="10000"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نوذر نخعی</a:t>
            </a:r>
          </a:p>
          <a:p>
            <a:r>
              <a:rPr lang="fa-IR" dirty="0" smtClean="0">
                <a:cs typeface="B Titr" panose="00000700000000000000" pitchFamily="2" charset="-78"/>
              </a:rPr>
              <a:t>استاد پزشکی</a:t>
            </a:r>
            <a:r>
              <a:rPr lang="fa-IR" dirty="0">
                <a:cs typeface="B Titr" panose="00000700000000000000" pitchFamily="2" charset="-78"/>
              </a:rPr>
              <a:t> </a:t>
            </a:r>
            <a:r>
              <a:rPr lang="fa-IR" dirty="0" smtClean="0">
                <a:cs typeface="B Titr" panose="00000700000000000000" pitchFamily="2" charset="-78"/>
              </a:rPr>
              <a:t>اجتماعی</a:t>
            </a:r>
          </a:p>
          <a:p>
            <a:r>
              <a:rPr lang="fa-IR" dirty="0" smtClean="0">
                <a:cs typeface="B Titr" panose="00000700000000000000" pitchFamily="2" charset="-78"/>
              </a:rPr>
              <a:t> دانشگاه علوم پزشکی کرمان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5623" y="19257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Maternal separation syndrome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4393"/>
            <a:ext cx="4791871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40" y="0"/>
            <a:ext cx="3252749" cy="100261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846399" y="2656202"/>
            <a:ext cx="3486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 smtClean="0">
                <a:solidFill>
                  <a:schemeClr val="bg2">
                    <a:lumMod val="50000"/>
                  </a:schemeClr>
                </a:solidFill>
                <a:latin typeface="IranNastaliq" panose="02020505000000020003" pitchFamily="18" charset="0"/>
                <a:cs typeface="B Davat" panose="00000400000000000000" pitchFamily="2" charset="-78"/>
              </a:rPr>
              <a:t>سلسله مباحث پیشگیری </a:t>
            </a:r>
          </a:p>
          <a:p>
            <a:pPr algn="ctr" rtl="1"/>
            <a:r>
              <a:rPr lang="fa-IR" sz="3600" b="1" dirty="0" smtClean="0">
                <a:solidFill>
                  <a:schemeClr val="bg2">
                    <a:lumMod val="50000"/>
                  </a:schemeClr>
                </a:solidFill>
                <a:latin typeface="IranNastaliq" panose="02020505000000020003" pitchFamily="18" charset="0"/>
                <a:cs typeface="B Davat" panose="00000400000000000000" pitchFamily="2" charset="-78"/>
              </a:rPr>
              <a:t>از آسیب‌های اجتماعی</a:t>
            </a:r>
          </a:p>
          <a:p>
            <a:pPr algn="ctr" rtl="1"/>
            <a:r>
              <a:rPr lang="fa-IR" sz="3600" b="1" dirty="0" smtClean="0">
                <a:solidFill>
                  <a:schemeClr val="bg2">
                    <a:lumMod val="50000"/>
                  </a:schemeClr>
                </a:solidFill>
                <a:latin typeface="IranNastaliq" panose="02020505000000020003" pitchFamily="18" charset="0"/>
                <a:cs typeface="B Davat" panose="00000400000000000000" pitchFamily="2" charset="-78"/>
              </a:rPr>
              <a:t>(1)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IranNastaliq" panose="02020505000000020003" pitchFamily="18" charset="0"/>
              <a:cs typeface="B Dav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93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297" y="51616"/>
            <a:ext cx="8288111" cy="2003881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172200" y="2055497"/>
            <a:ext cx="5181600" cy="4121466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solidFill>
                  <a:srgbClr val="00B0F0"/>
                </a:solidFill>
                <a:cs typeface="B Titr" panose="00000700000000000000" pitchFamily="2" charset="-78"/>
              </a:rPr>
              <a:t>بچه موش ها روزی 6 ساعت کنار مادر نبودند. </a:t>
            </a:r>
          </a:p>
          <a:p>
            <a:pPr algn="r" rtl="1"/>
            <a:r>
              <a:rPr lang="fa-IR" sz="3200" dirty="0" smtClean="0">
                <a:solidFill>
                  <a:srgbClr val="00B0F0"/>
                </a:solidFill>
                <a:cs typeface="B Titr" panose="00000700000000000000" pitchFamily="2" charset="-78"/>
              </a:rPr>
              <a:t>این جدایی،  سبب شد بعد از بلوغ به سمت شیشه محتوی الکل کشیده شوند تا آب</a:t>
            </a:r>
          </a:p>
          <a:p>
            <a:pPr algn="r" rtl="1"/>
            <a:r>
              <a:rPr lang="fa-IR" sz="3200" dirty="0" smtClean="0">
                <a:solidFill>
                  <a:srgbClr val="00B0F0"/>
                </a:solidFill>
                <a:cs typeface="B Titr" panose="00000700000000000000" pitchFamily="2" charset="-78"/>
              </a:rPr>
              <a:t>بخصوص در زمان استرس</a:t>
            </a:r>
            <a:endParaRPr lang="en-US" sz="3200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3" name="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2541588"/>
            <a:ext cx="5181600" cy="2917825"/>
          </a:xfrm>
        </p:spPr>
      </p:pic>
    </p:spTree>
    <p:extLst>
      <p:ext uri="{BB962C8B-B14F-4D97-AF65-F5344CB8AC3E}">
        <p14:creationId xmlns:p14="http://schemas.microsoft.com/office/powerpoint/2010/main" val="3998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469557"/>
            <a:ext cx="11247120" cy="1794736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 smtClean="0">
                <a:solidFill>
                  <a:srgbClr val="00B0F0"/>
                </a:solidFill>
                <a:cs typeface="B Titr" panose="00000700000000000000" pitchFamily="2" charset="-78"/>
              </a:rPr>
              <a:t>تاثیر تماس پوست به پوست مادر و نوزاد (هفته اول) در پیگیری 9 ساله...</a:t>
            </a:r>
            <a:endParaRPr lang="en-US" sz="3200" dirty="0" smtClean="0">
              <a:solidFill>
                <a:srgbClr val="00B0F0"/>
              </a:solidFill>
              <a:cs typeface="B Titr" panose="00000700000000000000" pitchFamily="2" charset="-78"/>
            </a:endParaRPr>
          </a:p>
          <a:p>
            <a:r>
              <a:rPr lang="en-US" dirty="0"/>
              <a:t>H</a:t>
            </a:r>
            <a:r>
              <a:rPr lang="en-US" dirty="0" smtClean="0"/>
              <a:t>ad </a:t>
            </a:r>
            <a:r>
              <a:rPr lang="en-US" dirty="0"/>
              <a:t>more reciprocal exchanges that were </a:t>
            </a:r>
            <a:r>
              <a:rPr lang="en-US" dirty="0" smtClean="0"/>
              <a:t>open and </a:t>
            </a:r>
            <a:r>
              <a:rPr lang="en-US" dirty="0"/>
              <a:t>accepting of the partner’s perspective. </a:t>
            </a:r>
            <a:endParaRPr lang="en-US" dirty="0" smtClean="0"/>
          </a:p>
          <a:p>
            <a:pPr algn="r" rtl="1"/>
            <a:r>
              <a:rPr lang="fa-IR" dirty="0">
                <a:cs typeface="B Titr" panose="00000700000000000000" pitchFamily="2" charset="-78"/>
              </a:rPr>
              <a:t>صمیمیت دو طرفه مادر و فرزند </a:t>
            </a:r>
            <a:r>
              <a:rPr lang="fa-IR" dirty="0" smtClean="0">
                <a:cs typeface="B Titr" panose="00000700000000000000" pitchFamily="2" charset="-78"/>
              </a:rPr>
              <a:t>                                  حرف </a:t>
            </a:r>
            <a:r>
              <a:rPr lang="fa-IR" dirty="0">
                <a:cs typeface="B Titr" panose="00000700000000000000" pitchFamily="2" charset="-78"/>
              </a:rPr>
              <a:t>شنوی بیشتر </a:t>
            </a:r>
            <a:r>
              <a:rPr lang="fa-IR" dirty="0" smtClean="0">
                <a:cs typeface="B Titr" panose="00000700000000000000" pitchFamily="2" charset="-78"/>
              </a:rPr>
              <a:t>فرزند در دبستان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9900648" cy="3841281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5277394" y="6021977"/>
            <a:ext cx="2076995" cy="484632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360218"/>
            <a:ext cx="5181600" cy="6329363"/>
          </a:xfrm>
        </p:spPr>
        <p:txBody>
          <a:bodyPr>
            <a:normAutofit lnSpcReduction="10000"/>
          </a:bodyPr>
          <a:lstStyle/>
          <a:p>
            <a:pPr rtl="1"/>
            <a:r>
              <a:rPr lang="en-US" b="0" i="0" dirty="0" smtClean="0">
                <a:solidFill>
                  <a:srgbClr val="333333"/>
                </a:solidFill>
                <a:effectLst/>
                <a:latin typeface="Amazon Ember"/>
                <a:cs typeface="B Nazanin" panose="00000400000000000000" pitchFamily="2" charset="-78"/>
              </a:rPr>
              <a:t>Everyone knows how babies are made, but scientists are only just beginning to understand the making of a mother.</a:t>
            </a:r>
            <a:endParaRPr lang="fa-IR" b="0" i="0" dirty="0" smtClean="0">
              <a:solidFill>
                <a:srgbClr val="333333"/>
              </a:solidFill>
              <a:effectLst/>
              <a:latin typeface="Amazon Ember"/>
              <a:cs typeface="B Nazanin" panose="00000400000000000000" pitchFamily="2" charset="-78"/>
            </a:endParaRPr>
          </a:p>
          <a:p>
            <a:pPr algn="r" rtl="1"/>
            <a:endParaRPr lang="fa-IR" b="0" i="0" dirty="0" smtClean="0">
              <a:solidFill>
                <a:srgbClr val="333333"/>
              </a:solidFill>
              <a:effectLst/>
              <a:latin typeface="Amazon Ember"/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solidFill>
                  <a:srgbClr val="333333"/>
                </a:solidFill>
                <a:latin typeface="Amazon Ember"/>
                <a:cs typeface="B Nazanin" panose="00000400000000000000" pitchFamily="2" charset="-78"/>
              </a:rPr>
              <a:t>خیلی ها می‌دانند که یک بچه چگونه شکل می‌گیرد ولی....</a:t>
            </a:r>
          </a:p>
          <a:p>
            <a:r>
              <a:rPr lang="en-US" dirty="0"/>
              <a:t>mothers are destined to mimic their own moms </a:t>
            </a:r>
            <a:endParaRPr lang="fa-IR" dirty="0" smtClean="0"/>
          </a:p>
          <a:p>
            <a:pPr algn="r" rtl="1"/>
            <a:r>
              <a:rPr lang="fa-IR" dirty="0">
                <a:solidFill>
                  <a:srgbClr val="333333"/>
                </a:solidFill>
                <a:latin typeface="Amazon Ember"/>
                <a:cs typeface="B Nazanin" panose="00000400000000000000" pitchFamily="2" charset="-78"/>
              </a:rPr>
              <a:t>خیلی از مادران  روش مادر خود را در پیش </a:t>
            </a:r>
            <a:r>
              <a:rPr lang="fa-IR" dirty="0" smtClean="0">
                <a:solidFill>
                  <a:srgbClr val="333333"/>
                </a:solidFill>
                <a:latin typeface="Amazon Ember"/>
                <a:cs typeface="B Nazanin" panose="00000400000000000000" pitchFamily="2" charset="-78"/>
              </a:rPr>
              <a:t>می‌گیرند</a:t>
            </a:r>
            <a:endParaRPr lang="en-US" dirty="0">
              <a:solidFill>
                <a:srgbClr val="333333"/>
              </a:solidFill>
              <a:latin typeface="Amazon Ember"/>
              <a:cs typeface="B Nazanin" panose="00000400000000000000" pitchFamily="2" charset="-78"/>
            </a:endParaRPr>
          </a:p>
          <a:p>
            <a:r>
              <a:rPr lang="en-US" dirty="0" smtClean="0"/>
              <a:t>How </a:t>
            </a:r>
            <a:r>
              <a:rPr lang="en-US" dirty="0">
                <a:solidFill>
                  <a:srgbClr val="C00000"/>
                </a:solidFill>
              </a:rPr>
              <a:t>maternal aggression </a:t>
            </a:r>
            <a:r>
              <a:rPr lang="en-US" dirty="0"/>
              <a:t>makes females the </a:t>
            </a:r>
            <a:r>
              <a:rPr lang="en-US" dirty="0">
                <a:solidFill>
                  <a:srgbClr val="C00000"/>
                </a:solidFill>
              </a:rPr>
              <a:t>world’s most formidable creatures</a:t>
            </a:r>
            <a:r>
              <a:rPr lang="en-US" dirty="0" smtClean="0"/>
              <a:t>.</a:t>
            </a:r>
          </a:p>
          <a:p>
            <a:pPr algn="r" rtl="1"/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خوفناک‌ترین مخلوق عالم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7110" y="611144"/>
            <a:ext cx="5796346" cy="55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8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rgbClr val="3A3A3A"/>
                </a:solidFill>
                <a:latin typeface="Source Serif Pro"/>
              </a:rPr>
              <a:t>A</a:t>
            </a:r>
            <a:r>
              <a:rPr lang="en-US" sz="4000" b="0" i="0" dirty="0" smtClean="0">
                <a:solidFill>
                  <a:srgbClr val="3A3A3A"/>
                </a:solidFill>
                <a:effectLst/>
                <a:latin typeface="Source Serif Pro"/>
              </a:rPr>
              <a:t>nything from the fear of romantic commitment to </a:t>
            </a:r>
            <a:r>
              <a:rPr lang="en-US" sz="4000" b="0" i="0" dirty="0" smtClean="0">
                <a:solidFill>
                  <a:srgbClr val="C00000"/>
                </a:solidFill>
                <a:effectLst/>
                <a:latin typeface="Source Serif Pro"/>
              </a:rPr>
              <a:t>serial killing</a:t>
            </a:r>
            <a:r>
              <a:rPr lang="en-US" sz="4000" b="0" i="0" dirty="0" smtClean="0">
                <a:solidFill>
                  <a:srgbClr val="3A3A3A"/>
                </a:solidFill>
                <a:effectLst/>
                <a:latin typeface="Source Serif Pro"/>
              </a:rPr>
              <a:t>—stem from their </a:t>
            </a:r>
            <a:r>
              <a:rPr lang="en-US" sz="4000" b="0" i="0" dirty="0" smtClean="0">
                <a:solidFill>
                  <a:srgbClr val="C00000"/>
                </a:solidFill>
                <a:effectLst/>
                <a:latin typeface="Source Serif Pro"/>
              </a:rPr>
              <a:t>troubled relationships with their mothers </a:t>
            </a:r>
            <a:r>
              <a:rPr lang="en-US" sz="4000" b="0" i="0" dirty="0" smtClean="0">
                <a:solidFill>
                  <a:srgbClr val="3A3A3A"/>
                </a:solidFill>
                <a:effectLst/>
                <a:latin typeface="Source Serif Pro"/>
              </a:rPr>
              <a:t>during childhood.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3486" y="-42499"/>
            <a:ext cx="4591200" cy="68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udhappymama.com/wp-content/uploads/2019/08/happy-mom-quot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31" y="10590"/>
            <a:ext cx="4564940" cy="68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6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651" y="0"/>
            <a:ext cx="10515600" cy="1325563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آزمایش معروف استاد ممتاز روانشناسی تکامل دانشگاه ماساچوست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تاثیر شگرف نحوه ارتباط والدین با شیرخوار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715" y="1500052"/>
            <a:ext cx="7675053" cy="4220972"/>
          </a:xfrm>
        </p:spPr>
      </p:pic>
    </p:spTree>
    <p:extLst>
      <p:ext uri="{BB962C8B-B14F-4D97-AF65-F5344CB8AC3E}">
        <p14:creationId xmlns:p14="http://schemas.microsoft.com/office/powerpoint/2010/main" val="33631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2" y="0"/>
            <a:ext cx="9115425" cy="196215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Mothers </a:t>
            </a:r>
            <a:r>
              <a:rPr lang="en-US" dirty="0"/>
              <a:t>brain mechanisms that exhibit </a:t>
            </a:r>
            <a:r>
              <a:rPr lang="en-US" dirty="0" smtClean="0"/>
              <a:t>selective sensitivity </a:t>
            </a:r>
            <a:r>
              <a:rPr lang="en-US" dirty="0"/>
              <a:t>to the face of their own child. </a:t>
            </a:r>
            <a:endParaRPr lang="en-US" dirty="0" smtClean="0"/>
          </a:p>
          <a:p>
            <a:pPr algn="r" rtl="1"/>
            <a:r>
              <a:rPr lang="fa-IR" sz="3600" dirty="0" smtClean="0">
                <a:cs typeface="B Nazanin" panose="00000400000000000000" pitchFamily="2" charset="-78"/>
              </a:rPr>
              <a:t>عکسبرداری از مغز نشان میدهد که </a:t>
            </a:r>
            <a:r>
              <a:rPr lang="fa-IR" sz="36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واکنش مغز مادران </a:t>
            </a:r>
            <a:r>
              <a:rPr lang="fa-IR" sz="3600" dirty="0" smtClean="0">
                <a:cs typeface="B Nazanin" panose="00000400000000000000" pitchFamily="2" charset="-78"/>
              </a:rPr>
              <a:t>نسبت به چهره کودک خود متفاوت از کودکان دیگر است</a:t>
            </a:r>
            <a:r>
              <a:rPr lang="en-US" sz="3600" dirty="0" smtClean="0">
                <a:cs typeface="B Nazanin" panose="00000400000000000000" pitchFamily="2" charset="-78"/>
              </a:rPr>
              <a:t/>
            </a:r>
            <a:br>
              <a:rPr lang="en-US" sz="3600" dirty="0" smtClean="0">
                <a:cs typeface="B Nazanin" panose="00000400000000000000" pitchFamily="2" charset="-78"/>
              </a:rPr>
            </a:br>
            <a:endParaRPr lang="en-US" sz="3600" dirty="0">
              <a:cs typeface="B Nazanin" panose="00000400000000000000" pitchFamily="2" charset="-78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0186" y="2216726"/>
            <a:ext cx="5357091" cy="321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15275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0" y="167027"/>
            <a:ext cx="4398809" cy="132556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فارغ التحصیل هاروارد و استاد  دانشگاه تورنتو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007" y="4153989"/>
            <a:ext cx="4206240" cy="2546545"/>
          </a:xfrm>
        </p:spPr>
        <p:txBody>
          <a:bodyPr>
            <a:normAutofit fontScale="85000" lnSpcReduction="10000"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dvOTbc475f09"/>
              </a:rPr>
              <a:t>The </a:t>
            </a:r>
            <a:r>
              <a:rPr lang="en-US" sz="4400" dirty="0">
                <a:solidFill>
                  <a:srgbClr val="000000"/>
                </a:solidFill>
                <a:latin typeface="AdvOTbc475f09"/>
              </a:rPr>
              <a:t>future of a child</a:t>
            </a:r>
            <a:r>
              <a:rPr lang="en-US" sz="4400" dirty="0">
                <a:solidFill>
                  <a:srgbClr val="000000"/>
                </a:solidFill>
                <a:latin typeface="AdvOTbc475f09+20"/>
              </a:rPr>
              <a:t>’</a:t>
            </a:r>
            <a:r>
              <a:rPr lang="en-US" sz="4400" dirty="0">
                <a:solidFill>
                  <a:srgbClr val="000000"/>
                </a:solidFill>
                <a:latin typeface="AdvOTbc475f09"/>
              </a:rPr>
              <a:t>s mind is determined by her</a:t>
            </a:r>
            <a:br>
              <a:rPr lang="en-US" sz="4400" dirty="0">
                <a:solidFill>
                  <a:srgbClr val="000000"/>
                </a:solidFill>
                <a:latin typeface="AdvOTbc475f09"/>
              </a:rPr>
            </a:br>
            <a:r>
              <a:rPr lang="en-US" sz="4400" dirty="0">
                <a:solidFill>
                  <a:srgbClr val="000000"/>
                </a:solidFill>
                <a:latin typeface="AdvOTbc475f09"/>
              </a:rPr>
              <a:t>mother</a:t>
            </a:r>
            <a:r>
              <a:rPr lang="en-US" sz="4400" dirty="0">
                <a:solidFill>
                  <a:srgbClr val="000000"/>
                </a:solidFill>
                <a:latin typeface="AdvOTbc475f09+20"/>
              </a:rPr>
              <a:t>’</a:t>
            </a:r>
            <a:r>
              <a:rPr lang="en-US" sz="4400" dirty="0">
                <a:solidFill>
                  <a:srgbClr val="000000"/>
                </a:solidFill>
                <a:latin typeface="AdvOTbc475f09"/>
              </a:rPr>
              <a:t>s heart</a:t>
            </a:r>
            <a:r>
              <a:rPr lang="en-US" sz="4400" dirty="0"/>
              <a:t> 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2549" y="4153989"/>
            <a:ext cx="8017219" cy="2704011"/>
          </a:xfrm>
        </p:spPr>
        <p:txBody>
          <a:bodyPr>
            <a:normAutofit fontScale="85000" lnSpcReduction="10000"/>
          </a:bodyPr>
          <a:lstStyle/>
          <a:p>
            <a:pPr algn="r" rtl="1"/>
            <a:r>
              <a:rPr lang="fa-IR" sz="4000" dirty="0" smtClean="0">
                <a:solidFill>
                  <a:srgbClr val="00B0F0"/>
                </a:solidFill>
                <a:cs typeface="B Titr" panose="00000700000000000000" pitchFamily="2" charset="-78"/>
              </a:rPr>
              <a:t>آینده </a:t>
            </a:r>
            <a:r>
              <a:rPr lang="fa-IR" sz="4000" dirty="0" smtClean="0">
                <a:solidFill>
                  <a:srgbClr val="FFC000"/>
                </a:solidFill>
                <a:cs typeface="B Titr" panose="00000700000000000000" pitchFamily="2" charset="-78"/>
              </a:rPr>
              <a:t>عقل و شعورکودک </a:t>
            </a:r>
            <a:r>
              <a:rPr lang="fa-IR" sz="4000" dirty="0" smtClean="0">
                <a:solidFill>
                  <a:srgbClr val="00B0F0"/>
                </a:solidFill>
                <a:cs typeface="B Titr" panose="00000700000000000000" pitchFamily="2" charset="-78"/>
              </a:rPr>
              <a:t>را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قلب مادر </a:t>
            </a:r>
            <a:r>
              <a:rPr lang="fa-IR" sz="4000" dirty="0" smtClean="0">
                <a:solidFill>
                  <a:srgbClr val="00B0F0"/>
                </a:solidFill>
                <a:cs typeface="B Titr" panose="00000700000000000000" pitchFamily="2" charset="-78"/>
              </a:rPr>
              <a:t>می سازد!</a:t>
            </a:r>
            <a:endParaRPr lang="en-US" sz="4000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613" y="1492590"/>
            <a:ext cx="2536156" cy="2530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4754721"/>
            <a:ext cx="3132057" cy="210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44" y="0"/>
            <a:ext cx="8021547" cy="234118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8823" y="2178321"/>
            <a:ext cx="11377747" cy="4509861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تاثیر عدم حضور مادر در کنار کودک، بر افسردگی و نگرش دانش آموزان متوسطه اول</a:t>
            </a:r>
          </a:p>
          <a:p>
            <a:pPr algn="r" rtl="1"/>
            <a:endParaRPr lang="fa-IR" dirty="0">
              <a:solidFill>
                <a:srgbClr val="00B0F0"/>
              </a:solidFill>
              <a:cs typeface="B Titr" panose="00000700000000000000" pitchFamily="2" charset="-78"/>
            </a:endParaRPr>
          </a:p>
          <a:p>
            <a:pPr algn="r" rtl="1"/>
            <a:endParaRPr lang="fa-IR" dirty="0" smtClean="0">
              <a:solidFill>
                <a:srgbClr val="00B0F0"/>
              </a:solidFill>
              <a:cs typeface="B Titr" panose="00000700000000000000" pitchFamily="2" charset="-78"/>
            </a:endParaRPr>
          </a:p>
          <a:p>
            <a:pPr algn="r" rtl="1"/>
            <a:endParaRPr lang="fa-IR" dirty="0">
              <a:solidFill>
                <a:srgbClr val="00B0F0"/>
              </a:solidFill>
              <a:cs typeface="B Titr" panose="00000700000000000000" pitchFamily="2" charset="-78"/>
            </a:endParaRPr>
          </a:p>
          <a:p>
            <a:pPr algn="r" rtl="1"/>
            <a:endParaRPr lang="fa-IR" dirty="0" smtClean="0">
              <a:solidFill>
                <a:srgbClr val="00B0F0"/>
              </a:solidFill>
              <a:cs typeface="B Titr" panose="00000700000000000000" pitchFamily="2" charset="-78"/>
            </a:endParaRPr>
          </a:p>
          <a:p>
            <a:pPr algn="r" rtl="1"/>
            <a:endParaRPr lang="fa-IR" dirty="0">
              <a:solidFill>
                <a:srgbClr val="00B0F0"/>
              </a:solidFill>
              <a:cs typeface="B Titr" panose="00000700000000000000" pitchFamily="2" charset="-78"/>
            </a:endParaRPr>
          </a:p>
          <a:p>
            <a:pPr algn="r" rtl="1"/>
            <a:endParaRPr lang="fa-IR" dirty="0" smtClean="0">
              <a:solidFill>
                <a:srgbClr val="00B0F0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گروه یک: کم مادری در سن زیر 5 سال</a:t>
            </a:r>
          </a:p>
          <a:p>
            <a:pPr algn="r" rtl="1"/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گروه دو: کم مادری در سن بالای 5 سال</a:t>
            </a:r>
          </a:p>
          <a:p>
            <a:pPr algn="r" rtl="1"/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گروه سه: در کنار مادر</a:t>
            </a:r>
          </a:p>
          <a:p>
            <a:pPr algn="r" rtl="1"/>
            <a:endParaRPr lang="fa-IR" dirty="0" smtClean="0">
              <a:solidFill>
                <a:srgbClr val="00B0F0"/>
              </a:solidFill>
              <a:cs typeface="B Titr" panose="00000700000000000000" pitchFamily="2" charset="-78"/>
            </a:endParaRPr>
          </a:p>
          <a:p>
            <a:pPr algn="r" rtl="1"/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8857" y="5930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6" y="2706306"/>
            <a:ext cx="12119104" cy="2231454"/>
          </a:xfrm>
          <a:prstGeom prst="rect">
            <a:avLst/>
          </a:prstGeom>
        </p:spPr>
      </p:pic>
      <p:sp>
        <p:nvSpPr>
          <p:cNvPr id="8" name="Bent-Up Arrow 7"/>
          <p:cNvSpPr/>
          <p:nvPr/>
        </p:nvSpPr>
        <p:spPr>
          <a:xfrm flipH="1">
            <a:off x="927463" y="4833257"/>
            <a:ext cx="7889966" cy="185492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 Arrow 9"/>
          <p:cNvSpPr/>
          <p:nvPr/>
        </p:nvSpPr>
        <p:spPr>
          <a:xfrm flipH="1">
            <a:off x="9744890" y="3788229"/>
            <a:ext cx="914400" cy="1410787"/>
          </a:xfrm>
          <a:prstGeom prst="bentArrow">
            <a:avLst>
              <a:gd name="adj1" fmla="val 25000"/>
              <a:gd name="adj2" fmla="val 34836"/>
              <a:gd name="adj3" fmla="val 25000"/>
              <a:gd name="adj4" fmla="val 4232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solidFill>
                  <a:srgbClr val="00B0F0"/>
                </a:solidFill>
                <a:cs typeface="B Titr" panose="00000700000000000000" pitchFamily="2" charset="-78"/>
              </a:rPr>
              <a:t>نتیجه گیری این تحقیق</a:t>
            </a:r>
            <a:endParaRPr lang="en-US" b="1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242021"/>
                </a:solidFill>
                <a:latin typeface="TimesNewRomanPSMT"/>
              </a:rPr>
              <a:t>Mothers who have </a:t>
            </a:r>
            <a:r>
              <a:rPr lang="en-US" dirty="0">
                <a:solidFill>
                  <a:srgbClr val="242021"/>
                </a:solidFill>
                <a:latin typeface="TimesNewRomanPSMT"/>
              </a:rPr>
              <a:t>to leave their children for work should try to </a:t>
            </a:r>
            <a:r>
              <a:rPr lang="en-US" dirty="0" smtClean="0">
                <a:solidFill>
                  <a:srgbClr val="242021"/>
                </a:solidFill>
                <a:latin typeface="TimesNewRomanPSMT"/>
              </a:rPr>
              <a:t>leave after </a:t>
            </a:r>
            <a:r>
              <a:rPr lang="en-US" dirty="0">
                <a:solidFill>
                  <a:srgbClr val="242021"/>
                </a:solidFill>
                <a:latin typeface="TimesNewRomanPSMT"/>
              </a:rPr>
              <a:t>their children are 5years old. </a:t>
            </a:r>
            <a:endParaRPr lang="en-US" dirty="0" smtClean="0">
              <a:solidFill>
                <a:srgbClr val="242021"/>
              </a:solidFill>
              <a:latin typeface="TimesNewRomanPSMT"/>
            </a:endParaRPr>
          </a:p>
          <a:p>
            <a:r>
              <a:rPr lang="en-US" dirty="0" smtClean="0">
                <a:solidFill>
                  <a:srgbClr val="242021"/>
                </a:solidFill>
                <a:latin typeface="TimesNewRomanPSMT"/>
              </a:rPr>
              <a:t>If </a:t>
            </a:r>
            <a:r>
              <a:rPr lang="en-US" dirty="0">
                <a:solidFill>
                  <a:srgbClr val="242021"/>
                </a:solidFill>
                <a:latin typeface="TimesNewRomanPSMT"/>
              </a:rPr>
              <a:t>the mother has </a:t>
            </a:r>
            <a:r>
              <a:rPr lang="en-US" dirty="0" smtClean="0">
                <a:solidFill>
                  <a:srgbClr val="242021"/>
                </a:solidFill>
                <a:latin typeface="TimesNewRomanPSMT"/>
              </a:rPr>
              <a:t>to leave </a:t>
            </a:r>
            <a:r>
              <a:rPr lang="en-US" dirty="0">
                <a:solidFill>
                  <a:srgbClr val="242021"/>
                </a:solidFill>
                <a:latin typeface="TimesNewRomanPSMT"/>
              </a:rPr>
              <a:t>their children earlier, they should try to increase the</a:t>
            </a:r>
            <a:br>
              <a:rPr lang="en-US" dirty="0">
                <a:solidFill>
                  <a:srgbClr val="242021"/>
                </a:solidFill>
                <a:latin typeface="TimesNewRomanPSMT"/>
              </a:rPr>
            </a:br>
            <a:r>
              <a:rPr lang="en-US" dirty="0">
                <a:solidFill>
                  <a:srgbClr val="242021"/>
                </a:solidFill>
                <a:latin typeface="TimesNewRomanPSMT"/>
              </a:rPr>
              <a:t>meeting frequency.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مادرانی که باید بخاطر شغلشان، مدتی از کودکشان جدا شوند، سعی کنند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حتی المقدور به بعد از 5 سالگی </a:t>
            </a:r>
            <a:r>
              <a:rPr lang="fa-IR" sz="3600" dirty="0" smtClean="0">
                <a:cs typeface="B Titr" panose="00000700000000000000" pitchFamily="2" charset="-78"/>
              </a:rPr>
              <a:t>موکول شود.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اگر نتوانستند حداقل فاصله محل کار طوری باشد که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چند مرتبه در طول روز </a:t>
            </a:r>
            <a:r>
              <a:rPr lang="fa-IR" sz="3600" dirty="0" smtClean="0">
                <a:cs typeface="B Titr" panose="00000700000000000000" pitchFamily="2" charset="-78"/>
              </a:rPr>
              <a:t>با کودک خود تماس داشته باشند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46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Freeform 2"/>
          <p:cNvSpPr>
            <a:spLocks/>
          </p:cNvSpPr>
          <p:nvPr/>
        </p:nvSpPr>
        <p:spPr bwMode="white">
          <a:xfrm>
            <a:off x="2514600" y="1695450"/>
            <a:ext cx="7353300" cy="4146550"/>
          </a:xfrm>
          <a:custGeom>
            <a:avLst/>
            <a:gdLst/>
            <a:ahLst/>
            <a:cxnLst>
              <a:cxn ang="0">
                <a:pos x="0" y="108"/>
              </a:cxn>
              <a:cxn ang="0">
                <a:pos x="1260" y="72"/>
              </a:cxn>
              <a:cxn ang="0">
                <a:pos x="2016" y="0"/>
              </a:cxn>
              <a:cxn ang="0">
                <a:pos x="3240" y="72"/>
              </a:cxn>
              <a:cxn ang="0">
                <a:pos x="3228" y="108"/>
              </a:cxn>
              <a:cxn ang="0">
                <a:pos x="3204" y="144"/>
              </a:cxn>
              <a:cxn ang="0">
                <a:pos x="3192" y="192"/>
              </a:cxn>
              <a:cxn ang="0">
                <a:pos x="3144" y="300"/>
              </a:cxn>
              <a:cxn ang="0">
                <a:pos x="3156" y="1092"/>
              </a:cxn>
              <a:cxn ang="0">
                <a:pos x="3180" y="1368"/>
              </a:cxn>
              <a:cxn ang="0">
                <a:pos x="3144" y="1980"/>
              </a:cxn>
              <a:cxn ang="0">
                <a:pos x="3132" y="2424"/>
              </a:cxn>
              <a:cxn ang="0">
                <a:pos x="3096" y="2544"/>
              </a:cxn>
              <a:cxn ang="0">
                <a:pos x="3252" y="2592"/>
              </a:cxn>
              <a:cxn ang="0">
                <a:pos x="3696" y="2580"/>
              </a:cxn>
              <a:cxn ang="0">
                <a:pos x="4632" y="2568"/>
              </a:cxn>
            </a:cxnLst>
            <a:rect l="0" t="0" r="r" b="b"/>
            <a:pathLst>
              <a:path w="4632" h="2612">
                <a:moveTo>
                  <a:pt x="0" y="108"/>
                </a:moveTo>
                <a:cubicBezTo>
                  <a:pt x="430" y="83"/>
                  <a:pt x="804" y="78"/>
                  <a:pt x="1260" y="72"/>
                </a:cubicBezTo>
                <a:cubicBezTo>
                  <a:pt x="1512" y="54"/>
                  <a:pt x="1763" y="19"/>
                  <a:pt x="2016" y="0"/>
                </a:cubicBezTo>
                <a:cubicBezTo>
                  <a:pt x="2427" y="11"/>
                  <a:pt x="2830" y="55"/>
                  <a:pt x="3240" y="72"/>
                </a:cubicBezTo>
                <a:cubicBezTo>
                  <a:pt x="3236" y="84"/>
                  <a:pt x="3234" y="97"/>
                  <a:pt x="3228" y="108"/>
                </a:cubicBezTo>
                <a:cubicBezTo>
                  <a:pt x="3222" y="121"/>
                  <a:pt x="3210" y="131"/>
                  <a:pt x="3204" y="144"/>
                </a:cubicBezTo>
                <a:cubicBezTo>
                  <a:pt x="3198" y="159"/>
                  <a:pt x="3198" y="177"/>
                  <a:pt x="3192" y="192"/>
                </a:cubicBezTo>
                <a:cubicBezTo>
                  <a:pt x="3178" y="229"/>
                  <a:pt x="3159" y="263"/>
                  <a:pt x="3144" y="300"/>
                </a:cubicBezTo>
                <a:cubicBezTo>
                  <a:pt x="3114" y="509"/>
                  <a:pt x="3150" y="953"/>
                  <a:pt x="3156" y="1092"/>
                </a:cubicBezTo>
                <a:cubicBezTo>
                  <a:pt x="3160" y="1184"/>
                  <a:pt x="3180" y="1368"/>
                  <a:pt x="3180" y="1368"/>
                </a:cubicBezTo>
                <a:cubicBezTo>
                  <a:pt x="3174" y="1580"/>
                  <a:pt x="3178" y="1775"/>
                  <a:pt x="3144" y="1980"/>
                </a:cubicBezTo>
                <a:cubicBezTo>
                  <a:pt x="3140" y="2128"/>
                  <a:pt x="3139" y="2276"/>
                  <a:pt x="3132" y="2424"/>
                </a:cubicBezTo>
                <a:cubicBezTo>
                  <a:pt x="3130" y="2466"/>
                  <a:pt x="3096" y="2544"/>
                  <a:pt x="3096" y="2544"/>
                </a:cubicBezTo>
                <a:cubicBezTo>
                  <a:pt x="3142" y="2612"/>
                  <a:pt x="3115" y="2592"/>
                  <a:pt x="3252" y="2592"/>
                </a:cubicBezTo>
                <a:cubicBezTo>
                  <a:pt x="3400" y="2592"/>
                  <a:pt x="3548" y="2584"/>
                  <a:pt x="3696" y="2580"/>
                </a:cubicBezTo>
                <a:cubicBezTo>
                  <a:pt x="4144" y="2554"/>
                  <a:pt x="3832" y="2568"/>
                  <a:pt x="4632" y="2568"/>
                </a:cubicBezTo>
              </a:path>
            </a:pathLst>
          </a:custGeom>
          <a:noFill/>
          <a:ln w="1016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085570" y="4711657"/>
            <a:ext cx="1450975" cy="1008062"/>
            <a:chOff x="4152" y="2989"/>
            <a:chExt cx="914" cy="635"/>
          </a:xfrm>
        </p:grpSpPr>
        <p:sp>
          <p:nvSpPr>
            <p:cNvPr id="942084" name="Freeform 4"/>
            <p:cNvSpPr>
              <a:spLocks/>
            </p:cNvSpPr>
            <p:nvPr/>
          </p:nvSpPr>
          <p:spPr bwMode="white">
            <a:xfrm>
              <a:off x="4152" y="3042"/>
              <a:ext cx="914" cy="570"/>
            </a:xfrm>
            <a:custGeom>
              <a:avLst/>
              <a:gdLst/>
              <a:ahLst/>
              <a:cxnLst>
                <a:cxn ang="0">
                  <a:pos x="36" y="570"/>
                </a:cxn>
                <a:cxn ang="0">
                  <a:pos x="24" y="426"/>
                </a:cxn>
                <a:cxn ang="0">
                  <a:pos x="0" y="258"/>
                </a:cxn>
                <a:cxn ang="0">
                  <a:pos x="612" y="174"/>
                </a:cxn>
                <a:cxn ang="0">
                  <a:pos x="648" y="294"/>
                </a:cxn>
                <a:cxn ang="0">
                  <a:pos x="660" y="330"/>
                </a:cxn>
                <a:cxn ang="0">
                  <a:pos x="672" y="366"/>
                </a:cxn>
                <a:cxn ang="0">
                  <a:pos x="756" y="354"/>
                </a:cxn>
                <a:cxn ang="0">
                  <a:pos x="828" y="342"/>
                </a:cxn>
                <a:cxn ang="0">
                  <a:pos x="852" y="378"/>
                </a:cxn>
                <a:cxn ang="0">
                  <a:pos x="912" y="558"/>
                </a:cxn>
                <a:cxn ang="0">
                  <a:pos x="900" y="570"/>
                </a:cxn>
              </a:cxnLst>
              <a:rect l="0" t="0" r="r" b="b"/>
              <a:pathLst>
                <a:path w="914" h="570">
                  <a:moveTo>
                    <a:pt x="36" y="570"/>
                  </a:moveTo>
                  <a:cubicBezTo>
                    <a:pt x="32" y="522"/>
                    <a:pt x="30" y="474"/>
                    <a:pt x="24" y="426"/>
                  </a:cubicBezTo>
                  <a:cubicBezTo>
                    <a:pt x="18" y="370"/>
                    <a:pt x="0" y="258"/>
                    <a:pt x="0" y="258"/>
                  </a:cubicBezTo>
                  <a:cubicBezTo>
                    <a:pt x="43" y="0"/>
                    <a:pt x="349" y="168"/>
                    <a:pt x="612" y="174"/>
                  </a:cubicBezTo>
                  <a:cubicBezTo>
                    <a:pt x="630" y="247"/>
                    <a:pt x="619" y="206"/>
                    <a:pt x="648" y="294"/>
                  </a:cubicBezTo>
                  <a:cubicBezTo>
                    <a:pt x="652" y="306"/>
                    <a:pt x="656" y="318"/>
                    <a:pt x="660" y="330"/>
                  </a:cubicBezTo>
                  <a:cubicBezTo>
                    <a:pt x="664" y="342"/>
                    <a:pt x="672" y="366"/>
                    <a:pt x="672" y="366"/>
                  </a:cubicBezTo>
                  <a:cubicBezTo>
                    <a:pt x="700" y="362"/>
                    <a:pt x="728" y="358"/>
                    <a:pt x="756" y="354"/>
                  </a:cubicBezTo>
                  <a:cubicBezTo>
                    <a:pt x="780" y="350"/>
                    <a:pt x="804" y="336"/>
                    <a:pt x="828" y="342"/>
                  </a:cubicBezTo>
                  <a:cubicBezTo>
                    <a:pt x="842" y="345"/>
                    <a:pt x="846" y="365"/>
                    <a:pt x="852" y="378"/>
                  </a:cubicBezTo>
                  <a:cubicBezTo>
                    <a:pt x="877" y="434"/>
                    <a:pt x="892" y="499"/>
                    <a:pt x="912" y="558"/>
                  </a:cubicBezTo>
                  <a:cubicBezTo>
                    <a:pt x="914" y="563"/>
                    <a:pt x="904" y="566"/>
                    <a:pt x="900" y="570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85" name="Freeform 5"/>
            <p:cNvSpPr>
              <a:spLocks/>
            </p:cNvSpPr>
            <p:nvPr/>
          </p:nvSpPr>
          <p:spPr bwMode="white">
            <a:xfrm>
              <a:off x="4404" y="2989"/>
              <a:ext cx="148" cy="179"/>
            </a:xfrm>
            <a:custGeom>
              <a:avLst/>
              <a:gdLst/>
              <a:ahLst/>
              <a:cxnLst>
                <a:cxn ang="0">
                  <a:pos x="12" y="167"/>
                </a:cxn>
                <a:cxn ang="0">
                  <a:pos x="24" y="83"/>
                </a:cxn>
                <a:cxn ang="0">
                  <a:pos x="120" y="179"/>
                </a:cxn>
              </a:cxnLst>
              <a:rect l="0" t="0" r="r" b="b"/>
              <a:pathLst>
                <a:path w="148" h="179">
                  <a:moveTo>
                    <a:pt x="12" y="167"/>
                  </a:moveTo>
                  <a:cubicBezTo>
                    <a:pt x="16" y="139"/>
                    <a:pt x="0" y="99"/>
                    <a:pt x="24" y="83"/>
                  </a:cubicBezTo>
                  <a:cubicBezTo>
                    <a:pt x="148" y="0"/>
                    <a:pt x="120" y="148"/>
                    <a:pt x="120" y="179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86" name="Freeform 6"/>
            <p:cNvSpPr>
              <a:spLocks/>
            </p:cNvSpPr>
            <p:nvPr/>
          </p:nvSpPr>
          <p:spPr bwMode="white">
            <a:xfrm>
              <a:off x="4332" y="3492"/>
              <a:ext cx="192" cy="132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96" y="0"/>
                </a:cxn>
                <a:cxn ang="0">
                  <a:pos x="132" y="12"/>
                </a:cxn>
                <a:cxn ang="0">
                  <a:pos x="192" y="132"/>
                </a:cxn>
              </a:cxnLst>
              <a:rect l="0" t="0" r="r" b="b"/>
              <a:pathLst>
                <a:path w="192" h="132">
                  <a:moveTo>
                    <a:pt x="0" y="120"/>
                  </a:moveTo>
                  <a:cubicBezTo>
                    <a:pt x="19" y="62"/>
                    <a:pt x="38" y="19"/>
                    <a:pt x="96" y="0"/>
                  </a:cubicBezTo>
                  <a:cubicBezTo>
                    <a:pt x="108" y="4"/>
                    <a:pt x="122" y="4"/>
                    <a:pt x="132" y="12"/>
                  </a:cubicBezTo>
                  <a:cubicBezTo>
                    <a:pt x="170" y="43"/>
                    <a:pt x="159" y="99"/>
                    <a:pt x="192" y="132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87" name="Freeform 7"/>
            <p:cNvSpPr>
              <a:spLocks/>
            </p:cNvSpPr>
            <p:nvPr/>
          </p:nvSpPr>
          <p:spPr bwMode="white">
            <a:xfrm>
              <a:off x="4656" y="3468"/>
              <a:ext cx="192" cy="132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96" y="0"/>
                </a:cxn>
                <a:cxn ang="0">
                  <a:pos x="132" y="12"/>
                </a:cxn>
                <a:cxn ang="0">
                  <a:pos x="192" y="132"/>
                </a:cxn>
              </a:cxnLst>
              <a:rect l="0" t="0" r="r" b="b"/>
              <a:pathLst>
                <a:path w="192" h="132">
                  <a:moveTo>
                    <a:pt x="0" y="120"/>
                  </a:moveTo>
                  <a:cubicBezTo>
                    <a:pt x="19" y="62"/>
                    <a:pt x="38" y="19"/>
                    <a:pt x="96" y="0"/>
                  </a:cubicBezTo>
                  <a:cubicBezTo>
                    <a:pt x="108" y="4"/>
                    <a:pt x="122" y="4"/>
                    <a:pt x="132" y="12"/>
                  </a:cubicBezTo>
                  <a:cubicBezTo>
                    <a:pt x="170" y="43"/>
                    <a:pt x="159" y="99"/>
                    <a:pt x="192" y="132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639050" y="3829050"/>
            <a:ext cx="1676400" cy="39688"/>
            <a:chOff x="3852" y="2412"/>
            <a:chExt cx="1056" cy="25"/>
          </a:xfrm>
        </p:grpSpPr>
        <p:sp>
          <p:nvSpPr>
            <p:cNvPr id="942089" name="Freeform 9"/>
            <p:cNvSpPr>
              <a:spLocks/>
            </p:cNvSpPr>
            <p:nvPr/>
          </p:nvSpPr>
          <p:spPr bwMode="white">
            <a:xfrm>
              <a:off x="3852" y="2412"/>
              <a:ext cx="27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6" y="12"/>
                </a:cxn>
              </a:cxnLst>
              <a:rect l="0" t="0" r="r" b="b"/>
              <a:pathLst>
                <a:path w="276" h="12">
                  <a:moveTo>
                    <a:pt x="0" y="0"/>
                  </a:moveTo>
                  <a:cubicBezTo>
                    <a:pt x="92" y="4"/>
                    <a:pt x="276" y="12"/>
                    <a:pt x="276" y="12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0" name="Freeform 10"/>
            <p:cNvSpPr>
              <a:spLocks/>
            </p:cNvSpPr>
            <p:nvPr/>
          </p:nvSpPr>
          <p:spPr bwMode="white">
            <a:xfrm>
              <a:off x="4260" y="2424"/>
              <a:ext cx="26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4" y="0"/>
                </a:cxn>
              </a:cxnLst>
              <a:rect l="0" t="0" r="r" b="b"/>
              <a:pathLst>
                <a:path w="264" h="1">
                  <a:moveTo>
                    <a:pt x="0" y="0"/>
                  </a:moveTo>
                  <a:cubicBezTo>
                    <a:pt x="88" y="0"/>
                    <a:pt x="176" y="0"/>
                    <a:pt x="264" y="0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1" name="Freeform 11"/>
            <p:cNvSpPr>
              <a:spLocks/>
            </p:cNvSpPr>
            <p:nvPr/>
          </p:nvSpPr>
          <p:spPr bwMode="white">
            <a:xfrm>
              <a:off x="4656" y="2436"/>
              <a:ext cx="25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2" y="0"/>
                </a:cxn>
              </a:cxnLst>
              <a:rect l="0" t="0" r="r" b="b"/>
              <a:pathLst>
                <a:path w="252" h="1">
                  <a:moveTo>
                    <a:pt x="0" y="0"/>
                  </a:moveTo>
                  <a:cubicBezTo>
                    <a:pt x="84" y="0"/>
                    <a:pt x="168" y="0"/>
                    <a:pt x="252" y="0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391400" y="609600"/>
            <a:ext cx="457200" cy="1143000"/>
            <a:chOff x="3696" y="384"/>
            <a:chExt cx="288" cy="720"/>
          </a:xfrm>
        </p:grpSpPr>
        <p:sp>
          <p:nvSpPr>
            <p:cNvPr id="942093" name="Line 13"/>
            <p:cNvSpPr>
              <a:spLocks noChangeShapeType="1"/>
            </p:cNvSpPr>
            <p:nvPr/>
          </p:nvSpPr>
          <p:spPr bwMode="white">
            <a:xfrm flipH="1" flipV="1">
              <a:off x="3840" y="480"/>
              <a:ext cx="48" cy="624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4" name="Line 14"/>
            <p:cNvSpPr>
              <a:spLocks noChangeShapeType="1"/>
            </p:cNvSpPr>
            <p:nvPr/>
          </p:nvSpPr>
          <p:spPr bwMode="white">
            <a:xfrm flipV="1">
              <a:off x="3888" y="384"/>
              <a:ext cx="96" cy="720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5" name="Line 15"/>
            <p:cNvSpPr>
              <a:spLocks noChangeShapeType="1"/>
            </p:cNvSpPr>
            <p:nvPr/>
          </p:nvSpPr>
          <p:spPr bwMode="white">
            <a:xfrm flipH="1" flipV="1">
              <a:off x="3696" y="480"/>
              <a:ext cx="96" cy="624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743200" y="685800"/>
            <a:ext cx="1524000" cy="1074738"/>
            <a:chOff x="2400" y="432"/>
            <a:chExt cx="960" cy="677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2976" y="432"/>
              <a:ext cx="384" cy="677"/>
              <a:chOff x="2112" y="223"/>
              <a:chExt cx="593" cy="917"/>
            </a:xfrm>
          </p:grpSpPr>
          <p:sp>
            <p:nvSpPr>
              <p:cNvPr id="942098" name="Freeform 18"/>
              <p:cNvSpPr>
                <a:spLocks/>
              </p:cNvSpPr>
              <p:nvPr/>
            </p:nvSpPr>
            <p:spPr bwMode="white">
              <a:xfrm>
                <a:off x="2231" y="223"/>
                <a:ext cx="391" cy="293"/>
              </a:xfrm>
              <a:custGeom>
                <a:avLst/>
                <a:gdLst/>
                <a:ahLst/>
                <a:cxnLst>
                  <a:cxn ang="0">
                    <a:pos x="205" y="5"/>
                  </a:cxn>
                  <a:cxn ang="0">
                    <a:pos x="37" y="53"/>
                  </a:cxn>
                  <a:cxn ang="0">
                    <a:pos x="157" y="293"/>
                  </a:cxn>
                  <a:cxn ang="0">
                    <a:pos x="265" y="269"/>
                  </a:cxn>
                  <a:cxn ang="0">
                    <a:pos x="337" y="209"/>
                  </a:cxn>
                  <a:cxn ang="0">
                    <a:pos x="361" y="77"/>
                  </a:cxn>
                  <a:cxn ang="0">
                    <a:pos x="289" y="41"/>
                  </a:cxn>
                  <a:cxn ang="0">
                    <a:pos x="205" y="5"/>
                  </a:cxn>
                </a:cxnLst>
                <a:rect l="0" t="0" r="r" b="b"/>
                <a:pathLst>
                  <a:path w="391" h="293">
                    <a:moveTo>
                      <a:pt x="205" y="5"/>
                    </a:moveTo>
                    <a:cubicBezTo>
                      <a:pt x="138" y="15"/>
                      <a:pt x="92" y="16"/>
                      <a:pt x="37" y="53"/>
                    </a:cubicBezTo>
                    <a:cubicBezTo>
                      <a:pt x="0" y="165"/>
                      <a:pt x="51" y="258"/>
                      <a:pt x="157" y="293"/>
                    </a:cubicBezTo>
                    <a:cubicBezTo>
                      <a:pt x="166" y="292"/>
                      <a:pt x="245" y="282"/>
                      <a:pt x="265" y="269"/>
                    </a:cubicBezTo>
                    <a:cubicBezTo>
                      <a:pt x="291" y="252"/>
                      <a:pt x="311" y="226"/>
                      <a:pt x="337" y="209"/>
                    </a:cubicBezTo>
                    <a:cubicBezTo>
                      <a:pt x="365" y="168"/>
                      <a:pt x="391" y="129"/>
                      <a:pt x="361" y="77"/>
                    </a:cubicBezTo>
                    <a:cubicBezTo>
                      <a:pt x="347" y="53"/>
                      <a:pt x="310" y="51"/>
                      <a:pt x="289" y="41"/>
                    </a:cubicBezTo>
                    <a:cubicBezTo>
                      <a:pt x="206" y="0"/>
                      <a:pt x="305" y="30"/>
                      <a:pt x="205" y="5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099" name="Freeform 19"/>
              <p:cNvSpPr>
                <a:spLocks/>
              </p:cNvSpPr>
              <p:nvPr/>
            </p:nvSpPr>
            <p:spPr bwMode="white">
              <a:xfrm>
                <a:off x="2112" y="516"/>
                <a:ext cx="312" cy="624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00" y="300"/>
                  </a:cxn>
                  <a:cxn ang="0">
                    <a:pos x="180" y="516"/>
                  </a:cxn>
                  <a:cxn ang="0">
                    <a:pos x="144" y="528"/>
                  </a:cxn>
                  <a:cxn ang="0">
                    <a:pos x="36" y="600"/>
                  </a:cxn>
                  <a:cxn ang="0">
                    <a:pos x="0" y="624"/>
                  </a:cxn>
                </a:cxnLst>
                <a:rect l="0" t="0" r="r" b="b"/>
                <a:pathLst>
                  <a:path w="312" h="624">
                    <a:moveTo>
                      <a:pt x="312" y="0"/>
                    </a:moveTo>
                    <a:cubicBezTo>
                      <a:pt x="305" y="87"/>
                      <a:pt x="272" y="215"/>
                      <a:pt x="300" y="300"/>
                    </a:cubicBezTo>
                    <a:cubicBezTo>
                      <a:pt x="289" y="376"/>
                      <a:pt x="272" y="485"/>
                      <a:pt x="180" y="516"/>
                    </a:cubicBezTo>
                    <a:cubicBezTo>
                      <a:pt x="168" y="520"/>
                      <a:pt x="155" y="522"/>
                      <a:pt x="144" y="528"/>
                    </a:cubicBezTo>
                    <a:cubicBezTo>
                      <a:pt x="144" y="528"/>
                      <a:pt x="54" y="588"/>
                      <a:pt x="36" y="600"/>
                    </a:cubicBezTo>
                    <a:cubicBezTo>
                      <a:pt x="24" y="608"/>
                      <a:pt x="0" y="624"/>
                      <a:pt x="0" y="624"/>
                    </a:cubicBezTo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0" name="Freeform 20"/>
              <p:cNvSpPr>
                <a:spLocks/>
              </p:cNvSpPr>
              <p:nvPr/>
            </p:nvSpPr>
            <p:spPr bwMode="white">
              <a:xfrm>
                <a:off x="2400" y="852"/>
                <a:ext cx="108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20"/>
                  </a:cxn>
                  <a:cxn ang="0">
                    <a:pos x="96" y="192"/>
                  </a:cxn>
                  <a:cxn ang="0">
                    <a:pos x="108" y="228"/>
                  </a:cxn>
                </a:cxnLst>
                <a:rect l="0" t="0" r="r" b="b"/>
                <a:pathLst>
                  <a:path w="108" h="228">
                    <a:moveTo>
                      <a:pt x="0" y="0"/>
                    </a:moveTo>
                    <a:cubicBezTo>
                      <a:pt x="13" y="39"/>
                      <a:pt x="28" y="84"/>
                      <a:pt x="48" y="120"/>
                    </a:cubicBezTo>
                    <a:cubicBezTo>
                      <a:pt x="62" y="145"/>
                      <a:pt x="80" y="168"/>
                      <a:pt x="96" y="192"/>
                    </a:cubicBezTo>
                    <a:cubicBezTo>
                      <a:pt x="103" y="203"/>
                      <a:pt x="108" y="228"/>
                      <a:pt x="108" y="228"/>
                    </a:cubicBezTo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1" name="Freeform 21"/>
              <p:cNvSpPr>
                <a:spLocks/>
              </p:cNvSpPr>
              <p:nvPr/>
            </p:nvSpPr>
            <p:spPr bwMode="white">
              <a:xfrm>
                <a:off x="2184" y="586"/>
                <a:ext cx="521" cy="12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56" y="86"/>
                  </a:cxn>
                  <a:cxn ang="0">
                    <a:pos x="228" y="122"/>
                  </a:cxn>
                  <a:cxn ang="0">
                    <a:pos x="432" y="62"/>
                  </a:cxn>
                  <a:cxn ang="0">
                    <a:pos x="468" y="26"/>
                  </a:cxn>
                  <a:cxn ang="0">
                    <a:pos x="492" y="2"/>
                  </a:cxn>
                </a:cxnLst>
                <a:rect l="0" t="0" r="r" b="b"/>
                <a:pathLst>
                  <a:path w="521" h="122">
                    <a:moveTo>
                      <a:pt x="0" y="38"/>
                    </a:moveTo>
                    <a:cubicBezTo>
                      <a:pt x="48" y="50"/>
                      <a:pt x="114" y="58"/>
                      <a:pt x="156" y="86"/>
                    </a:cubicBezTo>
                    <a:cubicBezTo>
                      <a:pt x="203" y="117"/>
                      <a:pt x="178" y="105"/>
                      <a:pt x="228" y="122"/>
                    </a:cubicBezTo>
                    <a:cubicBezTo>
                      <a:pt x="296" y="111"/>
                      <a:pt x="376" y="108"/>
                      <a:pt x="432" y="62"/>
                    </a:cubicBezTo>
                    <a:cubicBezTo>
                      <a:pt x="445" y="51"/>
                      <a:pt x="455" y="37"/>
                      <a:pt x="468" y="26"/>
                    </a:cubicBezTo>
                    <a:cubicBezTo>
                      <a:pt x="499" y="0"/>
                      <a:pt x="521" y="2"/>
                      <a:pt x="492" y="2"/>
                    </a:cubicBezTo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2688" y="432"/>
              <a:ext cx="384" cy="677"/>
              <a:chOff x="2112" y="223"/>
              <a:chExt cx="593" cy="917"/>
            </a:xfrm>
          </p:grpSpPr>
          <p:sp>
            <p:nvSpPr>
              <p:cNvPr id="942103" name="Freeform 23"/>
              <p:cNvSpPr>
                <a:spLocks/>
              </p:cNvSpPr>
              <p:nvPr/>
            </p:nvSpPr>
            <p:spPr bwMode="white">
              <a:xfrm>
                <a:off x="2231" y="223"/>
                <a:ext cx="391" cy="293"/>
              </a:xfrm>
              <a:custGeom>
                <a:avLst/>
                <a:gdLst/>
                <a:ahLst/>
                <a:cxnLst>
                  <a:cxn ang="0">
                    <a:pos x="205" y="5"/>
                  </a:cxn>
                  <a:cxn ang="0">
                    <a:pos x="37" y="53"/>
                  </a:cxn>
                  <a:cxn ang="0">
                    <a:pos x="157" y="293"/>
                  </a:cxn>
                  <a:cxn ang="0">
                    <a:pos x="265" y="269"/>
                  </a:cxn>
                  <a:cxn ang="0">
                    <a:pos x="337" y="209"/>
                  </a:cxn>
                  <a:cxn ang="0">
                    <a:pos x="361" y="77"/>
                  </a:cxn>
                  <a:cxn ang="0">
                    <a:pos x="289" y="41"/>
                  </a:cxn>
                  <a:cxn ang="0">
                    <a:pos x="205" y="5"/>
                  </a:cxn>
                </a:cxnLst>
                <a:rect l="0" t="0" r="r" b="b"/>
                <a:pathLst>
                  <a:path w="391" h="293">
                    <a:moveTo>
                      <a:pt x="205" y="5"/>
                    </a:moveTo>
                    <a:cubicBezTo>
                      <a:pt x="138" y="15"/>
                      <a:pt x="92" y="16"/>
                      <a:pt x="37" y="53"/>
                    </a:cubicBezTo>
                    <a:cubicBezTo>
                      <a:pt x="0" y="165"/>
                      <a:pt x="51" y="258"/>
                      <a:pt x="157" y="293"/>
                    </a:cubicBezTo>
                    <a:cubicBezTo>
                      <a:pt x="166" y="292"/>
                      <a:pt x="245" y="282"/>
                      <a:pt x="265" y="269"/>
                    </a:cubicBezTo>
                    <a:cubicBezTo>
                      <a:pt x="291" y="252"/>
                      <a:pt x="311" y="226"/>
                      <a:pt x="337" y="209"/>
                    </a:cubicBezTo>
                    <a:cubicBezTo>
                      <a:pt x="365" y="168"/>
                      <a:pt x="391" y="129"/>
                      <a:pt x="361" y="77"/>
                    </a:cubicBezTo>
                    <a:cubicBezTo>
                      <a:pt x="347" y="53"/>
                      <a:pt x="310" y="51"/>
                      <a:pt x="289" y="41"/>
                    </a:cubicBezTo>
                    <a:cubicBezTo>
                      <a:pt x="206" y="0"/>
                      <a:pt x="305" y="30"/>
                      <a:pt x="205" y="5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4" name="Freeform 24"/>
              <p:cNvSpPr>
                <a:spLocks/>
              </p:cNvSpPr>
              <p:nvPr/>
            </p:nvSpPr>
            <p:spPr bwMode="white">
              <a:xfrm>
                <a:off x="2112" y="516"/>
                <a:ext cx="312" cy="624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00" y="300"/>
                  </a:cxn>
                  <a:cxn ang="0">
                    <a:pos x="180" y="516"/>
                  </a:cxn>
                  <a:cxn ang="0">
                    <a:pos x="144" y="528"/>
                  </a:cxn>
                  <a:cxn ang="0">
                    <a:pos x="36" y="600"/>
                  </a:cxn>
                  <a:cxn ang="0">
                    <a:pos x="0" y="624"/>
                  </a:cxn>
                </a:cxnLst>
                <a:rect l="0" t="0" r="r" b="b"/>
                <a:pathLst>
                  <a:path w="312" h="624">
                    <a:moveTo>
                      <a:pt x="312" y="0"/>
                    </a:moveTo>
                    <a:cubicBezTo>
                      <a:pt x="305" y="87"/>
                      <a:pt x="272" y="215"/>
                      <a:pt x="300" y="300"/>
                    </a:cubicBezTo>
                    <a:cubicBezTo>
                      <a:pt x="289" y="376"/>
                      <a:pt x="272" y="485"/>
                      <a:pt x="180" y="516"/>
                    </a:cubicBezTo>
                    <a:cubicBezTo>
                      <a:pt x="168" y="520"/>
                      <a:pt x="155" y="522"/>
                      <a:pt x="144" y="528"/>
                    </a:cubicBezTo>
                    <a:cubicBezTo>
                      <a:pt x="144" y="528"/>
                      <a:pt x="54" y="588"/>
                      <a:pt x="36" y="600"/>
                    </a:cubicBezTo>
                    <a:cubicBezTo>
                      <a:pt x="24" y="608"/>
                      <a:pt x="0" y="624"/>
                      <a:pt x="0" y="624"/>
                    </a:cubicBezTo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5" name="Freeform 25"/>
              <p:cNvSpPr>
                <a:spLocks/>
              </p:cNvSpPr>
              <p:nvPr/>
            </p:nvSpPr>
            <p:spPr bwMode="white">
              <a:xfrm>
                <a:off x="2400" y="852"/>
                <a:ext cx="108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20"/>
                  </a:cxn>
                  <a:cxn ang="0">
                    <a:pos x="96" y="192"/>
                  </a:cxn>
                  <a:cxn ang="0">
                    <a:pos x="108" y="228"/>
                  </a:cxn>
                </a:cxnLst>
                <a:rect l="0" t="0" r="r" b="b"/>
                <a:pathLst>
                  <a:path w="108" h="228">
                    <a:moveTo>
                      <a:pt x="0" y="0"/>
                    </a:moveTo>
                    <a:cubicBezTo>
                      <a:pt x="13" y="39"/>
                      <a:pt x="28" y="84"/>
                      <a:pt x="48" y="120"/>
                    </a:cubicBezTo>
                    <a:cubicBezTo>
                      <a:pt x="62" y="145"/>
                      <a:pt x="80" y="168"/>
                      <a:pt x="96" y="192"/>
                    </a:cubicBezTo>
                    <a:cubicBezTo>
                      <a:pt x="103" y="203"/>
                      <a:pt x="108" y="228"/>
                      <a:pt x="108" y="228"/>
                    </a:cubicBezTo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6" name="Freeform 26"/>
              <p:cNvSpPr>
                <a:spLocks/>
              </p:cNvSpPr>
              <p:nvPr/>
            </p:nvSpPr>
            <p:spPr bwMode="white">
              <a:xfrm>
                <a:off x="2184" y="586"/>
                <a:ext cx="521" cy="12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56" y="86"/>
                  </a:cxn>
                  <a:cxn ang="0">
                    <a:pos x="228" y="122"/>
                  </a:cxn>
                  <a:cxn ang="0">
                    <a:pos x="432" y="62"/>
                  </a:cxn>
                  <a:cxn ang="0">
                    <a:pos x="468" y="26"/>
                  </a:cxn>
                  <a:cxn ang="0">
                    <a:pos x="492" y="2"/>
                  </a:cxn>
                </a:cxnLst>
                <a:rect l="0" t="0" r="r" b="b"/>
                <a:pathLst>
                  <a:path w="521" h="122">
                    <a:moveTo>
                      <a:pt x="0" y="38"/>
                    </a:moveTo>
                    <a:cubicBezTo>
                      <a:pt x="48" y="50"/>
                      <a:pt x="114" y="58"/>
                      <a:pt x="156" y="86"/>
                    </a:cubicBezTo>
                    <a:cubicBezTo>
                      <a:pt x="203" y="117"/>
                      <a:pt x="178" y="105"/>
                      <a:pt x="228" y="122"/>
                    </a:cubicBezTo>
                    <a:cubicBezTo>
                      <a:pt x="296" y="111"/>
                      <a:pt x="376" y="108"/>
                      <a:pt x="432" y="62"/>
                    </a:cubicBezTo>
                    <a:cubicBezTo>
                      <a:pt x="445" y="51"/>
                      <a:pt x="455" y="37"/>
                      <a:pt x="468" y="26"/>
                    </a:cubicBezTo>
                    <a:cubicBezTo>
                      <a:pt x="499" y="0"/>
                      <a:pt x="521" y="2"/>
                      <a:pt x="492" y="2"/>
                    </a:cubicBezTo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2400" y="432"/>
              <a:ext cx="384" cy="677"/>
              <a:chOff x="2112" y="223"/>
              <a:chExt cx="593" cy="917"/>
            </a:xfrm>
          </p:grpSpPr>
          <p:sp>
            <p:nvSpPr>
              <p:cNvPr id="942108" name="Freeform 28"/>
              <p:cNvSpPr>
                <a:spLocks/>
              </p:cNvSpPr>
              <p:nvPr/>
            </p:nvSpPr>
            <p:spPr bwMode="white">
              <a:xfrm>
                <a:off x="2231" y="223"/>
                <a:ext cx="391" cy="293"/>
              </a:xfrm>
              <a:custGeom>
                <a:avLst/>
                <a:gdLst/>
                <a:ahLst/>
                <a:cxnLst>
                  <a:cxn ang="0">
                    <a:pos x="205" y="5"/>
                  </a:cxn>
                  <a:cxn ang="0">
                    <a:pos x="37" y="53"/>
                  </a:cxn>
                  <a:cxn ang="0">
                    <a:pos x="157" y="293"/>
                  </a:cxn>
                  <a:cxn ang="0">
                    <a:pos x="265" y="269"/>
                  </a:cxn>
                  <a:cxn ang="0">
                    <a:pos x="337" y="209"/>
                  </a:cxn>
                  <a:cxn ang="0">
                    <a:pos x="361" y="77"/>
                  </a:cxn>
                  <a:cxn ang="0">
                    <a:pos x="289" y="41"/>
                  </a:cxn>
                  <a:cxn ang="0">
                    <a:pos x="205" y="5"/>
                  </a:cxn>
                </a:cxnLst>
                <a:rect l="0" t="0" r="r" b="b"/>
                <a:pathLst>
                  <a:path w="391" h="293">
                    <a:moveTo>
                      <a:pt x="205" y="5"/>
                    </a:moveTo>
                    <a:cubicBezTo>
                      <a:pt x="138" y="15"/>
                      <a:pt x="92" y="16"/>
                      <a:pt x="37" y="53"/>
                    </a:cubicBezTo>
                    <a:cubicBezTo>
                      <a:pt x="0" y="165"/>
                      <a:pt x="51" y="258"/>
                      <a:pt x="157" y="293"/>
                    </a:cubicBezTo>
                    <a:cubicBezTo>
                      <a:pt x="166" y="292"/>
                      <a:pt x="245" y="282"/>
                      <a:pt x="265" y="269"/>
                    </a:cubicBezTo>
                    <a:cubicBezTo>
                      <a:pt x="291" y="252"/>
                      <a:pt x="311" y="226"/>
                      <a:pt x="337" y="209"/>
                    </a:cubicBezTo>
                    <a:cubicBezTo>
                      <a:pt x="365" y="168"/>
                      <a:pt x="391" y="129"/>
                      <a:pt x="361" y="77"/>
                    </a:cubicBezTo>
                    <a:cubicBezTo>
                      <a:pt x="347" y="53"/>
                      <a:pt x="310" y="51"/>
                      <a:pt x="289" y="41"/>
                    </a:cubicBezTo>
                    <a:cubicBezTo>
                      <a:pt x="206" y="0"/>
                      <a:pt x="305" y="30"/>
                      <a:pt x="205" y="5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9" name="Freeform 29"/>
              <p:cNvSpPr>
                <a:spLocks/>
              </p:cNvSpPr>
              <p:nvPr/>
            </p:nvSpPr>
            <p:spPr bwMode="white">
              <a:xfrm>
                <a:off x="2112" y="516"/>
                <a:ext cx="312" cy="624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00" y="300"/>
                  </a:cxn>
                  <a:cxn ang="0">
                    <a:pos x="180" y="516"/>
                  </a:cxn>
                  <a:cxn ang="0">
                    <a:pos x="144" y="528"/>
                  </a:cxn>
                  <a:cxn ang="0">
                    <a:pos x="36" y="600"/>
                  </a:cxn>
                  <a:cxn ang="0">
                    <a:pos x="0" y="624"/>
                  </a:cxn>
                </a:cxnLst>
                <a:rect l="0" t="0" r="r" b="b"/>
                <a:pathLst>
                  <a:path w="312" h="624">
                    <a:moveTo>
                      <a:pt x="312" y="0"/>
                    </a:moveTo>
                    <a:cubicBezTo>
                      <a:pt x="305" y="87"/>
                      <a:pt x="272" y="215"/>
                      <a:pt x="300" y="300"/>
                    </a:cubicBezTo>
                    <a:cubicBezTo>
                      <a:pt x="289" y="376"/>
                      <a:pt x="272" y="485"/>
                      <a:pt x="180" y="516"/>
                    </a:cubicBezTo>
                    <a:cubicBezTo>
                      <a:pt x="168" y="520"/>
                      <a:pt x="155" y="522"/>
                      <a:pt x="144" y="528"/>
                    </a:cubicBezTo>
                    <a:cubicBezTo>
                      <a:pt x="144" y="528"/>
                      <a:pt x="54" y="588"/>
                      <a:pt x="36" y="600"/>
                    </a:cubicBezTo>
                    <a:cubicBezTo>
                      <a:pt x="24" y="608"/>
                      <a:pt x="0" y="624"/>
                      <a:pt x="0" y="624"/>
                    </a:cubicBezTo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10" name="Freeform 30"/>
              <p:cNvSpPr>
                <a:spLocks/>
              </p:cNvSpPr>
              <p:nvPr/>
            </p:nvSpPr>
            <p:spPr bwMode="white">
              <a:xfrm>
                <a:off x="2400" y="852"/>
                <a:ext cx="108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20"/>
                  </a:cxn>
                  <a:cxn ang="0">
                    <a:pos x="96" y="192"/>
                  </a:cxn>
                  <a:cxn ang="0">
                    <a:pos x="108" y="228"/>
                  </a:cxn>
                </a:cxnLst>
                <a:rect l="0" t="0" r="r" b="b"/>
                <a:pathLst>
                  <a:path w="108" h="228">
                    <a:moveTo>
                      <a:pt x="0" y="0"/>
                    </a:moveTo>
                    <a:cubicBezTo>
                      <a:pt x="13" y="39"/>
                      <a:pt x="28" y="84"/>
                      <a:pt x="48" y="120"/>
                    </a:cubicBezTo>
                    <a:cubicBezTo>
                      <a:pt x="62" y="145"/>
                      <a:pt x="80" y="168"/>
                      <a:pt x="96" y="192"/>
                    </a:cubicBezTo>
                    <a:cubicBezTo>
                      <a:pt x="103" y="203"/>
                      <a:pt x="108" y="228"/>
                      <a:pt x="108" y="228"/>
                    </a:cubicBezTo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11" name="Freeform 31"/>
              <p:cNvSpPr>
                <a:spLocks/>
              </p:cNvSpPr>
              <p:nvPr/>
            </p:nvSpPr>
            <p:spPr bwMode="white">
              <a:xfrm>
                <a:off x="2184" y="586"/>
                <a:ext cx="521" cy="12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56" y="86"/>
                  </a:cxn>
                  <a:cxn ang="0">
                    <a:pos x="228" y="122"/>
                  </a:cxn>
                  <a:cxn ang="0">
                    <a:pos x="432" y="62"/>
                  </a:cxn>
                  <a:cxn ang="0">
                    <a:pos x="468" y="26"/>
                  </a:cxn>
                  <a:cxn ang="0">
                    <a:pos x="492" y="2"/>
                  </a:cxn>
                </a:cxnLst>
                <a:rect l="0" t="0" r="r" b="b"/>
                <a:pathLst>
                  <a:path w="521" h="122">
                    <a:moveTo>
                      <a:pt x="0" y="38"/>
                    </a:moveTo>
                    <a:cubicBezTo>
                      <a:pt x="48" y="50"/>
                      <a:pt x="114" y="58"/>
                      <a:pt x="156" y="86"/>
                    </a:cubicBezTo>
                    <a:cubicBezTo>
                      <a:pt x="203" y="117"/>
                      <a:pt x="178" y="105"/>
                      <a:pt x="228" y="122"/>
                    </a:cubicBezTo>
                    <a:cubicBezTo>
                      <a:pt x="296" y="111"/>
                      <a:pt x="376" y="108"/>
                      <a:pt x="432" y="62"/>
                    </a:cubicBezTo>
                    <a:cubicBezTo>
                      <a:pt x="445" y="51"/>
                      <a:pt x="455" y="37"/>
                      <a:pt x="468" y="26"/>
                    </a:cubicBezTo>
                    <a:cubicBezTo>
                      <a:pt x="499" y="0"/>
                      <a:pt x="521" y="2"/>
                      <a:pt x="492" y="2"/>
                    </a:cubicBezTo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2112" name="Text Box 32"/>
          <p:cNvSpPr txBox="1">
            <a:spLocks noChangeArrowheads="1"/>
          </p:cNvSpPr>
          <p:nvPr/>
        </p:nvSpPr>
        <p:spPr bwMode="white">
          <a:xfrm>
            <a:off x="6694055" y="5878825"/>
            <a:ext cx="50522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نوع سوم/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(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درمان و بازتوانی)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42113" name="Text Box 33"/>
          <p:cNvSpPr txBox="1">
            <a:spLocks noChangeArrowheads="1"/>
          </p:cNvSpPr>
          <p:nvPr/>
        </p:nvSpPr>
        <p:spPr bwMode="white">
          <a:xfrm>
            <a:off x="7278333" y="3868783"/>
            <a:ext cx="49136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ثانویه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/ </a:t>
            </a:r>
            <a:r>
              <a:rPr lang="fa-IR" sz="2000" b="1" dirty="0">
                <a:solidFill>
                  <a:srgbClr val="FFFF00"/>
                </a:solidFill>
                <a:latin typeface="Calibri"/>
                <a:cs typeface="B Zar" pitchFamily="2" charset="-78"/>
              </a:rPr>
              <a:t> (غربالگری </a:t>
            </a: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و تشخیص زودهنگام)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42114" name="Text Box 34"/>
          <p:cNvSpPr txBox="1">
            <a:spLocks noChangeArrowheads="1"/>
          </p:cNvSpPr>
          <p:nvPr/>
        </p:nvSpPr>
        <p:spPr bwMode="white">
          <a:xfrm>
            <a:off x="7620000" y="2057400"/>
            <a:ext cx="38330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B Zar" pitchFamily="2" charset="-78"/>
              </a:rPr>
              <a:t>پیشگیری اولیه/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B Zar" pitchFamily="2" charset="-78"/>
              </a:rPr>
              <a:t>(</a:t>
            </a:r>
            <a:r>
              <a:rPr lang="fa-IR" sz="2400" b="1" dirty="0" smtClean="0">
                <a:solidFill>
                  <a:srgbClr val="FFFF00"/>
                </a:solidFill>
                <a:latin typeface="Calibri"/>
                <a:cs typeface="B Zar" pitchFamily="2" charset="-78"/>
              </a:rPr>
              <a:t>مهار </a:t>
            </a:r>
            <a:r>
              <a:rPr lang="fa-IR" sz="2400" b="1" dirty="0">
                <a:solidFill>
                  <a:srgbClr val="FFFF00"/>
                </a:solidFill>
                <a:latin typeface="Calibri"/>
                <a:cs typeface="B Zar" pitchFamily="2" charset="-78"/>
              </a:rPr>
              <a:t>عامل </a:t>
            </a:r>
            <a:r>
              <a:rPr lang="fa-IR" sz="2400" b="1" dirty="0" smtClean="0">
                <a:solidFill>
                  <a:srgbClr val="FFFF00"/>
                </a:solidFill>
                <a:latin typeface="Calibri"/>
                <a:cs typeface="B Zar" pitchFamily="2" charset="-78"/>
              </a:rPr>
              <a:t>خطر)</a:t>
            </a:r>
            <a:endParaRPr lang="en-US" sz="2400" b="1" dirty="0">
              <a:solidFill>
                <a:srgbClr val="FFFF00"/>
              </a:solidFill>
              <a:latin typeface="Calibri"/>
              <a:cs typeface="B Zar" pitchFamily="2" charset="-78"/>
            </a:endParaRPr>
          </a:p>
        </p:txBody>
      </p:sp>
      <p:sp>
        <p:nvSpPr>
          <p:cNvPr id="942115" name="Text Box 35"/>
          <p:cNvSpPr txBox="1">
            <a:spLocks noChangeArrowheads="1"/>
          </p:cNvSpPr>
          <p:nvPr/>
        </p:nvSpPr>
        <p:spPr bwMode="white">
          <a:xfrm>
            <a:off x="806912" y="2011502"/>
            <a:ext cx="51077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ریشه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ای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(جلوگیری از استقرار عامل خطر در سنین کودکی)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324" y="3401059"/>
            <a:ext cx="621072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پرفشاری خون</a:t>
            </a:r>
          </a:p>
          <a:p>
            <a:pPr algn="r" rtl="1"/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نوع ریشه ای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: کودکان به تلویزیون عادت نکنند، غذای شور نخورند، کیک خامه ای نخورند و ...</a:t>
            </a:r>
          </a:p>
          <a:p>
            <a:pPr algn="r" rtl="1"/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نوع اول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: رژیم غذایی</a:t>
            </a:r>
          </a:p>
          <a:p>
            <a:pPr algn="r" rtl="1"/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نوع دوم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: اندازه گیری فشار خون و درمان</a:t>
            </a:r>
          </a:p>
          <a:p>
            <a:pPr algn="r" rtl="1"/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نوع سوم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: درمان عوارض چشمی، قلبی، کلیوی</a:t>
            </a:r>
            <a:endParaRPr lang="en-US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2364377" y="-1"/>
            <a:ext cx="4913956" cy="7300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صفر تا 8 سالگی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91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4194175"/>
            <a:ext cx="10644051" cy="1982788"/>
          </a:xfrm>
        </p:spPr>
        <p:txBody>
          <a:bodyPr/>
          <a:lstStyle/>
          <a:p>
            <a:pPr algn="r" rtl="1"/>
            <a:r>
              <a:rPr lang="fa-IR" sz="3200" dirty="0" smtClean="0">
                <a:cs typeface="B Titr" panose="00000700000000000000" pitchFamily="2" charset="-78"/>
              </a:rPr>
              <a:t>سوال: در صورتیکه </a:t>
            </a: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کودکان در 2 سال اول زندگی حداقل یک هفته تجربه </a:t>
            </a:r>
            <a:r>
              <a:rPr lang="fa-IR" sz="3200" dirty="0" smtClean="0">
                <a:cs typeface="B Titr" panose="00000700000000000000" pitchFamily="2" charset="-78"/>
              </a:rPr>
              <a:t>کم مادری داشته باشند، چه تاثیری بر رفتار آنان در پیش دبستانی دارد؟</a:t>
            </a:r>
            <a:endParaRPr lang="en-US" sz="3200" dirty="0" smtClean="0">
              <a:cs typeface="B Titr" panose="00000700000000000000" pitchFamily="2" charset="-78"/>
            </a:endParaRPr>
          </a:p>
          <a:p>
            <a:pPr algn="r" rtl="1"/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-88900"/>
            <a:ext cx="93440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8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sz="3200" dirty="0" smtClean="0">
                <a:solidFill>
                  <a:srgbClr val="00B0F0"/>
                </a:solidFill>
                <a:cs typeface="B Titr" panose="00000700000000000000" pitchFamily="2" charset="-78"/>
              </a:rPr>
              <a:t>مطالعه کم مادری </a:t>
            </a:r>
            <a:r>
              <a:rPr lang="fa-IR" sz="3200" dirty="0">
                <a:solidFill>
                  <a:srgbClr val="00B0F0"/>
                </a:solidFill>
                <a:cs typeface="B Titr" panose="00000700000000000000" pitchFamily="2" charset="-78"/>
              </a:rPr>
              <a:t>بر 2080 خانواده و کودکان آنها، از بدو تولد تا سن 5 سالگی</a:t>
            </a:r>
            <a:r>
              <a:rPr lang="en-US" sz="3200" dirty="0">
                <a:solidFill>
                  <a:srgbClr val="00B0F0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occurrence of a mother-child separation of a week or longer within the first two</a:t>
            </a:r>
            <a:br>
              <a:rPr lang="en-US" dirty="0"/>
            </a:br>
            <a:r>
              <a:rPr lang="en-US" dirty="0"/>
              <a:t>years of life was related to higher levels of </a:t>
            </a:r>
            <a:r>
              <a:rPr lang="en-US" dirty="0" smtClean="0"/>
              <a:t>aggression </a:t>
            </a:r>
            <a:r>
              <a:rPr lang="en-US" dirty="0"/>
              <a:t>(at ages 3 </a:t>
            </a:r>
            <a:r>
              <a:rPr lang="en-US" dirty="0" smtClean="0"/>
              <a:t>and 5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 smtClean="0"/>
              <a:t>The </a:t>
            </a:r>
            <a:r>
              <a:rPr lang="en-US" dirty="0"/>
              <a:t>effects of separation on children’s aggressive behavior are early and </a:t>
            </a:r>
            <a:r>
              <a:rPr lang="en-US" dirty="0">
                <a:solidFill>
                  <a:srgbClr val="C00000"/>
                </a:solidFill>
              </a:rPr>
              <a:t>persistent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هم در 3 سالگی و هم در 5 سالگی پرخاشگری و تندخویی بیشتری داشتند و این عارضه ماندگار است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460" y="4310743"/>
            <a:ext cx="3573495" cy="2001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589" y="4306346"/>
            <a:ext cx="3013811" cy="20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1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91" y="0"/>
            <a:ext cx="10820400" cy="2990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873829"/>
            <a:ext cx="5181600" cy="330313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  <a:latin typeface="AdvP6EC0"/>
              </a:rPr>
              <a:t>Former </a:t>
            </a:r>
            <a:r>
              <a:rPr lang="en-US" dirty="0" smtClean="0">
                <a:solidFill>
                  <a:srgbClr val="000000"/>
                </a:solidFill>
                <a:latin typeface="AdvP6EC0"/>
              </a:rPr>
              <a:t>evacuees </a:t>
            </a:r>
            <a:r>
              <a:rPr lang="en-US" dirty="0">
                <a:solidFill>
                  <a:srgbClr val="000000"/>
                </a:solidFill>
                <a:latin typeface="AdvP6EC0"/>
              </a:rPr>
              <a:t>reported </a:t>
            </a:r>
            <a:r>
              <a:rPr lang="fa-IR" dirty="0" smtClean="0">
                <a:solidFill>
                  <a:srgbClr val="000000"/>
                </a:solidFill>
                <a:latin typeface="AdvP6EC0"/>
              </a:rPr>
              <a:t>1.7</a:t>
            </a:r>
            <a:r>
              <a:rPr lang="en-US" dirty="0" smtClean="0">
                <a:solidFill>
                  <a:srgbClr val="000000"/>
                </a:solidFill>
                <a:latin typeface="AdvP6EC0"/>
              </a:rPr>
              <a:t> (OR) more severe depressive symptom.</a:t>
            </a:r>
          </a:p>
          <a:p>
            <a:r>
              <a:rPr lang="en-US" dirty="0" smtClean="0">
                <a:solidFill>
                  <a:srgbClr val="000000"/>
                </a:solidFill>
                <a:latin typeface="AdvP6EC0"/>
              </a:rPr>
              <a:t>Those </a:t>
            </a:r>
            <a:r>
              <a:rPr lang="en-US" dirty="0">
                <a:solidFill>
                  <a:srgbClr val="000000"/>
                </a:solidFill>
                <a:latin typeface="AdvP6EC0"/>
              </a:rPr>
              <a:t>separated from their</a:t>
            </a:r>
            <a:br>
              <a:rPr lang="en-US" dirty="0">
                <a:solidFill>
                  <a:srgbClr val="000000"/>
                </a:solidFill>
                <a:latin typeface="AdvP6EC0"/>
              </a:rPr>
            </a:br>
            <a:r>
              <a:rPr lang="en-US" dirty="0">
                <a:solidFill>
                  <a:srgbClr val="000000"/>
                </a:solidFill>
                <a:latin typeface="AdvP6EC0"/>
              </a:rPr>
              <a:t>father because of the father’s military assignment </a:t>
            </a:r>
            <a:r>
              <a:rPr lang="en-US" dirty="0" smtClean="0">
                <a:solidFill>
                  <a:srgbClr val="000000"/>
                </a:solidFill>
                <a:latin typeface="AdvP6EC0"/>
              </a:rPr>
              <a:t>did </a:t>
            </a:r>
            <a:r>
              <a:rPr lang="en-US" dirty="0">
                <a:solidFill>
                  <a:srgbClr val="000000"/>
                </a:solidFill>
                <a:latin typeface="AdvP6EC0"/>
              </a:rPr>
              <a:t>not differ from those who were not </a:t>
            </a:r>
            <a:r>
              <a:rPr lang="en-US" dirty="0" smtClean="0">
                <a:solidFill>
                  <a:srgbClr val="000000"/>
                </a:solidFill>
                <a:latin typeface="AdvP6EC0"/>
              </a:rPr>
              <a:t>separated.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873829"/>
            <a:ext cx="5181600" cy="3303134"/>
          </a:xfrm>
        </p:spPr>
        <p:txBody>
          <a:bodyPr>
            <a:noAutofit/>
          </a:bodyPr>
          <a:lstStyle/>
          <a:p>
            <a:pPr algn="r" rtl="1"/>
            <a:r>
              <a:rPr lang="fa-IR" sz="3600" dirty="0" smtClean="0">
                <a:solidFill>
                  <a:srgbClr val="00B0F0"/>
                </a:solidFill>
                <a:cs typeface="B Titr" panose="00000700000000000000" pitchFamily="2" charset="-78"/>
              </a:rPr>
              <a:t>مطالعه افراد در سن 60 سالگی از نظر افسردگی</a:t>
            </a:r>
            <a:endParaRPr lang="en-US" sz="3600" dirty="0" smtClean="0">
              <a:solidFill>
                <a:srgbClr val="00B0F0"/>
              </a:solidFill>
              <a:cs typeface="B Titr" panose="000007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3600" b="1" dirty="0" smtClean="0">
                <a:cs typeface="B Nazanin" panose="00000400000000000000" pitchFamily="2" charset="-78"/>
              </a:rPr>
              <a:t>سابقه جدایی از مادر: 1.7 برابر افسردگی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3600" b="1" dirty="0" smtClean="0">
                <a:cs typeface="B Nazanin" panose="00000400000000000000" pitchFamily="2" charset="-78"/>
              </a:rPr>
              <a:t>سابقه اعزام پدر: به جبهه تفاوتی نداشتند.</a:t>
            </a:r>
            <a:endParaRPr lang="en-US" sz="36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31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121" y="-12803"/>
            <a:ext cx="9209450" cy="20814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4949" y="1970071"/>
            <a:ext cx="6021976" cy="4351338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242021"/>
              </a:solidFill>
              <a:latin typeface="STIX-Regular"/>
            </a:endParaRPr>
          </a:p>
          <a:p>
            <a:r>
              <a:rPr lang="en-US" dirty="0" smtClean="0">
                <a:solidFill>
                  <a:srgbClr val="242021"/>
                </a:solidFill>
                <a:latin typeface="STIX-Regular"/>
              </a:rPr>
              <a:t>Maternal</a:t>
            </a:r>
            <a:r>
              <a:rPr lang="fa-IR" dirty="0" smtClean="0">
                <a:solidFill>
                  <a:srgbClr val="242021"/>
                </a:solidFill>
                <a:latin typeface="STIX-Regular"/>
              </a:rPr>
              <a:t> </a:t>
            </a:r>
            <a:r>
              <a:rPr lang="en-US" dirty="0" smtClean="0">
                <a:solidFill>
                  <a:srgbClr val="242021"/>
                </a:solidFill>
                <a:latin typeface="STIX-Regular"/>
              </a:rPr>
              <a:t>deprivation </a:t>
            </a:r>
            <a:r>
              <a:rPr lang="en-US" dirty="0">
                <a:solidFill>
                  <a:srgbClr val="242021"/>
                </a:solidFill>
                <a:latin typeface="STIX-Regular"/>
              </a:rPr>
              <a:t>or separation triggers long-lasting changes in the</a:t>
            </a:r>
            <a:br>
              <a:rPr lang="en-US" dirty="0">
                <a:solidFill>
                  <a:srgbClr val="242021"/>
                </a:solidFill>
                <a:latin typeface="STIX-Regular"/>
              </a:rPr>
            </a:br>
            <a:r>
              <a:rPr lang="en-US" dirty="0">
                <a:solidFill>
                  <a:srgbClr val="242021"/>
                </a:solidFill>
                <a:latin typeface="STIX-Regular"/>
              </a:rPr>
              <a:t>brain.</a:t>
            </a:r>
            <a:r>
              <a:rPr lang="en-US" dirty="0"/>
              <a:t> </a:t>
            </a:r>
            <a:endParaRPr lang="fa-IR" dirty="0" smtClean="0"/>
          </a:p>
          <a:p>
            <a:r>
              <a:rPr lang="en-US" dirty="0"/>
              <a:t>P</a:t>
            </a:r>
            <a:r>
              <a:rPr lang="en-US" dirty="0" smtClean="0"/>
              <a:t>rovokes </a:t>
            </a:r>
            <a:r>
              <a:rPr lang="en-US" dirty="0"/>
              <a:t>long-term effects on learning and cognition, the development of mental disorders, aggression, and</a:t>
            </a:r>
            <a:br>
              <a:rPr lang="en-US" dirty="0"/>
            </a:br>
            <a:r>
              <a:rPr lang="en-US" dirty="0"/>
              <a:t>an increased tendency for the drug abuse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 smtClean="0">
              <a:cs typeface="B Titr" panose="00000700000000000000" pitchFamily="2" charset="-78"/>
            </a:endParaRPr>
          </a:p>
          <a:p>
            <a:pPr algn="r" rtl="1"/>
            <a:r>
              <a:rPr lang="fa-IR" dirty="0" smtClean="0">
                <a:cs typeface="B Titr" panose="00000700000000000000" pitchFamily="2" charset="-78"/>
              </a:rPr>
              <a:t>تجربه کم مادری، سبب </a:t>
            </a:r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تغییرات طولانی مدت </a:t>
            </a:r>
            <a:r>
              <a:rPr lang="fa-IR" dirty="0" smtClean="0">
                <a:cs typeface="B Titr" panose="00000700000000000000" pitchFamily="2" charset="-78"/>
              </a:rPr>
              <a:t>در مغز می شود.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 smtClean="0">
                <a:cs typeface="B Nazanin" panose="00000400000000000000" pitchFamily="2" charset="-78"/>
              </a:rPr>
              <a:t>تاثیرات طولانی مدت بر یادگیری و شناخت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 smtClean="0">
                <a:cs typeface="B Nazanin" panose="00000400000000000000" pitchFamily="2" charset="-78"/>
              </a:rPr>
              <a:t>بیماریهای روان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 smtClean="0">
                <a:cs typeface="B Nazanin" panose="00000400000000000000" pitchFamily="2" charset="-78"/>
              </a:rPr>
              <a:t>پرخاشگری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 smtClean="0">
                <a:cs typeface="B Nazanin" panose="00000400000000000000" pitchFamily="2" charset="-78"/>
              </a:rPr>
              <a:t>افزایش تمایل به مصرف مواد</a:t>
            </a:r>
            <a:endParaRPr lang="fa-IR" b="1" dirty="0"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fa-IR" b="1" dirty="0" smtClean="0">
              <a:cs typeface="B Nazanin" panose="00000400000000000000" pitchFamily="2" charset="-78"/>
            </a:endParaRPr>
          </a:p>
          <a:p>
            <a:pPr algn="r" rtl="1"/>
            <a:endParaRPr lang="fa-IR" dirty="0" smtClean="0">
              <a:cs typeface="B Titr" panose="00000700000000000000" pitchFamily="2" charset="-78"/>
            </a:endParaRPr>
          </a:p>
          <a:p>
            <a:pPr algn="r" rtl="1"/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72" y="0"/>
            <a:ext cx="7793055" cy="6846756"/>
          </a:xfrm>
        </p:spPr>
      </p:pic>
    </p:spTree>
    <p:extLst>
      <p:ext uri="{BB962C8B-B14F-4D97-AF65-F5344CB8AC3E}">
        <p14:creationId xmlns:p14="http://schemas.microsoft.com/office/powerpoint/2010/main" val="19876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0"/>
            <a:ext cx="10277475" cy="4152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258491"/>
            <a:ext cx="5181600" cy="1918472"/>
          </a:xfrm>
        </p:spPr>
        <p:txBody>
          <a:bodyPr/>
          <a:lstStyle/>
          <a:p>
            <a:r>
              <a:rPr lang="en-US" dirty="0"/>
              <a:t>Male rats are relatively more vulnerable to MD stress than female rats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258491"/>
            <a:ext cx="5181600" cy="1918472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پسران در قیاس با دختران </a:t>
            </a:r>
            <a:r>
              <a:rPr lang="fa-IR" sz="3200" dirty="0" smtClean="0">
                <a:cs typeface="B Titr" panose="00000700000000000000" pitchFamily="2" charset="-78"/>
              </a:rPr>
              <a:t>در برابر کم مادری آسیب پذیرترند.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31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3814"/>
            <a:ext cx="8963025" cy="1400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201737"/>
            <a:ext cx="9696450" cy="600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31138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all births registered </a:t>
            </a:r>
            <a:r>
              <a:rPr lang="en-US" dirty="0" smtClean="0"/>
              <a:t>in </a:t>
            </a:r>
            <a:r>
              <a:rPr lang="en-US" dirty="0"/>
              <a:t>March 1946 </a:t>
            </a:r>
            <a:r>
              <a:rPr lang="en-US" dirty="0" smtClean="0"/>
              <a:t>in England</a:t>
            </a:r>
            <a:r>
              <a:rPr lang="en-US" dirty="0"/>
              <a:t>, Wales and Scotland. Data have been </a:t>
            </a:r>
            <a:r>
              <a:rPr lang="en-US" dirty="0" smtClean="0"/>
              <a:t>collected on </a:t>
            </a:r>
            <a:r>
              <a:rPr lang="en-US" dirty="0"/>
              <a:t>23 occasions from birth with the latest data </a:t>
            </a:r>
            <a:r>
              <a:rPr lang="en-US" dirty="0" smtClean="0"/>
              <a:t>collection in 2006–2011.</a:t>
            </a:r>
          </a:p>
          <a:p>
            <a:r>
              <a:rPr lang="en-US" dirty="0" smtClean="0"/>
              <a:t>These results </a:t>
            </a:r>
            <a:r>
              <a:rPr lang="en-US" dirty="0"/>
              <a:t>indicate that relationships with fathers and mothers which are supportive, affectionate and allow the child</a:t>
            </a:r>
            <a:br>
              <a:rPr lang="en-US" dirty="0"/>
            </a:br>
            <a:r>
              <a:rPr lang="en-US" dirty="0"/>
              <a:t>appropriate autonomy may promote good </a:t>
            </a:r>
            <a:r>
              <a:rPr lang="en-US" dirty="0" smtClean="0"/>
              <a:t>psychological functioning </a:t>
            </a:r>
            <a:r>
              <a:rPr lang="en-US" dirty="0"/>
              <a:t>across life up to and including the seventh</a:t>
            </a:r>
            <a:br>
              <a:rPr lang="en-US" dirty="0"/>
            </a:br>
            <a:r>
              <a:rPr lang="en-US" dirty="0"/>
              <a:t>decade.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2017213"/>
            <a:ext cx="5545183" cy="4351338"/>
          </a:xfrm>
        </p:spPr>
        <p:txBody>
          <a:bodyPr>
            <a:noAutofit/>
          </a:bodyPr>
          <a:lstStyle/>
          <a:p>
            <a:pPr algn="r" rtl="1"/>
            <a:r>
              <a:rPr lang="fa-IR" sz="4400" dirty="0" smtClean="0">
                <a:solidFill>
                  <a:srgbClr val="0070C0"/>
                </a:solidFill>
                <a:cs typeface="B Titr" panose="00000700000000000000" pitchFamily="2" charset="-78"/>
              </a:rPr>
              <a:t>مطالعه افراد از 1946 تا 2011 در بریتانیا نشان داد:</a:t>
            </a:r>
          </a:p>
          <a:p>
            <a:pPr algn="r" rtl="1"/>
            <a:r>
              <a:rPr lang="fa-IR" sz="4400" dirty="0" smtClean="0">
                <a:cs typeface="B Titr" panose="00000700000000000000" pitchFamily="2" charset="-78"/>
              </a:rPr>
              <a:t>رابطه عاطفی و مهربانانه پدر و مادر با کودک تضمین کننده سلامت روان فرزندان آنان حتی در 70 سالگی است</a:t>
            </a:r>
            <a:endParaRPr lang="en-US" sz="4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22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867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704" y="729457"/>
            <a:ext cx="2152650" cy="685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834639"/>
            <a:ext cx="5181600" cy="33423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 early</a:t>
            </a:r>
            <a:br>
              <a:rPr lang="en-US" dirty="0"/>
            </a:br>
            <a:r>
              <a:rPr lang="en-US" dirty="0"/>
              <a:t>influence of maternal bonding on </a:t>
            </a:r>
            <a:r>
              <a:rPr lang="en-US" dirty="0" err="1"/>
              <a:t>childrens</a:t>
            </a:r>
            <a:r>
              <a:rPr lang="en-US" dirty="0"/>
              <a:t>’ social skills in</a:t>
            </a:r>
            <a:br>
              <a:rPr lang="en-US" dirty="0"/>
            </a:br>
            <a:r>
              <a:rPr lang="en-US" dirty="0"/>
              <a:t>preschool age. </a:t>
            </a:r>
            <a:br>
              <a:rPr lang="en-US" dirty="0"/>
            </a:br>
            <a:r>
              <a:rPr lang="en-US" dirty="0"/>
              <a:t>school readiness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academic </a:t>
            </a:r>
            <a:r>
              <a:rPr lang="en-US" dirty="0" smtClean="0"/>
              <a:t>success</a:t>
            </a:r>
          </a:p>
          <a:p>
            <a:r>
              <a:rPr lang="en-US" dirty="0" smtClean="0"/>
              <a:t> </a:t>
            </a:r>
            <a:r>
              <a:rPr lang="en-US" dirty="0"/>
              <a:t>and its protective</a:t>
            </a:r>
            <a:br>
              <a:rPr lang="en-US" dirty="0"/>
            </a:br>
            <a:r>
              <a:rPr lang="en-US" dirty="0"/>
              <a:t>function against developmental psychopathology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834639"/>
            <a:ext cx="5181600" cy="3342324"/>
          </a:xfrm>
        </p:spPr>
        <p:txBody>
          <a:bodyPr>
            <a:noAutofit/>
          </a:bodyPr>
          <a:lstStyle/>
          <a:p>
            <a:pPr algn="r" rtl="1">
              <a:lnSpc>
                <a:spcPct val="120000"/>
              </a:lnSpc>
            </a:pPr>
            <a:r>
              <a:rPr lang="fa-IR" sz="3200" dirty="0" smtClean="0">
                <a:solidFill>
                  <a:srgbClr val="0070C0"/>
                </a:solidFill>
                <a:cs typeface="B Titr" panose="00000700000000000000" pitchFamily="2" charset="-78"/>
              </a:rPr>
              <a:t>تاثیر محبت مادر به شیرخوار بر </a:t>
            </a: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درس و مشق </a:t>
            </a:r>
            <a:r>
              <a:rPr lang="fa-IR" sz="3200" dirty="0" smtClean="0">
                <a:solidFill>
                  <a:srgbClr val="0070C0"/>
                </a:solidFill>
                <a:cs typeface="B Titr" panose="00000700000000000000" pitchFamily="2" charset="-78"/>
              </a:rPr>
              <a:t>کودک پیش دبستانی</a:t>
            </a:r>
          </a:p>
          <a:p>
            <a:pPr algn="r" rtl="1"/>
            <a:endParaRPr lang="fa-IR" sz="3200" dirty="0" smtClean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م</a:t>
            </a:r>
            <a:r>
              <a:rPr lang="fa-IR" sz="3200" dirty="0" smtClean="0">
                <a:cs typeface="B Titr" panose="00000700000000000000" pitchFamily="2" charset="-78"/>
              </a:rPr>
              <a:t>هارت اجتماعی بیشتر</a:t>
            </a:r>
          </a:p>
          <a:p>
            <a:pPr algn="r" rtl="1"/>
            <a:r>
              <a:rPr lang="fa-IR" sz="3200" dirty="0" smtClean="0">
                <a:cs typeface="B Titr" panose="00000700000000000000" pitchFamily="2" charset="-78"/>
              </a:rPr>
              <a:t>نمرات بهتر</a:t>
            </a:r>
          </a:p>
          <a:p>
            <a:pPr algn="r" rtl="1"/>
            <a:r>
              <a:rPr lang="fa-IR" sz="3200" dirty="0" smtClean="0">
                <a:cs typeface="B Titr" panose="00000700000000000000" pitchFamily="2" charset="-78"/>
              </a:rPr>
              <a:t>آسیبهای روانی کمتر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43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11049000" cy="398145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4114800"/>
            <a:ext cx="10972800" cy="2011364"/>
          </a:xfrm>
        </p:spPr>
        <p:txBody>
          <a:bodyPr>
            <a:normAutofit fontScale="85000" lnSpcReduction="20000"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رابطه جدایی از مادر در کودکی و </a:t>
            </a:r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سطح استرس </a:t>
            </a:r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در 70 سالگی!</a:t>
            </a:r>
          </a:p>
          <a:p>
            <a:r>
              <a:rPr lang="en-US" dirty="0"/>
              <a:t>In conclusion, we found that maternal separation for one year or</a:t>
            </a:r>
            <a:br>
              <a:rPr lang="en-US" dirty="0"/>
            </a:br>
            <a:r>
              <a:rPr lang="en-US" dirty="0"/>
              <a:t>longer during childhood is independently associated with an increase in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hair cortisol </a:t>
            </a:r>
            <a:r>
              <a:rPr lang="en-US" dirty="0" smtClean="0">
                <a:solidFill>
                  <a:srgbClr val="C00000"/>
                </a:solidFill>
              </a:rPr>
              <a:t>  </a:t>
            </a:r>
            <a:r>
              <a:rPr lang="en-US" dirty="0">
                <a:solidFill>
                  <a:srgbClr val="C00000"/>
                </a:solidFill>
              </a:rPr>
              <a:t>in late adulthood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2209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z="2000"/>
              <a:t>Maternal separation and decrease in cortisol level during the day</a:t>
            </a:r>
            <a:br>
              <a:rPr lang="en-GB" altLang="en-US" sz="2000"/>
            </a:br>
            <a:r>
              <a:rPr lang="en-GB" altLang="en-US" sz="2000"/>
              <a:t>Men and women: Whitehall II</a:t>
            </a: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6138" y="6453188"/>
            <a:ext cx="3384550" cy="2603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Kumari et al Psychol Med  2012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11CAB-E9F5-4718-A1EF-F4524F46B0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133601"/>
            <a:ext cx="6408738" cy="3717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3244851" y="6021389"/>
            <a:ext cx="518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Sharper slope is healthier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751764" y="2636838"/>
            <a:ext cx="73025" cy="27368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896226" y="2420938"/>
            <a:ext cx="10080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 healthy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7664" y="5013325"/>
            <a:ext cx="11525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healthy</a:t>
            </a:r>
          </a:p>
        </p:txBody>
      </p:sp>
      <p:sp>
        <p:nvSpPr>
          <p:cNvPr id="51210" name="TextBox 5"/>
          <p:cNvSpPr txBox="1">
            <a:spLocks noChangeArrowheads="1"/>
          </p:cNvSpPr>
          <p:nvPr/>
        </p:nvSpPr>
        <p:spPr bwMode="auto">
          <a:xfrm>
            <a:off x="2855913" y="2420939"/>
            <a:ext cx="6477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Coeff.</a:t>
            </a:r>
          </a:p>
        </p:txBody>
      </p:sp>
    </p:spTree>
    <p:extLst>
      <p:ext uri="{BB962C8B-B14F-4D97-AF65-F5344CB8AC3E}">
        <p14:creationId xmlns:p14="http://schemas.microsoft.com/office/powerpoint/2010/main" val="409497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2536" y="-7483"/>
            <a:ext cx="10515600" cy="1325563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جنگ جهانی دوم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90535" y="655298"/>
            <a:ext cx="5316970" cy="3594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0" y="4301104"/>
            <a:ext cx="4366786" cy="1436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5737" y="5823498"/>
            <a:ext cx="7088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British psychologist, psychiatrist, and psychoanalyst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211" y="4632456"/>
            <a:ext cx="2066925" cy="2209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365" y="999669"/>
            <a:ext cx="5954112" cy="35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977" y="0"/>
            <a:ext cx="9477375" cy="177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650"/>
            <a:ext cx="12192000" cy="4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President of The Heritage </a:t>
            </a:r>
            <a:r>
              <a:rPr lang="en-US" sz="3600" b="1" dirty="0" smtClean="0"/>
              <a:t>Foundation</a:t>
            </a: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en-US" dirty="0">
                <a:hlinkClick r:id="rId2"/>
              </a:rPr>
              <a:t>Kay C. James</a:t>
            </a:r>
            <a:endParaRPr lang="en-US" sz="36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42152" y="1825625"/>
            <a:ext cx="4760922" cy="4351338"/>
          </a:xfrm>
        </p:spPr>
        <p:txBody>
          <a:bodyPr/>
          <a:lstStyle/>
          <a:p>
            <a:r>
              <a:rPr lang="en-US" dirty="0"/>
              <a:t>Most mothers may not even realize that their role has an impact that goes far beyond their own families—a role so pivotal to </a:t>
            </a:r>
            <a:r>
              <a:rPr lang="en-US" dirty="0" smtClean="0"/>
              <a:t>society</a:t>
            </a:r>
            <a:r>
              <a:rPr lang="fa-IR" dirty="0" smtClean="0"/>
              <a:t>.</a:t>
            </a:r>
          </a:p>
          <a:p>
            <a:r>
              <a:rPr lang="en-US" dirty="0"/>
              <a:t>I’m one such example. I grew up poor in a single-parent home. My mother got on a bus early every morning to go to work 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003074" y="1774657"/>
            <a:ext cx="4310736" cy="4351338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>اکثر مادران از تاثیر محوری خود بر جامعه غافلند!</a:t>
            </a:r>
            <a:endParaRPr lang="en-US" sz="36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733" y="3451162"/>
            <a:ext cx="5106268" cy="3406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537" y="0"/>
            <a:ext cx="2623463" cy="34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018" y="32543"/>
            <a:ext cx="6291419" cy="228679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702029" y="2319337"/>
            <a:ext cx="3222193" cy="4351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5850"/>
            <a:ext cx="83248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" y="339000"/>
            <a:ext cx="11247120" cy="1325563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آیا کم مادری ریشه و منشاء همه بدی‌ها است؟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7829" y="1825625"/>
            <a:ext cx="5431971" cy="4351338"/>
          </a:xfrm>
        </p:spPr>
        <p:txBody>
          <a:bodyPr>
            <a:noAutofit/>
          </a:bodyPr>
          <a:lstStyle/>
          <a:p>
            <a:r>
              <a:rPr lang="en-US" sz="2400" dirty="0"/>
              <a:t>we can conclude</a:t>
            </a:r>
            <a:r>
              <a:rPr lang="en-US" sz="2400" dirty="0" smtClean="0"/>
              <a:t>,</a:t>
            </a:r>
            <a:r>
              <a:rPr lang="fa-IR" sz="2400" dirty="0" smtClean="0"/>
              <a:t> </a:t>
            </a:r>
            <a:r>
              <a:rPr lang="en-US" sz="2400" dirty="0" smtClean="0"/>
              <a:t>with </a:t>
            </a:r>
            <a:r>
              <a:rPr lang="en-US" sz="2400" dirty="0"/>
              <a:t>some degree of certainty, that although not all</a:t>
            </a:r>
            <a:r>
              <a:rPr lang="fa-IR" sz="2400" dirty="0"/>
              <a:t> </a:t>
            </a:r>
            <a:r>
              <a:rPr lang="en-US" sz="2400" dirty="0"/>
              <a:t>maternally deprived (or psychological abandoned)</a:t>
            </a:r>
            <a:r>
              <a:rPr lang="fa-IR" sz="2400" dirty="0"/>
              <a:t> </a:t>
            </a:r>
            <a:r>
              <a:rPr lang="en-US" sz="2400" dirty="0"/>
              <a:t>individuals will become antisocial, virtually anyone who in fact becomes antisocial will have been</a:t>
            </a:r>
            <a:br>
              <a:rPr lang="en-US" sz="2400" dirty="0"/>
            </a:br>
            <a:r>
              <a:rPr lang="en-US" sz="2400" dirty="0"/>
              <a:t>maternally deprived. In this sense, then, we can</a:t>
            </a:r>
            <a:r>
              <a:rPr lang="fa-IR" sz="2400" dirty="0"/>
              <a:t> </a:t>
            </a:r>
            <a:r>
              <a:rPr lang="en-US" sz="2400" dirty="0"/>
              <a:t>conclude that maternal deprivation may actually</a:t>
            </a:r>
            <a:r>
              <a:rPr lang="fa-IR" sz="2400" dirty="0"/>
              <a:t> </a:t>
            </a:r>
            <a:r>
              <a:rPr lang="en-US" sz="2400" dirty="0"/>
              <a:t>be the root of all evil. </a:t>
            </a:r>
            <a:endParaRPr lang="fa-IR" sz="2400" dirty="0"/>
          </a:p>
          <a:p>
            <a:r>
              <a:rPr lang="en-US" sz="2400" dirty="0"/>
              <a:t>But the converse is also true,</a:t>
            </a:r>
            <a:br>
              <a:rPr lang="en-US" sz="2400" dirty="0"/>
            </a:br>
            <a:r>
              <a:rPr lang="en-US" sz="2400" dirty="0"/>
              <a:t>maternal (or more generally, parental) care is </a:t>
            </a:r>
            <a:r>
              <a:rPr lang="en-US" sz="2400" dirty="0" smtClean="0"/>
              <a:t>the</a:t>
            </a:r>
            <a:r>
              <a:rPr lang="fa-IR" sz="2400" dirty="0" smtClean="0"/>
              <a:t> </a:t>
            </a:r>
            <a:r>
              <a:rPr lang="en-US" sz="2400" dirty="0" smtClean="0"/>
              <a:t>foundation </a:t>
            </a:r>
            <a:r>
              <a:rPr lang="en-US" sz="2400" dirty="0"/>
              <a:t>for our humanity, that which makes </a:t>
            </a:r>
            <a:r>
              <a:rPr lang="en-US" sz="2400" dirty="0" smtClean="0"/>
              <a:t>us</a:t>
            </a:r>
            <a:r>
              <a:rPr lang="fa-IR" sz="2400" dirty="0" smtClean="0"/>
              <a:t> </a:t>
            </a:r>
            <a:r>
              <a:rPr lang="en-US" sz="2400" dirty="0" smtClean="0"/>
              <a:t>essentially </a:t>
            </a:r>
            <a:r>
              <a:rPr lang="en-US" sz="2400" dirty="0"/>
              <a:t>human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758055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Titr" panose="00000700000000000000" pitchFamily="2" charset="-78"/>
              </a:rPr>
              <a:t>با اطمینان زیادی میگویم که تمام </a:t>
            </a: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کسانیکه رفتارهای ضداجتماعی دارند، سیرمحبت مادر نشده اند</a:t>
            </a:r>
            <a:r>
              <a:rPr lang="fa-IR" sz="3200" dirty="0" smtClean="0">
                <a:cs typeface="B Titr" panose="00000700000000000000" pitchFamily="2" charset="-78"/>
              </a:rPr>
              <a:t>، البته هرکس سیر محبت نشد الزاماً خطاکار نمی‌شود.</a:t>
            </a:r>
          </a:p>
          <a:p>
            <a:pPr algn="r" rtl="1"/>
            <a:r>
              <a:rPr lang="fa-IR" sz="3200" dirty="0" smtClean="0">
                <a:cs typeface="B Titr" panose="00000700000000000000" pitchFamily="2" charset="-78"/>
              </a:rPr>
              <a:t>برعکس، مهر مادری و کلی تر از آن والدین هستند که از ما </a:t>
            </a: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انسان</a:t>
            </a:r>
            <a:r>
              <a:rPr lang="fa-IR" sz="3200" dirty="0" smtClean="0">
                <a:cs typeface="B Titr" panose="00000700000000000000" pitchFamily="2" charset="-78"/>
              </a:rPr>
              <a:t> می‌سازند...</a:t>
            </a:r>
          </a:p>
          <a:p>
            <a:pPr algn="r" rtl="1"/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83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6503" cy="3291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91016" y="3618411"/>
            <a:ext cx="4838482" cy="323958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2811" y="3187337"/>
            <a:ext cx="7659189" cy="2989626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ضرورت آموزش  به زنان باردار و همسرانشان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250" y="4143375"/>
            <a:ext cx="48863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83" y="157163"/>
            <a:ext cx="6724650" cy="2886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317876"/>
            <a:ext cx="5384800" cy="3082926"/>
          </a:xfrm>
        </p:spPr>
        <p:txBody>
          <a:bodyPr>
            <a:normAutofit/>
          </a:bodyPr>
          <a:lstStyle/>
          <a:p>
            <a:r>
              <a:rPr lang="en-US" dirty="0"/>
              <a:t>Mothers who have no social support </a:t>
            </a:r>
            <a:r>
              <a:rPr lang="en-US" dirty="0" smtClean="0"/>
              <a:t>from either </a:t>
            </a:r>
            <a:r>
              <a:rPr lang="en-US" dirty="0"/>
              <a:t>a </a:t>
            </a:r>
            <a:r>
              <a:rPr lang="en-US" dirty="0" smtClean="0"/>
              <a:t>husband </a:t>
            </a:r>
            <a:r>
              <a:rPr lang="en-US" dirty="0"/>
              <a:t>were </a:t>
            </a:r>
            <a:r>
              <a:rPr lang="en-US" dirty="0" smtClean="0"/>
              <a:t>7.2 </a:t>
            </a:r>
            <a:r>
              <a:rPr lang="en-US" dirty="0"/>
              <a:t>times more likely to show </a:t>
            </a:r>
            <a:r>
              <a:rPr lang="en-US" dirty="0" smtClean="0"/>
              <a:t>PPD.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3317876"/>
            <a:ext cx="5588000" cy="3082926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مادرانی که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حمایت اجتماعی </a:t>
            </a:r>
            <a:r>
              <a:rPr lang="fa-IR" sz="4000" dirty="0" smtClean="0">
                <a:cs typeface="B Titr" panose="00000700000000000000" pitchFamily="2" charset="-78"/>
              </a:rPr>
              <a:t>از همسر و دیگران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نداشته باشند</a:t>
            </a:r>
            <a:r>
              <a:rPr lang="fa-IR" sz="4000" dirty="0" smtClean="0">
                <a:cs typeface="B Titr" panose="00000700000000000000" pitchFamily="2" charset="-78"/>
              </a:rPr>
              <a:t>،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7.2 برابر </a:t>
            </a:r>
            <a:r>
              <a:rPr lang="fa-IR" sz="4000" dirty="0" smtClean="0">
                <a:cs typeface="B Titr" panose="00000700000000000000" pitchFamily="2" charset="-78"/>
              </a:rPr>
              <a:t>دچار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افسردگی</a:t>
            </a:r>
            <a:r>
              <a:rPr lang="fa-IR" sz="4000" dirty="0" smtClean="0">
                <a:cs typeface="B Titr" panose="00000700000000000000" pitchFamily="2" charset="-78"/>
              </a:rPr>
              <a:t> می‌شوند...‌..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31232" cy="31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24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82150" cy="151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level of </a:t>
            </a:r>
            <a:r>
              <a:rPr lang="en-US" dirty="0" smtClean="0"/>
              <a:t>marital adjustment </a:t>
            </a:r>
            <a:r>
              <a:rPr lang="en-US" dirty="0"/>
              <a:t>for mothers increases the maternal attachment</a:t>
            </a:r>
            <a:r>
              <a:rPr lang="en-US" dirty="0" smtClean="0"/>
              <a:t>.</a:t>
            </a:r>
          </a:p>
          <a:p>
            <a:r>
              <a:rPr lang="en-US" dirty="0"/>
              <a:t>whose spouses help care for the baby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هرچه </a:t>
            </a:r>
            <a: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>رضایت زناشویی </a:t>
            </a:r>
            <a:r>
              <a:rPr lang="fa-IR" sz="3600" dirty="0" smtClean="0">
                <a:cs typeface="B Titr" panose="00000700000000000000" pitchFamily="2" charset="-78"/>
              </a:rPr>
              <a:t>زوجین بیشتر باشد و مرد همسرش را بیشتر </a:t>
            </a:r>
            <a: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>حمایت</a:t>
            </a:r>
            <a:r>
              <a:rPr lang="fa-IR" sz="3600" dirty="0" smtClean="0">
                <a:cs typeface="B Titr" panose="00000700000000000000" pitchFamily="2" charset="-78"/>
              </a:rPr>
              <a:t> کند، ارتباط و </a:t>
            </a:r>
            <a: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>اتصال مادر و کودک </a:t>
            </a:r>
            <a:r>
              <a:rPr lang="fa-IR" sz="3600" dirty="0" smtClean="0">
                <a:cs typeface="B Titr" panose="00000700000000000000" pitchFamily="2" charset="-78"/>
              </a:rPr>
              <a:t>قویتر می‌شود.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064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6" y="12111"/>
            <a:ext cx="8786825" cy="2436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469" y="12110"/>
            <a:ext cx="3519532" cy="2639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357153"/>
            <a:ext cx="5181600" cy="2819809"/>
          </a:xfrm>
        </p:spPr>
        <p:txBody>
          <a:bodyPr/>
          <a:lstStyle/>
          <a:p>
            <a:r>
              <a:rPr lang="en-US" dirty="0"/>
              <a:t>the maternal level of stress, anxiety and postnatal depressive</a:t>
            </a:r>
            <a:br>
              <a:rPr lang="en-US" dirty="0"/>
            </a:br>
            <a:r>
              <a:rPr lang="en-US" dirty="0"/>
              <a:t>symptoms are significantly correlated with the maternal–infant bond in Polish mothers.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357153"/>
            <a:ext cx="5181600" cy="2819810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هرچه اتصال شیرخوار و مادر بیشتر باشد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احتمال افسردگی و اضطراب مادر </a:t>
            </a:r>
            <a:r>
              <a:rPr lang="fa-IR" sz="3600" dirty="0" smtClean="0">
                <a:cs typeface="B Titr" panose="00000700000000000000" pitchFamily="2" charset="-78"/>
              </a:rPr>
              <a:t>کمتر می‌شود.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248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09336" y="782533"/>
            <a:ext cx="1185773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ar-SA" altLang="en-US" sz="7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IranNastaliq" panose="02020505000000020003" pitchFamily="18" charset="0"/>
                <a:cs typeface="IranNastaliq" panose="02020505000000020003" pitchFamily="18" charset="0"/>
              </a:rPr>
              <a:t>مادرش گر سیلیی بر وی زند ** هم به مادر آید و بر وی تند</a:t>
            </a:r>
            <a:endParaRPr kumimoji="0" lang="fa-IR" altLang="en-US" sz="7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7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ar-SA" altLang="en-US" sz="7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IranNastaliq" panose="02020505000000020003" pitchFamily="18" charset="0"/>
                <a:cs typeface="IranNastaliq" panose="02020505000000020003" pitchFamily="18" charset="0"/>
              </a:rPr>
              <a:t>از کسی یاری نخواهد غیر او ** اوست جمله شر او و خیر او</a:t>
            </a:r>
            <a:endParaRPr kumimoji="0" lang="en-US" altLang="en-US" sz="7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03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8016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مدرن شدن جامعه و</a:t>
            </a:r>
            <a:b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 رواج فردگرایی...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7" y="-6825"/>
            <a:ext cx="6864826" cy="6864826"/>
          </a:xfrm>
        </p:spPr>
      </p:pic>
      <p:sp>
        <p:nvSpPr>
          <p:cNvPr id="6" name="AutoShape 2" descr="Struggling with the &amp;#39;Me&amp;#39; Generation” | Black&amp;amp;Sm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021" y="2403565"/>
            <a:ext cx="5137979" cy="28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48875" cy="2619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88" y="2723878"/>
            <a:ext cx="5384800" cy="41341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Parenting is therefore more important than we could ever have imagined. Although I (Robert Winston) have </a:t>
            </a:r>
            <a:r>
              <a:rPr lang="en-US" dirty="0" smtClean="0">
                <a:solidFill>
                  <a:srgbClr val="C00000"/>
                </a:solidFill>
              </a:rPr>
              <a:t>published </a:t>
            </a:r>
            <a:r>
              <a:rPr lang="en-US" dirty="0">
                <a:solidFill>
                  <a:srgbClr val="C00000"/>
                </a:solidFill>
              </a:rPr>
              <a:t>over 300 papers</a:t>
            </a:r>
            <a:r>
              <a:rPr lang="en-US" dirty="0"/>
              <a:t> in medical journals and worked to develop IVF techniques, 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I’m really honest, </a:t>
            </a:r>
            <a:r>
              <a:rPr lang="en-US" dirty="0">
                <a:solidFill>
                  <a:srgbClr val="0070C0"/>
                </a:solidFill>
              </a:rPr>
              <a:t>the most </a:t>
            </a:r>
            <a:r>
              <a:rPr lang="en-US" dirty="0" smtClean="0">
                <a:solidFill>
                  <a:srgbClr val="0070C0"/>
                </a:solidFill>
              </a:rPr>
              <a:t>important achievement </a:t>
            </a:r>
            <a:r>
              <a:rPr lang="en-US" dirty="0">
                <a:solidFill>
                  <a:srgbClr val="0070C0"/>
                </a:solidFill>
              </a:rPr>
              <a:t>is undoubtedly my own three children</a:t>
            </a:r>
            <a:r>
              <a:rPr lang="en-US" dirty="0"/>
              <a:t>. </a:t>
            </a:r>
            <a:r>
              <a:rPr lang="en-US" dirty="0">
                <a:solidFill>
                  <a:srgbClr val="C00000"/>
                </a:solidFill>
              </a:rPr>
              <a:t>I don’t have any doubt about that.</a:t>
            </a:r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3988" y="2619375"/>
            <a:ext cx="3288938" cy="4134124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40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بزرگترین افتخار من بدون شک این است که پدر سه فرزندم!</a:t>
            </a:r>
          </a:p>
          <a:p>
            <a:pPr algn="r" rtl="1"/>
            <a:r>
              <a:rPr lang="fa-IR" sz="40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در اینمورد هیچ شکی ندارم....</a:t>
            </a:r>
          </a:p>
        </p:txBody>
      </p:sp>
      <p:pic>
        <p:nvPicPr>
          <p:cNvPr id="1026" name="Picture 2" descr="https://www.newtonfund.ac.uk/nf/assets/Image/FML-WINSTON%2019-MSS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574" y="2150581"/>
            <a:ext cx="3315426" cy="46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0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61575"/>
            <a:ext cx="10972800" cy="1143000"/>
          </a:xfrm>
        </p:spPr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اثرات کم مادری بر مغز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943" y="3017520"/>
            <a:ext cx="5759269" cy="383395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Reduced growth in the left hemisphere which </a:t>
            </a:r>
            <a:r>
              <a:rPr lang="en-US" sz="2400" dirty="0" smtClean="0"/>
              <a:t>may lead </a:t>
            </a:r>
            <a:r>
              <a:rPr lang="en-US" sz="2400" dirty="0"/>
              <a:t>to associated increased depression risk for</a:t>
            </a:r>
            <a:br>
              <a:rPr lang="en-US" sz="2400" dirty="0"/>
            </a:br>
            <a:r>
              <a:rPr lang="en-US" sz="2400" dirty="0"/>
              <a:t>depression.</a:t>
            </a:r>
            <a:br>
              <a:rPr lang="en-US" sz="2400" dirty="0"/>
            </a:br>
            <a:r>
              <a:rPr lang="en-US" sz="2400" dirty="0"/>
              <a:t>• Increased sensitivity in the limbic system </a:t>
            </a:r>
            <a:r>
              <a:rPr lang="en-US" sz="2400" dirty="0" smtClean="0"/>
              <a:t>which can </a:t>
            </a:r>
            <a:r>
              <a:rPr lang="en-US" sz="2400" dirty="0"/>
              <a:t>lead to anxiety disorders.</a:t>
            </a:r>
            <a:br>
              <a:rPr lang="en-US" sz="2400" dirty="0"/>
            </a:br>
            <a:r>
              <a:rPr lang="en-US" sz="2400" dirty="0"/>
              <a:t>• Reduced growth in the hippocampus that </a:t>
            </a:r>
            <a:r>
              <a:rPr lang="en-US" sz="2400" dirty="0" smtClean="0"/>
              <a:t>could contribute </a:t>
            </a:r>
            <a:r>
              <a:rPr lang="en-US" sz="2400" dirty="0"/>
              <a:t>to learning and memory impairments.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کاهش رشد نیمه چپ مغز: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افسردگی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افزایش حساسیت سیستم لیمبیک: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اضطراب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کاهش رشد هیپوکامپ: 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اختلال در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حافظه و یادگیری</a:t>
            </a:r>
            <a:endParaRPr lang="en-US" sz="36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2" y="14968"/>
            <a:ext cx="3871057" cy="300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Mice </a:t>
            </a:r>
            <a:r>
              <a:rPr lang="en-US" dirty="0"/>
              <a:t>put in the care of loving</a:t>
            </a:r>
            <a:br>
              <a:rPr lang="en-US" dirty="0"/>
            </a:br>
            <a:r>
              <a:rPr lang="en-US" dirty="0"/>
              <a:t>mothers (who are </a:t>
            </a:r>
            <a:r>
              <a:rPr lang="en-US" dirty="0">
                <a:solidFill>
                  <a:srgbClr val="C00000"/>
                </a:solidFill>
              </a:rPr>
              <a:t>attentive and lick them caringly</a:t>
            </a:r>
            <a:r>
              <a:rPr lang="en-US" dirty="0"/>
              <a:t>) grow</a:t>
            </a:r>
            <a:br>
              <a:rPr lang="en-US" dirty="0"/>
            </a:br>
            <a:r>
              <a:rPr lang="en-US" dirty="0"/>
              <a:t>up to be better mothers themselves when they have pups. </a:t>
            </a:r>
            <a:br>
              <a:rPr lang="en-US" dirty="0"/>
            </a:br>
            <a:r>
              <a:rPr lang="en-US" dirty="0"/>
              <a:t>This effect is so strong that it can even stretch over two</a:t>
            </a:r>
            <a:br>
              <a:rPr lang="en-US" dirty="0"/>
            </a:br>
            <a:r>
              <a:rPr lang="en-US" dirty="0"/>
              <a:t>generations, with granddaughter mice being better mothers and be able to cope with stress better too, all because</a:t>
            </a:r>
            <a:br>
              <a:rPr lang="en-US" dirty="0"/>
            </a:br>
            <a:r>
              <a:rPr lang="en-US" dirty="0"/>
              <a:t>their grandmother took good care of their mother.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algn="r" rtl="1"/>
            <a:r>
              <a:rPr lang="fa-IR" sz="3200" dirty="0" smtClean="0">
                <a:cs typeface="B Titr" panose="00000700000000000000" pitchFamily="2" charset="-78"/>
              </a:rPr>
              <a:t>موش هایی که مادرشان حسابی محبتشان کرده باشد، وقتی خودشان مادر شدند بسیار مهربانند.</a:t>
            </a:r>
          </a:p>
          <a:p>
            <a:pPr algn="r" rtl="1"/>
            <a:r>
              <a:rPr lang="fa-IR" sz="3200" dirty="0" smtClean="0">
                <a:cs typeface="B Titr" panose="00000700000000000000" pitchFamily="2" charset="-78"/>
              </a:rPr>
              <a:t>تا دو نسل بعد (یعنی </a:t>
            </a: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نوه</a:t>
            </a:r>
            <a:r>
              <a:rPr lang="fa-IR" sz="3200" dirty="0" smtClean="0">
                <a:cs typeface="B Titr" panose="00000700000000000000" pitchFamily="2" charset="-78"/>
              </a:rPr>
              <a:t>) این آبشار ادامه می یابد.</a:t>
            </a:r>
          </a:p>
          <a:p>
            <a:pPr algn="r" rtl="1"/>
            <a:r>
              <a:rPr lang="fa-IR" sz="3200" dirty="0" smtClean="0">
                <a:cs typeface="B Titr" panose="00000700000000000000" pitchFamily="2" charset="-78"/>
              </a:rPr>
              <a:t>نوه های آنان در برابر استرس ها سازگاری بهتری دارند.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71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ugs</a:t>
            </a:r>
            <a:r>
              <a:rPr lang="en-US" dirty="0"/>
              <a:t>, lullabies and smiles from </a:t>
            </a:r>
            <a:r>
              <a:rPr lang="en-US" dirty="0" smtClean="0"/>
              <a:t>parents could </a:t>
            </a:r>
            <a:r>
              <a:rPr lang="en-US" dirty="0"/>
              <a:t>inoculate babies against heartbreak, adolescent</a:t>
            </a:r>
            <a:br>
              <a:rPr lang="en-US" dirty="0"/>
            </a:br>
            <a:r>
              <a:rPr lang="en-US" dirty="0"/>
              <a:t>angst and even help them pass their exams decades</a:t>
            </a:r>
            <a:br>
              <a:rPr lang="en-US" dirty="0"/>
            </a:br>
            <a:r>
              <a:rPr lang="en-US" dirty="0"/>
              <a:t>later.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بغل کردن، لالایی خواندن، و لبخند </a:t>
            </a:r>
            <a:r>
              <a:rPr lang="fa-IR" sz="3600" dirty="0" smtClean="0">
                <a:cs typeface="B Titr" panose="00000700000000000000" pitchFamily="2" charset="-78"/>
              </a:rPr>
              <a:t>والدین میتواند کودکان را در آینده در برابر خیلی از بیماریها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واکسینه</a:t>
            </a:r>
            <a:r>
              <a:rPr lang="fa-IR" sz="3600" dirty="0" smtClean="0">
                <a:cs typeface="B Titr" panose="00000700000000000000" pitchFamily="2" charset="-78"/>
              </a:rPr>
              <a:t> نماید و حتی کمک کند امتحانات سنگین را قبول شوند.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49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chemeClr val="tx2">
                    <a:lumMod val="60000"/>
                    <a:lumOff val="40000"/>
                  </a:schemeClr>
                </a:solidFill>
                <a:cs typeface="B Titr" panose="00000700000000000000" pitchFamily="2" charset="-78"/>
              </a:rPr>
              <a:t>امام صادق (ع) </a:t>
            </a:r>
            <a:r>
              <a:rPr lang="fa-IR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B Titr" panose="00000700000000000000" pitchFamily="2" charset="-78"/>
              </a:rPr>
              <a:t>فرمودند:</a:t>
            </a:r>
            <a:endParaRPr lang="fa-IR" dirty="0">
              <a:solidFill>
                <a:schemeClr val="tx2">
                  <a:lumMod val="60000"/>
                  <a:lumOff val="40000"/>
                </a:schemeClr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dirty="0">
                <a:cs typeface="B Mitra" panose="00000400000000000000" pitchFamily="2" charset="-78"/>
              </a:rPr>
              <a:t>مردی به حضور رسول گرامی اسلام صلی الله علیه و آله آمده و عرضه داشت: ای رسول خدا! به کدامیک از بستگانم نیکی کنم؟ </a:t>
            </a:r>
            <a:r>
              <a:rPr lang="fa-IR" dirty="0" smtClean="0">
                <a:cs typeface="B Mitra" panose="00000400000000000000" pitchFamily="2" charset="-78"/>
              </a:rPr>
              <a:t>فرمودند: </a:t>
            </a:r>
            <a:r>
              <a:rPr lang="fa-IR" dirty="0">
                <a:cs typeface="B Mitra" panose="00000400000000000000" pitchFamily="2" charset="-78"/>
              </a:rPr>
              <a:t>به مادرت. مرد پرسید: بعد از آن؟ </a:t>
            </a:r>
            <a:r>
              <a:rPr lang="fa-IR" dirty="0" smtClean="0">
                <a:cs typeface="B Mitra" panose="00000400000000000000" pitchFamily="2" charset="-78"/>
              </a:rPr>
              <a:t>فرمودند: </a:t>
            </a:r>
            <a:r>
              <a:rPr lang="fa-IR" dirty="0">
                <a:cs typeface="B Mitra" panose="00000400000000000000" pitchFamily="2" charset="-78"/>
              </a:rPr>
              <a:t>به مادرت. برای بار سوم پرسید: پیامبر اکرم صلی الله علیه و آله </a:t>
            </a:r>
            <a:r>
              <a:rPr lang="fa-IR" dirty="0" smtClean="0">
                <a:cs typeface="B Mitra" panose="00000400000000000000" pitchFamily="2" charset="-78"/>
              </a:rPr>
              <a:t>فرمودند: </a:t>
            </a:r>
            <a:r>
              <a:rPr lang="fa-IR" dirty="0">
                <a:cs typeface="B Mitra" panose="00000400000000000000" pitchFamily="2" charset="-78"/>
              </a:rPr>
              <a:t>مادرت. در نوبت چهارم حضرت </a:t>
            </a:r>
            <a:r>
              <a:rPr lang="fa-IR" dirty="0" smtClean="0">
                <a:cs typeface="B Mitra" panose="00000400000000000000" pitchFamily="2" charset="-78"/>
              </a:rPr>
              <a:t>فرمودند: </a:t>
            </a:r>
            <a:r>
              <a:rPr lang="fa-IR" dirty="0">
                <a:cs typeface="B Mitra" panose="00000400000000000000" pitchFamily="2" charset="-78"/>
              </a:rPr>
              <a:t>به پدرت نیکی کن!</a:t>
            </a:r>
          </a:p>
          <a:p>
            <a:pPr algn="r" rtl="1"/>
            <a:r>
              <a:rPr lang="fa-IR" dirty="0">
                <a:cs typeface="B Mitra" panose="00000400000000000000" pitchFamily="2" charset="-78"/>
              </a:rPr>
              <a:t>الکافی (ط - الإسلامیة)، ج 2، ص: 409</a:t>
            </a:r>
          </a:p>
          <a:p>
            <a:pPr algn="r" rtl="1"/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18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171" y="410641"/>
            <a:ext cx="9058275" cy="3952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29" y="4759858"/>
            <a:ext cx="71628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7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si\Pictures\#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0"/>
            <a:ext cx="85725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19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عکس متحرک در پناه خدا :: ویدیو، کلیپ، گیف، 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50" y="0"/>
            <a:ext cx="6975741" cy="689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5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439150" cy="2038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9150" y="250031"/>
            <a:ext cx="3657056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برنده بزرگترین جایزه روانپزشکی دنیا در 1975</a:t>
            </a:r>
            <a:endParaRPr lang="en-US" sz="28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840" y="2000250"/>
            <a:ext cx="5181600" cy="4351338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فقر غذایی بدتر است یا فقر عاطفی؟</a:t>
            </a:r>
          </a:p>
          <a:p>
            <a:pPr algn="r" rtl="1"/>
            <a:endParaRPr lang="fa-IR" sz="3200" dirty="0" smtClean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sz="3200" dirty="0" smtClean="0">
                <a:cs typeface="B Titr" panose="00000700000000000000" pitchFamily="2" charset="-78"/>
              </a:rPr>
              <a:t>آیا کودک صرفاً بخاطر گرسنگی به مادرش می‌چسبد؟</a:t>
            </a:r>
          </a:p>
        </p:txBody>
      </p:sp>
      <p:pic>
        <p:nvPicPr>
          <p:cNvPr id="6" name="y2mate.com - harlows_monkeys__O60TYAIgC4_360p_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956" y="1825625"/>
            <a:ext cx="603408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2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مادر برتر از دید هارلو: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571" y="2428875"/>
            <a:ext cx="5181600" cy="4351338"/>
          </a:xfrm>
        </p:spPr>
        <p:txBody>
          <a:bodyPr/>
          <a:lstStyle/>
          <a:p>
            <a:r>
              <a:rPr lang="en-US" b="1" dirty="0">
                <a:solidFill>
                  <a:srgbClr val="242021"/>
                </a:solidFill>
                <a:latin typeface="TimesNewRomanPSMT"/>
              </a:rPr>
              <a:t>superior mother</a:t>
            </a:r>
            <a:r>
              <a:rPr lang="en-US" dirty="0">
                <a:solidFill>
                  <a:srgbClr val="242021"/>
                </a:solidFill>
                <a:latin typeface="TimesNewRomanPSMT"/>
              </a:rPr>
              <a:t>:</a:t>
            </a:r>
            <a:br>
              <a:rPr lang="en-US" dirty="0">
                <a:solidFill>
                  <a:srgbClr val="242021"/>
                </a:solidFill>
                <a:latin typeface="TimesNewRomanPSMT"/>
              </a:rPr>
            </a:br>
            <a:r>
              <a:rPr lang="en-US" dirty="0" smtClean="0">
                <a:solidFill>
                  <a:srgbClr val="242021"/>
                </a:solidFill>
                <a:latin typeface="TimesNewRomanPSMT"/>
              </a:rPr>
              <a:t>‘a </a:t>
            </a:r>
            <a:r>
              <a:rPr lang="en-US" dirty="0">
                <a:solidFill>
                  <a:srgbClr val="242021"/>
                </a:solidFill>
                <a:latin typeface="TimesNewRomanPSMT"/>
              </a:rPr>
              <a:t>mother with infinite patience, a mother available twenty-four hours a</a:t>
            </a:r>
            <a:br>
              <a:rPr lang="en-US" dirty="0">
                <a:solidFill>
                  <a:srgbClr val="242021"/>
                </a:solidFill>
                <a:latin typeface="TimesNewRomanPSMT"/>
              </a:rPr>
            </a:br>
            <a:r>
              <a:rPr lang="en-US" dirty="0">
                <a:solidFill>
                  <a:srgbClr val="242021"/>
                </a:solidFill>
                <a:latin typeface="TimesNewRomanPSMT"/>
              </a:rPr>
              <a:t>day, a mother that never scolded her infant and never struck or bit her baby in anger’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7029" y="2191385"/>
            <a:ext cx="5736771" cy="4351338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solidFill>
                  <a:srgbClr val="7030A0"/>
                </a:solidFill>
                <a:cs typeface="B Titr" panose="00000700000000000000" pitchFamily="2" charset="-78"/>
              </a:rPr>
              <a:t>صبر و حوصله و بردباری بی پایان...</a:t>
            </a:r>
          </a:p>
          <a:p>
            <a:pPr algn="r" rtl="1"/>
            <a:r>
              <a:rPr lang="fa-IR" sz="3200" dirty="0" smtClean="0">
                <a:solidFill>
                  <a:srgbClr val="7030A0"/>
                </a:solidFill>
                <a:cs typeface="B Titr" panose="00000700000000000000" pitchFamily="2" charset="-78"/>
              </a:rPr>
              <a:t>24 ساعت شبانه روز در دسترس کودک..</a:t>
            </a:r>
          </a:p>
          <a:p>
            <a:pPr algn="r" rtl="1"/>
            <a:r>
              <a:rPr lang="fa-IR" sz="3200" dirty="0" smtClean="0">
                <a:solidFill>
                  <a:srgbClr val="7030A0"/>
                </a:solidFill>
                <a:cs typeface="B Titr" panose="00000700000000000000" pitchFamily="2" charset="-78"/>
              </a:rPr>
              <a:t>هیچگاه به او ناسزا نمی‌گوید...</a:t>
            </a:r>
          </a:p>
          <a:p>
            <a:pPr algn="r" rtl="1"/>
            <a:r>
              <a:rPr lang="fa-IR" sz="3200" dirty="0" smtClean="0">
                <a:solidFill>
                  <a:srgbClr val="7030A0"/>
                </a:solidFill>
                <a:cs typeface="B Titr" panose="00000700000000000000" pitchFamily="2" charset="-78"/>
              </a:rPr>
              <a:t>هیچگاه هنگام عصبانیت او را کتک نمی‌زند...</a:t>
            </a:r>
            <a:endParaRPr lang="en-US" sz="3200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59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B Zar" pitchFamily="2" charset="-78"/>
              </a:rPr>
              <a:t>مطالعه بر میمون ها</a:t>
            </a:r>
            <a:endParaRPr lang="en-US" sz="4400" b="1" dirty="0">
              <a:solidFill>
                <a:schemeClr val="tx2">
                  <a:lumMod val="60000"/>
                  <a:lumOff val="40000"/>
                </a:schemeClr>
              </a:solidFill>
              <a:cs typeface="B Za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404" y="2260025"/>
            <a:ext cx="11220995" cy="4525963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>
                <a:cs typeface="B Zar" pitchFamily="2" charset="-78"/>
              </a:rPr>
              <a:t>231 میمون در 3 گروه</a:t>
            </a:r>
          </a:p>
          <a:p>
            <a:pPr algn="r" rtl="1">
              <a:buNone/>
            </a:pPr>
            <a:r>
              <a:rPr lang="fa-IR" sz="3200" dirty="0">
                <a:cs typeface="B Zar" pitchFamily="2" charset="-78"/>
              </a:rPr>
              <a:t>1- در آغوش مادر</a:t>
            </a:r>
          </a:p>
          <a:p>
            <a:pPr algn="r" rtl="1">
              <a:buNone/>
            </a:pPr>
            <a:r>
              <a:rPr lang="fa-IR" sz="3200" dirty="0">
                <a:cs typeface="B Zar" pitchFamily="2" charset="-78"/>
              </a:rPr>
              <a:t>2- 37 روز محروم از مادر در شرایط ایده آل تغذیه و نگهداری در کنار هم سن و سال ها</a:t>
            </a:r>
          </a:p>
          <a:p>
            <a:pPr algn="r" rtl="1">
              <a:buNone/>
            </a:pPr>
            <a:r>
              <a:rPr lang="fa-IR" sz="3200" dirty="0">
                <a:cs typeface="B Zar" pitchFamily="2" charset="-78"/>
              </a:rPr>
              <a:t>3- 37 روز محروم از مادر در شرایط ایده آل تغذیه و نگهداری در کنار شیشه معلق آب داغ</a:t>
            </a:r>
          </a:p>
          <a:p>
            <a:pPr algn="r" rtl="1"/>
            <a:r>
              <a:rPr lang="fa-IR" sz="3200" dirty="0">
                <a:cs typeface="B Zar" pitchFamily="2" charset="-78"/>
              </a:rPr>
              <a:t>بعد از 6 ماه همه در یک اجتماع نگهداری شدند</a:t>
            </a:r>
            <a:endParaRPr lang="en-US" sz="3200" dirty="0">
              <a:cs typeface="B Zar" pitchFamily="2" charset="-78"/>
            </a:endParaRPr>
          </a:p>
          <a:p>
            <a:pPr algn="r" rtl="1"/>
            <a:endParaRPr lang="en-US" sz="3200" dirty="0">
              <a:cs typeface="B Z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6"/>
            <a:ext cx="564832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3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Zar" pitchFamily="2" charset="-78"/>
              </a:rPr>
              <a:t> مطالعه بر میمون ها (ادامه)</a:t>
            </a:r>
            <a:endParaRPr lang="en-US" b="1" dirty="0">
              <a:cs typeface="B Za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Zar" pitchFamily="2" charset="-78"/>
              </a:rPr>
              <a:t>میمون های نر گروه سوم با احتمال بیشتری دچار </a:t>
            </a:r>
            <a:r>
              <a:rPr lang="fa-IR" sz="4000" dirty="0">
                <a:solidFill>
                  <a:srgbClr val="C00000"/>
                </a:solidFill>
                <a:cs typeface="B Zar" pitchFamily="2" charset="-78"/>
              </a:rPr>
              <a:t>بیماری های جسمی </a:t>
            </a:r>
            <a:r>
              <a:rPr lang="fa-IR" sz="4000" dirty="0">
                <a:cs typeface="B Zar" pitchFamily="2" charset="-78"/>
              </a:rPr>
              <a:t>شدند</a:t>
            </a:r>
          </a:p>
          <a:p>
            <a:pPr algn="r" rtl="1"/>
            <a:r>
              <a:rPr lang="fa-IR" sz="4000" dirty="0">
                <a:cs typeface="B Zar" pitchFamily="2" charset="-78"/>
              </a:rPr>
              <a:t>میمون های ماده گروه دوم دچار </a:t>
            </a:r>
            <a:r>
              <a:rPr lang="fa-IR" sz="4000" dirty="0">
                <a:solidFill>
                  <a:srgbClr val="C00000"/>
                </a:solidFill>
                <a:cs typeface="B Zar" pitchFamily="2" charset="-78"/>
              </a:rPr>
              <a:t>ریزش مو و جراحت </a:t>
            </a:r>
            <a:r>
              <a:rPr lang="fa-IR" sz="4000" dirty="0">
                <a:cs typeface="B Zar" pitchFamily="2" charset="-78"/>
              </a:rPr>
              <a:t>شدند. </a:t>
            </a:r>
          </a:p>
          <a:p>
            <a:pPr algn="r" rtl="1"/>
            <a:r>
              <a:rPr lang="fa-IR" sz="4000" dirty="0">
                <a:cs typeface="B Zar" pitchFamily="2" charset="-78"/>
              </a:rPr>
              <a:t>هر دو گروه </a:t>
            </a:r>
            <a:r>
              <a:rPr lang="fa-IR" sz="4000" dirty="0">
                <a:solidFill>
                  <a:srgbClr val="C00000"/>
                </a:solidFill>
                <a:cs typeface="B Zar" pitchFamily="2" charset="-78"/>
              </a:rPr>
              <a:t>اختلالات رفتاری </a:t>
            </a:r>
            <a:r>
              <a:rPr lang="fa-IR" sz="4000" dirty="0">
                <a:cs typeface="B Zar" pitchFamily="2" charset="-78"/>
              </a:rPr>
              <a:t>به مراتب بیشتری داشتند.</a:t>
            </a:r>
          </a:p>
          <a:p>
            <a:pPr algn="r" rtl="1"/>
            <a:endParaRPr lang="fa-IR" sz="4000" dirty="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02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4090851"/>
            <a:ext cx="8856617" cy="181356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These results demonstrate that the deleterious effects of MS on rhesus monkeys </a:t>
            </a:r>
            <a:r>
              <a:rPr lang="en-US" sz="4000" dirty="0" smtClean="0">
                <a:solidFill>
                  <a:srgbClr val="FF0000"/>
                </a:solidFill>
              </a:rPr>
              <a:t>cannot be compensated </a:t>
            </a:r>
            <a:r>
              <a:rPr lang="en-US" sz="4000" dirty="0" smtClean="0"/>
              <a:t>by a later normal social life</a:t>
            </a:r>
            <a:r>
              <a:rPr lang="fa-IR" sz="4000" dirty="0" smtClean="0"/>
              <a:t/>
            </a:r>
            <a:br>
              <a:rPr lang="fa-IR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dirty="0">
              <a:solidFill>
                <a:srgbClr val="FF0000"/>
              </a:solidFill>
              <a:cs typeface="0 Zar" panose="00000400000000000000" pitchFamily="2" charset="-78"/>
            </a:endParaRP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8723" y="504553"/>
            <a:ext cx="5372100" cy="264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0051" y="5904411"/>
            <a:ext cx="3589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5400" b="1" dirty="0">
                <a:solidFill>
                  <a:srgbClr val="FF0000"/>
                </a:solidFill>
                <a:cs typeface="0 Zar" panose="00000400000000000000" pitchFamily="2" charset="-78"/>
              </a:rPr>
              <a:t>غیر قابل جبران!!!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116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6863</TotalTime>
  <Words>2035</Words>
  <Application>Microsoft Office PowerPoint</Application>
  <PresentationFormat>Widescreen</PresentationFormat>
  <Paragraphs>165</Paragraphs>
  <Slides>47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73" baseType="lpstr">
      <vt:lpstr>0 Zar</vt:lpstr>
      <vt:lpstr>AdvOTbc475f09</vt:lpstr>
      <vt:lpstr>AdvOTbc475f09+20</vt:lpstr>
      <vt:lpstr>AdvP6EC0</vt:lpstr>
      <vt:lpstr>Amazon Ember</vt:lpstr>
      <vt:lpstr>Arial</vt:lpstr>
      <vt:lpstr>B Davat</vt:lpstr>
      <vt:lpstr>B Mitra</vt:lpstr>
      <vt:lpstr>B Nazanin</vt:lpstr>
      <vt:lpstr>B Titr</vt:lpstr>
      <vt:lpstr>B Zar</vt:lpstr>
      <vt:lpstr>Calibri</vt:lpstr>
      <vt:lpstr>Calibri Light</vt:lpstr>
      <vt:lpstr>IranNastaliq</vt:lpstr>
      <vt:lpstr>Source Serif Pro</vt:lpstr>
      <vt:lpstr>STIX-Regular</vt:lpstr>
      <vt:lpstr>Times New Roman</vt:lpstr>
      <vt:lpstr>TimesNewRomanPSMT</vt:lpstr>
      <vt:lpstr>Trebuchet MS</vt:lpstr>
      <vt:lpstr>Wingdings</vt:lpstr>
      <vt:lpstr>Office Theme</vt:lpstr>
      <vt:lpstr>11_Office Theme</vt:lpstr>
      <vt:lpstr>Berlin</vt:lpstr>
      <vt:lpstr>7_Office Theme</vt:lpstr>
      <vt:lpstr>1_Office Theme</vt:lpstr>
      <vt:lpstr>2_Office Theme</vt:lpstr>
      <vt:lpstr>سندرم کم مادری </vt:lpstr>
      <vt:lpstr>PowerPoint Presentation</vt:lpstr>
      <vt:lpstr>جنگ جهانی دوم</vt:lpstr>
      <vt:lpstr>مدرن شدن جامعه و  رواج فردگرایی...</vt:lpstr>
      <vt:lpstr>برنده بزرگترین جایزه روانپزشکی دنیا در 1975</vt:lpstr>
      <vt:lpstr>مادر برتر از دید هارلو:</vt:lpstr>
      <vt:lpstr>مطالعه بر میمون ها</vt:lpstr>
      <vt:lpstr> مطالعه بر میمون ها (ادامه)</vt:lpstr>
      <vt:lpstr>These results demonstrate that the deleterious effects of MS on rhesus monkeys cannot be compensated by a later normal social life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آزمایش معروف استاد ممتاز روانشناسی تکامل دانشگاه ماساچوست</vt:lpstr>
      <vt:lpstr>PowerPoint Presentation</vt:lpstr>
      <vt:lpstr>فارغ التحصیل هاروارد و استاد  دانشگاه تورنتو</vt:lpstr>
      <vt:lpstr>PowerPoint Presentation</vt:lpstr>
      <vt:lpstr>نتیجه گیری این تحقیق</vt:lpstr>
      <vt:lpstr>PowerPoint Presentation</vt:lpstr>
      <vt:lpstr>مطالعه کم مادری بر 2080 خانواده و کودکان آنها، از بدو تولد تا سن 5 سالگی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Maternal separation and decrease in cortisol level during the day Men and women: Whitehall II</vt:lpstr>
      <vt:lpstr>PowerPoint Presentation</vt:lpstr>
      <vt:lpstr>President of The Heritage Foundation Kay C. James</vt:lpstr>
      <vt:lpstr>PowerPoint Presentation</vt:lpstr>
      <vt:lpstr>آیا کم مادری ریشه و منشاء همه بدی‌ها است؟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اثرات کم مادری بر مغز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Pc</dc:creator>
  <cp:lastModifiedBy>Lenovo Pc</cp:lastModifiedBy>
  <cp:revision>112</cp:revision>
  <dcterms:created xsi:type="dcterms:W3CDTF">2021-10-05T14:37:17Z</dcterms:created>
  <dcterms:modified xsi:type="dcterms:W3CDTF">2021-11-14T03:03:11Z</dcterms:modified>
</cp:coreProperties>
</file>