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5" r:id="rId3"/>
    <p:sldId id="265" r:id="rId4"/>
    <p:sldId id="269" r:id="rId5"/>
    <p:sldId id="270" r:id="rId6"/>
    <p:sldId id="271" r:id="rId7"/>
    <p:sldId id="266" r:id="rId8"/>
    <p:sldId id="272" r:id="rId9"/>
    <p:sldId id="273" r:id="rId10"/>
    <p:sldId id="27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6BE5A-7FDD-4E80-BCFC-D1726AC8D7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EF43F-CBD3-47FA-BF0C-2B10DA432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7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66ED7-631A-46AF-B451-227D0A8685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324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1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9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1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7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F412-D6EF-4BC6-A8A7-A83604411C4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9DADA-87FA-49FB-BA62-F7A35AE8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1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38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ساعت طلایی و جادویی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a-IR" dirty="0">
                <a:solidFill>
                  <a:srgbClr val="FFFF00"/>
                </a:solidFill>
                <a:effectLst/>
                <a:cs typeface="B Titr" panose="00000700000000000000" pitchFamily="2" charset="-78"/>
              </a:rPr>
              <a:t>نوذر نخعی</a:t>
            </a:r>
          </a:p>
          <a:p>
            <a:pPr lvl="0"/>
            <a:r>
              <a:rPr lang="fa-IR" dirty="0">
                <a:solidFill>
                  <a:srgbClr val="FFFF00"/>
                </a:solidFill>
                <a:effectLst/>
                <a:cs typeface="B Titr" panose="00000700000000000000" pitchFamily="2" charset="-78"/>
              </a:rPr>
              <a:t>استاد پزشکی اجتماعی</a:t>
            </a:r>
          </a:p>
          <a:p>
            <a:pPr lvl="0"/>
            <a:r>
              <a:rPr lang="fa-IR" dirty="0">
                <a:solidFill>
                  <a:srgbClr val="FFFF00"/>
                </a:solidFill>
                <a:effectLst/>
                <a:cs typeface="B Titr" panose="00000700000000000000" pitchFamily="2" charset="-78"/>
              </a:rPr>
              <a:t> دانشگاه علوم پزشکی کرمان</a:t>
            </a:r>
            <a:endParaRPr lang="en-US" dirty="0">
              <a:solidFill>
                <a:srgbClr val="FFFF00"/>
              </a:solidFill>
              <a:effectLst/>
              <a:cs typeface="B Titr" panose="00000700000000000000" pitchFamily="2" charset="-78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40" y="0"/>
            <a:ext cx="3252749" cy="10026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803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6000" b="0" i="0" dirty="0" smtClean="0">
              <a:solidFill>
                <a:srgbClr val="FFFF00"/>
              </a:solidFill>
              <a:effectLst/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 rtl="1">
              <a:buNone/>
            </a:pPr>
            <a:r>
              <a:rPr lang="fa-IR" sz="6000" b="0" i="0" dirty="0" smtClean="0">
                <a:solidFill>
                  <a:srgbClr val="FFFF00"/>
                </a:solidFill>
                <a:effectLst/>
                <a:latin typeface="IranNastaliq" panose="02020505000000020003" pitchFamily="18" charset="0"/>
                <a:cs typeface="IranNastaliq" panose="02020505000000020003" pitchFamily="18" charset="0"/>
              </a:rPr>
              <a:t>خشت اول چون نهد معمار کج </a:t>
            </a:r>
          </a:p>
          <a:p>
            <a:pPr marL="0" indent="0" algn="ctr" rtl="1">
              <a:buNone/>
            </a:pPr>
            <a:endParaRPr lang="fa-IR" sz="60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 rtl="1">
              <a:buNone/>
            </a:pPr>
            <a:r>
              <a:rPr lang="fa-IR" sz="6000" b="0" i="0" dirty="0" smtClean="0">
                <a:solidFill>
                  <a:srgbClr val="FFFF00"/>
                </a:solidFill>
                <a:effectLst/>
                <a:latin typeface="IranNastaliq" panose="02020505000000020003" pitchFamily="18" charset="0"/>
                <a:cs typeface="IranNastaliq" panose="02020505000000020003" pitchFamily="18" charset="0"/>
              </a:rPr>
              <a:t> تا ثریا می رود دیوار کج!!</a:t>
            </a:r>
            <a:endParaRPr lang="en-US" sz="60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8958" y="844063"/>
            <a:ext cx="4348445" cy="56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01" y="858981"/>
            <a:ext cx="11834998" cy="53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magical golden hour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205" y="1156036"/>
            <a:ext cx="8567225" cy="57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.pinimg.com/originals/2d/34/e3/2d34e317023df8a34b8f0d8f13c7d8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90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086" y="0"/>
            <a:ext cx="88818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325"/>
            <a:ext cx="10963275" cy="16954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25025" y="1025236"/>
            <a:ext cx="2476500" cy="7429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6417" y="1881043"/>
            <a:ext cx="1100743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E</a:t>
            </a:r>
            <a:r>
              <a:rPr lang="en-US" sz="3200" dirty="0" smtClean="0"/>
              <a:t>arly </a:t>
            </a:r>
            <a:r>
              <a:rPr lang="en-US" sz="3200" dirty="0"/>
              <a:t>coordination of infants </a:t>
            </a:r>
            <a:r>
              <a:rPr lang="en-US" sz="3200" dirty="0">
                <a:solidFill>
                  <a:srgbClr val="C00000"/>
                </a:solidFill>
              </a:rPr>
              <a:t>five senses: Sight, hearing,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touch, taste, and smell as well as movement</a:t>
            </a:r>
            <a:r>
              <a:rPr lang="en-US" sz="3200" dirty="0"/>
              <a:t>.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/>
              <a:t>The </a:t>
            </a:r>
            <a:r>
              <a:rPr lang="en-US" sz="3200" dirty="0">
                <a:solidFill>
                  <a:srgbClr val="C00000"/>
                </a:solidFill>
              </a:rPr>
              <a:t>oxytocin surge </a:t>
            </a:r>
            <a:r>
              <a:rPr lang="en-US" sz="3200" dirty="0"/>
              <a:t>in the 1st h of birth makes mother to</a:t>
            </a:r>
            <a:br>
              <a:rPr lang="en-US" sz="3200" dirty="0"/>
            </a:br>
            <a:r>
              <a:rPr lang="en-US" sz="3200" dirty="0"/>
              <a:t>keep the infant close to her chest and also establishes </a:t>
            </a:r>
            <a:r>
              <a:rPr lang="en-US" sz="3200" dirty="0">
                <a:solidFill>
                  <a:srgbClr val="C00000"/>
                </a:solidFill>
              </a:rPr>
              <a:t>chemical connection</a:t>
            </a:r>
            <a:r>
              <a:rPr lang="en-US" sz="3200" dirty="0"/>
              <a:t> between the two</a:t>
            </a:r>
            <a:r>
              <a:rPr lang="en-US" sz="3200" dirty="0" smtClean="0"/>
              <a:t>.</a:t>
            </a:r>
            <a:r>
              <a:rPr lang="fa-IR" sz="3200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mother is attracted to the infants </a:t>
            </a:r>
            <a:r>
              <a:rPr lang="en-US" sz="3200" dirty="0" smtClean="0"/>
              <a:t>smell</a:t>
            </a:r>
            <a:r>
              <a:rPr lang="fa-IR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27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The skin-to-skin </a:t>
            </a:r>
            <a:r>
              <a:rPr lang="en-US" sz="3200" dirty="0">
                <a:solidFill>
                  <a:prstClr val="black"/>
                </a:solidFill>
              </a:rPr>
              <a:t>provides the initial colonization of the </a:t>
            </a:r>
            <a:r>
              <a:rPr lang="en-US" sz="3200" dirty="0">
                <a:solidFill>
                  <a:srgbClr val="C00000"/>
                </a:solidFill>
              </a:rPr>
              <a:t>baby’s microbiome</a:t>
            </a:r>
            <a:r>
              <a:rPr lang="en-US" sz="3200" dirty="0">
                <a:solidFill>
                  <a:prstClr val="black"/>
                </a:solidFill>
              </a:rPr>
              <a:t> outside the </a:t>
            </a:r>
            <a:r>
              <a:rPr lang="en-US" sz="3200" dirty="0" smtClean="0">
                <a:solidFill>
                  <a:prstClr val="black"/>
                </a:solidFill>
              </a:rPr>
              <a:t>mother</a:t>
            </a:r>
          </a:p>
          <a:p>
            <a:r>
              <a:rPr lang="en-US" sz="3200" dirty="0">
                <a:solidFill>
                  <a:prstClr val="black"/>
                </a:solidFill>
              </a:rPr>
              <a:t>S</a:t>
            </a:r>
            <a:r>
              <a:rPr lang="en-US" sz="3200" dirty="0" smtClean="0">
                <a:solidFill>
                  <a:prstClr val="black"/>
                </a:solidFill>
              </a:rPr>
              <a:t>kin-to-skin contact </a:t>
            </a:r>
            <a:r>
              <a:rPr lang="en-US" sz="3200" dirty="0">
                <a:solidFill>
                  <a:prstClr val="black"/>
                </a:solidFill>
              </a:rPr>
              <a:t>not only improves the bonding between mother and the infant but also influences </a:t>
            </a:r>
            <a:r>
              <a:rPr lang="en-US" sz="3200" dirty="0">
                <a:solidFill>
                  <a:srgbClr val="C00000"/>
                </a:solidFill>
              </a:rPr>
              <a:t>infant’s </a:t>
            </a:r>
            <a:r>
              <a:rPr lang="en-US" sz="3200" dirty="0" smtClean="0">
                <a:solidFill>
                  <a:srgbClr val="C00000"/>
                </a:solidFill>
              </a:rPr>
              <a:t>self-regulation in </a:t>
            </a:r>
            <a:r>
              <a:rPr lang="en-US" sz="3200" dirty="0">
                <a:solidFill>
                  <a:srgbClr val="C00000"/>
                </a:solidFill>
              </a:rPr>
              <a:t>the years to come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en-US" sz="3200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92" y="4261555"/>
            <a:ext cx="4274534" cy="25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11087100" cy="31718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3171825"/>
            <a:ext cx="11087100" cy="354676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Mother’s </a:t>
            </a:r>
            <a:r>
              <a:rPr lang="en-US" sz="3200" dirty="0">
                <a:solidFill>
                  <a:srgbClr val="C00000"/>
                </a:solidFill>
              </a:rPr>
              <a:t>constant and uninterrupted physical presence </a:t>
            </a:r>
            <a:r>
              <a:rPr lang="en-US" sz="3200" dirty="0"/>
              <a:t>is necessary </a:t>
            </a:r>
            <a:r>
              <a:rPr lang="en-US" sz="3200" dirty="0" smtClean="0"/>
              <a:t>throughout early </a:t>
            </a:r>
            <a:r>
              <a:rPr lang="en-US" sz="3200" dirty="0"/>
              <a:t>childhood and beyond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Separation </a:t>
            </a:r>
            <a:r>
              <a:rPr lang="en-US" sz="3200" dirty="0"/>
              <a:t>of </a:t>
            </a:r>
            <a:r>
              <a:rPr lang="en-US" sz="3200" dirty="0" smtClean="0"/>
              <a:t>primate infants </a:t>
            </a:r>
            <a:r>
              <a:rPr lang="en-US" sz="3200" dirty="0"/>
              <a:t>from their mothers could lead to </a:t>
            </a:r>
            <a:r>
              <a:rPr lang="en-US" sz="3200" dirty="0">
                <a:solidFill>
                  <a:srgbClr val="C00000"/>
                </a:solidFill>
              </a:rPr>
              <a:t>disastrous effects on their following </a:t>
            </a:r>
            <a:r>
              <a:rPr lang="en-US" sz="3200" dirty="0" smtClean="0">
                <a:solidFill>
                  <a:srgbClr val="C00000"/>
                </a:solidFill>
              </a:rPr>
              <a:t>development and </a:t>
            </a:r>
            <a:r>
              <a:rPr lang="en-US" sz="3200" dirty="0" err="1">
                <a:solidFill>
                  <a:srgbClr val="C00000"/>
                </a:solidFill>
              </a:rPr>
              <a:t>behaviour</a:t>
            </a:r>
            <a:r>
              <a:rPr lang="en-US" sz="3200" dirty="0"/>
              <a:t>.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SSC can regulate the </a:t>
            </a:r>
            <a:r>
              <a:rPr lang="en-US" sz="3200" dirty="0" smtClean="0">
                <a:solidFill>
                  <a:srgbClr val="C00000"/>
                </a:solidFill>
              </a:rPr>
              <a:t>stress, anxiety, and psychological distress of both the mother and the infant</a:t>
            </a:r>
            <a:r>
              <a:rPr lang="en-US" sz="3200" dirty="0" smtClean="0"/>
              <a:t>, especially during </a:t>
            </a:r>
            <a:r>
              <a:rPr lang="en-US" sz="3200" dirty="0" smtClean="0">
                <a:solidFill>
                  <a:srgbClr val="C00000"/>
                </a:solidFill>
              </a:rPr>
              <a:t>COVID-19 Era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255" y="1896296"/>
            <a:ext cx="2021895" cy="9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5875"/>
            <a:ext cx="7524750" cy="18097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58055" cy="4351338"/>
          </a:xfrm>
        </p:spPr>
        <p:txBody>
          <a:bodyPr>
            <a:normAutofit/>
          </a:bodyPr>
          <a:lstStyle/>
          <a:p>
            <a:r>
              <a:rPr lang="en-US" sz="4000" dirty="0"/>
              <a:t>The effects of mother-infant SSC on </a:t>
            </a:r>
            <a:r>
              <a:rPr lang="en-US" sz="4000" dirty="0">
                <a:solidFill>
                  <a:srgbClr val="C00000"/>
                </a:solidFill>
              </a:rPr>
              <a:t>exclusive breastfeeding</a:t>
            </a:r>
            <a:r>
              <a:rPr lang="en-US" sz="4000" dirty="0"/>
              <a:t> was statistically significant [</a:t>
            </a:r>
            <a:r>
              <a:rPr lang="en-US" sz="4000" dirty="0">
                <a:solidFill>
                  <a:srgbClr val="C00000"/>
                </a:solidFill>
              </a:rPr>
              <a:t>odds </a:t>
            </a:r>
            <a:r>
              <a:rPr lang="en-US" sz="4000" dirty="0" err="1">
                <a:solidFill>
                  <a:srgbClr val="C00000"/>
                </a:solidFill>
              </a:rPr>
              <a:t>raito</a:t>
            </a:r>
            <a:r>
              <a:rPr lang="en-US" sz="4000" dirty="0">
                <a:solidFill>
                  <a:srgbClr val="C00000"/>
                </a:solidFill>
              </a:rPr>
              <a:t> (OR)=</a:t>
            </a:r>
            <a:r>
              <a:rPr lang="en-US" sz="4000" dirty="0" smtClean="0">
                <a:solidFill>
                  <a:srgbClr val="C00000"/>
                </a:solidFill>
              </a:rPr>
              <a:t>2.2</a:t>
            </a:r>
            <a:r>
              <a:rPr lang="en-US" sz="4000" dirty="0" smtClean="0"/>
              <a:t>; </a:t>
            </a:r>
            <a:r>
              <a:rPr lang="en-US" sz="4000" dirty="0"/>
              <a:t>95% confidence interval (CI): (1.66-2); p&lt;0.001].</a:t>
            </a:r>
          </a:p>
        </p:txBody>
      </p:sp>
    </p:spTree>
    <p:extLst>
      <p:ext uri="{BB962C8B-B14F-4D97-AF65-F5344CB8AC3E}">
        <p14:creationId xmlns:p14="http://schemas.microsoft.com/office/powerpoint/2010/main" val="1109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341</Words>
  <Application>Microsoft Office PowerPoint</Application>
  <PresentationFormat>Widescreen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 Titr</vt:lpstr>
      <vt:lpstr>Calibri</vt:lpstr>
      <vt:lpstr>Calibri Light</vt:lpstr>
      <vt:lpstr>IranNastaliq</vt:lpstr>
      <vt:lpstr>Times New Roman</vt:lpstr>
      <vt:lpstr>Trebuchet MS</vt:lpstr>
      <vt:lpstr>Office Theme</vt:lpstr>
      <vt:lpstr>1_Berlin</vt:lpstr>
      <vt:lpstr>ساعت طلایی و جادویی</vt:lpstr>
      <vt:lpstr>PowerPoint Presentation</vt:lpstr>
      <vt:lpstr>The magical golden hour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Pc</dc:creator>
  <cp:lastModifiedBy>Lenovo Pc</cp:lastModifiedBy>
  <cp:revision>13</cp:revision>
  <dcterms:created xsi:type="dcterms:W3CDTF">2021-10-20T05:10:39Z</dcterms:created>
  <dcterms:modified xsi:type="dcterms:W3CDTF">2022-01-26T03:45:35Z</dcterms:modified>
</cp:coreProperties>
</file>