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4" r:id="rId3"/>
    <p:sldMasterId id="2147483687" r:id="rId4"/>
    <p:sldMasterId id="2147483699" r:id="rId5"/>
  </p:sldMasterIdLst>
  <p:notesMasterIdLst>
    <p:notesMasterId r:id="rId51"/>
  </p:notesMasterIdLst>
  <p:sldIdLst>
    <p:sldId id="334" r:id="rId6"/>
    <p:sldId id="270" r:id="rId7"/>
    <p:sldId id="335" r:id="rId8"/>
    <p:sldId id="273" r:id="rId9"/>
    <p:sldId id="272" r:id="rId10"/>
    <p:sldId id="271" r:id="rId11"/>
    <p:sldId id="275" r:id="rId12"/>
    <p:sldId id="276" r:id="rId13"/>
    <p:sldId id="277" r:id="rId14"/>
    <p:sldId id="286" r:id="rId15"/>
    <p:sldId id="287" r:id="rId16"/>
    <p:sldId id="288" r:id="rId17"/>
    <p:sldId id="290" r:id="rId18"/>
    <p:sldId id="264" r:id="rId19"/>
    <p:sldId id="265" r:id="rId20"/>
    <p:sldId id="292" r:id="rId21"/>
    <p:sldId id="266" r:id="rId22"/>
    <p:sldId id="293" r:id="rId23"/>
    <p:sldId id="294" r:id="rId24"/>
    <p:sldId id="300" r:id="rId25"/>
    <p:sldId id="295" r:id="rId26"/>
    <p:sldId id="296" r:id="rId27"/>
    <p:sldId id="297" r:id="rId28"/>
    <p:sldId id="299" r:id="rId29"/>
    <p:sldId id="303" r:id="rId30"/>
    <p:sldId id="316" r:id="rId31"/>
    <p:sldId id="319" r:id="rId32"/>
    <p:sldId id="321" r:id="rId33"/>
    <p:sldId id="323" r:id="rId34"/>
    <p:sldId id="324" r:id="rId35"/>
    <p:sldId id="325" r:id="rId36"/>
    <p:sldId id="326" r:id="rId37"/>
    <p:sldId id="257" r:id="rId38"/>
    <p:sldId id="261" r:id="rId39"/>
    <p:sldId id="262" r:id="rId40"/>
    <p:sldId id="258" r:id="rId41"/>
    <p:sldId id="263" r:id="rId42"/>
    <p:sldId id="260" r:id="rId43"/>
    <p:sldId id="332" r:id="rId44"/>
    <p:sldId id="329" r:id="rId45"/>
    <p:sldId id="328" r:id="rId46"/>
    <p:sldId id="330" r:id="rId47"/>
    <p:sldId id="331" r:id="rId48"/>
    <p:sldId id="333" r:id="rId49"/>
    <p:sldId id="336"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75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8" Type="http://schemas.openxmlformats.org/officeDocument/2006/relationships/slide" Target="slides/slide3.xml"/><Relationship Id="rId51" Type="http://schemas.openxmlformats.org/officeDocument/2006/relationships/notesMaster" Target="notesMasters/notesMaster1.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C00A60-1D34-499E-9F8C-C35D52BFE6E9}" type="datetimeFigureOut">
              <a:rPr lang="en-US" smtClean="0"/>
              <a:t>12/1/2021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891B68-ED85-4CFF-88EA-91B619A6B692}" type="slidenum">
              <a:rPr lang="en-US" smtClean="0"/>
              <a:t>‹#›</a:t>
            </a:fld>
            <a:endParaRPr lang="en-US"/>
          </a:p>
        </p:txBody>
      </p:sp>
    </p:spTree>
    <p:extLst>
      <p:ext uri="{BB962C8B-B14F-4D97-AF65-F5344CB8AC3E}">
        <p14:creationId xmlns:p14="http://schemas.microsoft.com/office/powerpoint/2010/main" val="35403109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Camara Phyllis Jones, MD, MPH, PhD</a:t>
            </a:r>
          </a:p>
        </p:txBody>
      </p:sp>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F010C7-AE60-4835-86A1-EAAA125AEC1C}"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007618" name="Rectangle 2"/>
          <p:cNvSpPr>
            <a:spLocks noGrp="1" noRot="1" noChangeAspect="1" noChangeArrowheads="1" noTextEdit="1"/>
          </p:cNvSpPr>
          <p:nvPr>
            <p:ph type="sldImg"/>
          </p:nvPr>
        </p:nvSpPr>
        <p:spPr>
          <a:ln/>
        </p:spPr>
      </p:sp>
      <p:sp>
        <p:nvSpPr>
          <p:cNvPr id="100761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9395315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3.xml"/><Relationship Id="rId1" Type="http://schemas.openxmlformats.org/officeDocument/2006/relationships/themeOverride" Target="../theme/themeOverride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3.xml"/><Relationship Id="rId1" Type="http://schemas.openxmlformats.org/officeDocument/2006/relationships/themeOverride" Target="../theme/themeOverride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3.xml"/><Relationship Id="rId1" Type="http://schemas.openxmlformats.org/officeDocument/2006/relationships/themeOverride" Target="../theme/themeOverride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3.xml"/><Relationship Id="rId1" Type="http://schemas.openxmlformats.org/officeDocument/2006/relationships/themeOverride" Target="../theme/themeOverride4.xml"/><Relationship Id="rId4" Type="http://schemas.openxmlformats.org/officeDocument/2006/relationships/image" Target="../media/image1.jpe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E56D180-7E09-40D4-B7B2-E7D4B4933CDA}" type="datetimeFigureOut">
              <a:rPr lang="en-US" smtClean="0"/>
              <a:t>12/1/2021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32D805-F0A6-45EC-8B28-2155C07380DA}" type="slidenum">
              <a:rPr lang="en-US" smtClean="0"/>
              <a:t>‹#›</a:t>
            </a:fld>
            <a:endParaRPr lang="en-US"/>
          </a:p>
        </p:txBody>
      </p:sp>
    </p:spTree>
    <p:extLst>
      <p:ext uri="{BB962C8B-B14F-4D97-AF65-F5344CB8AC3E}">
        <p14:creationId xmlns:p14="http://schemas.microsoft.com/office/powerpoint/2010/main" val="32287404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56D180-7E09-40D4-B7B2-E7D4B4933CDA}" type="datetimeFigureOut">
              <a:rPr lang="en-US" smtClean="0"/>
              <a:t>12/1/2021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32D805-F0A6-45EC-8B28-2155C07380DA}" type="slidenum">
              <a:rPr lang="en-US" smtClean="0"/>
              <a:t>‹#›</a:t>
            </a:fld>
            <a:endParaRPr lang="en-US"/>
          </a:p>
        </p:txBody>
      </p:sp>
    </p:spTree>
    <p:extLst>
      <p:ext uri="{BB962C8B-B14F-4D97-AF65-F5344CB8AC3E}">
        <p14:creationId xmlns:p14="http://schemas.microsoft.com/office/powerpoint/2010/main" val="2430997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56D180-7E09-40D4-B7B2-E7D4B4933CDA}" type="datetimeFigureOut">
              <a:rPr lang="en-US" smtClean="0"/>
              <a:t>12/1/2021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32D805-F0A6-45EC-8B28-2155C07380DA}" type="slidenum">
              <a:rPr lang="en-US" smtClean="0"/>
              <a:t>‹#›</a:t>
            </a:fld>
            <a:endParaRPr lang="en-US"/>
          </a:p>
        </p:txBody>
      </p:sp>
    </p:spTree>
    <p:extLst>
      <p:ext uri="{BB962C8B-B14F-4D97-AF65-F5344CB8AC3E}">
        <p14:creationId xmlns:p14="http://schemas.microsoft.com/office/powerpoint/2010/main" val="27695107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defTabSz="914400"/>
            <a:fld id="{1AC1EBC9-5ED5-44EC-ADA2-31A348E01851}" type="datetimeFigureOut">
              <a:rPr lang="en-US" smtClean="0">
                <a:solidFill>
                  <a:prstClr val="black">
                    <a:tint val="75000"/>
                  </a:prstClr>
                </a:solidFill>
              </a:rPr>
              <a:pPr defTabSz="914400"/>
              <a:t>12/1/2021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4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400"/>
            <a:fld id="{F55C7BF6-40F0-4E8F-B6C6-C9C89ED7C481}"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8052675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914400"/>
            <a:fld id="{1AC1EBC9-5ED5-44EC-ADA2-31A348E01851}" type="datetimeFigureOut">
              <a:rPr lang="en-US" smtClean="0">
                <a:solidFill>
                  <a:prstClr val="black">
                    <a:tint val="75000"/>
                  </a:prstClr>
                </a:solidFill>
              </a:rPr>
              <a:pPr defTabSz="914400"/>
              <a:t>12/1/2021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4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400"/>
            <a:fld id="{F55C7BF6-40F0-4E8F-B6C6-C9C89ED7C481}"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8385036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defTabSz="914400"/>
            <a:fld id="{1AC1EBC9-5ED5-44EC-ADA2-31A348E01851}" type="datetimeFigureOut">
              <a:rPr lang="en-US" smtClean="0">
                <a:solidFill>
                  <a:prstClr val="black">
                    <a:tint val="75000"/>
                  </a:prstClr>
                </a:solidFill>
              </a:rPr>
              <a:pPr defTabSz="914400"/>
              <a:t>12/1/2021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4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400"/>
            <a:fld id="{F55C7BF6-40F0-4E8F-B6C6-C9C89ED7C481}"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13857997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defTabSz="914400"/>
            <a:fld id="{1AC1EBC9-5ED5-44EC-ADA2-31A348E01851}" type="datetimeFigureOut">
              <a:rPr lang="en-US" smtClean="0">
                <a:solidFill>
                  <a:prstClr val="black">
                    <a:tint val="75000"/>
                  </a:prstClr>
                </a:solidFill>
              </a:rPr>
              <a:pPr defTabSz="914400"/>
              <a:t>12/1/2021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91440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400"/>
            <a:fld id="{F55C7BF6-40F0-4E8F-B6C6-C9C89ED7C481}"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41193007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defTabSz="914400"/>
            <a:fld id="{1AC1EBC9-5ED5-44EC-ADA2-31A348E01851}" type="datetimeFigureOut">
              <a:rPr lang="en-US" smtClean="0">
                <a:solidFill>
                  <a:prstClr val="black">
                    <a:tint val="75000"/>
                  </a:prstClr>
                </a:solidFill>
              </a:rPr>
              <a:pPr defTabSz="914400"/>
              <a:t>12/1/2021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914400"/>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914400"/>
            <a:fld id="{F55C7BF6-40F0-4E8F-B6C6-C9C89ED7C481}"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7562120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defTabSz="914400"/>
            <a:fld id="{1AC1EBC9-5ED5-44EC-ADA2-31A348E01851}" type="datetimeFigureOut">
              <a:rPr lang="en-US" smtClean="0">
                <a:solidFill>
                  <a:prstClr val="black">
                    <a:tint val="75000"/>
                  </a:prstClr>
                </a:solidFill>
              </a:rPr>
              <a:pPr defTabSz="914400"/>
              <a:t>12/1/2021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400"/>
            <a:fld id="{F55C7BF6-40F0-4E8F-B6C6-C9C89ED7C481}"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4462311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400"/>
            <a:fld id="{1AC1EBC9-5ED5-44EC-ADA2-31A348E01851}" type="datetimeFigureOut">
              <a:rPr lang="en-US" smtClean="0">
                <a:solidFill>
                  <a:prstClr val="black">
                    <a:tint val="75000"/>
                  </a:prstClr>
                </a:solidFill>
              </a:rPr>
              <a:pPr defTabSz="914400"/>
              <a:t>12/1/2021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914400"/>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14400"/>
            <a:fld id="{F55C7BF6-40F0-4E8F-B6C6-C9C89ED7C481}"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8343974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defTabSz="914400"/>
            <a:fld id="{1AC1EBC9-5ED5-44EC-ADA2-31A348E01851}" type="datetimeFigureOut">
              <a:rPr lang="en-US" smtClean="0">
                <a:solidFill>
                  <a:prstClr val="black">
                    <a:tint val="75000"/>
                  </a:prstClr>
                </a:solidFill>
              </a:rPr>
              <a:pPr defTabSz="914400"/>
              <a:t>12/1/2021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91440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400"/>
            <a:fld id="{F55C7BF6-40F0-4E8F-B6C6-C9C89ED7C481}"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8693160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56D180-7E09-40D4-B7B2-E7D4B4933CDA}" type="datetimeFigureOut">
              <a:rPr lang="en-US" smtClean="0"/>
              <a:t>12/1/2021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32D805-F0A6-45EC-8B28-2155C07380DA}" type="slidenum">
              <a:rPr lang="en-US" smtClean="0"/>
              <a:t>‹#›</a:t>
            </a:fld>
            <a:endParaRPr lang="en-US"/>
          </a:p>
        </p:txBody>
      </p:sp>
    </p:spTree>
    <p:extLst>
      <p:ext uri="{BB962C8B-B14F-4D97-AF65-F5344CB8AC3E}">
        <p14:creationId xmlns:p14="http://schemas.microsoft.com/office/powerpoint/2010/main" val="11826282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defTabSz="914400"/>
            <a:fld id="{1AC1EBC9-5ED5-44EC-ADA2-31A348E01851}" type="datetimeFigureOut">
              <a:rPr lang="en-US" smtClean="0">
                <a:solidFill>
                  <a:prstClr val="black">
                    <a:tint val="75000"/>
                  </a:prstClr>
                </a:solidFill>
              </a:rPr>
              <a:pPr defTabSz="914400"/>
              <a:t>12/1/2021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91440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400"/>
            <a:fld id="{F55C7BF6-40F0-4E8F-B6C6-C9C89ED7C481}"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40635148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914400"/>
            <a:fld id="{1AC1EBC9-5ED5-44EC-ADA2-31A348E01851}" type="datetimeFigureOut">
              <a:rPr lang="en-US" smtClean="0">
                <a:solidFill>
                  <a:prstClr val="black">
                    <a:tint val="75000"/>
                  </a:prstClr>
                </a:solidFill>
              </a:rPr>
              <a:pPr defTabSz="914400"/>
              <a:t>12/1/2021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4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400"/>
            <a:fld id="{F55C7BF6-40F0-4E8F-B6C6-C9C89ED7C481}"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5749314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914400"/>
            <a:fld id="{1AC1EBC9-5ED5-44EC-ADA2-31A348E01851}" type="datetimeFigureOut">
              <a:rPr lang="en-US" smtClean="0">
                <a:solidFill>
                  <a:prstClr val="black">
                    <a:tint val="75000"/>
                  </a:prstClr>
                </a:solidFill>
              </a:rPr>
              <a:pPr defTabSz="914400"/>
              <a:t>12/1/2021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4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400"/>
            <a:fld id="{F55C7BF6-40F0-4E8F-B6C6-C9C89ED7C481}"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3834651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smtClean="0"/>
              <a:t>Click to edit Master title style</a:t>
            </a:r>
            <a:endParaRPr lang="fa-IR"/>
          </a:p>
        </p:txBody>
      </p:sp>
      <p:sp>
        <p:nvSpPr>
          <p:cNvPr id="3" name="Chart Placeholder 2"/>
          <p:cNvSpPr>
            <a:spLocks noGrp="1"/>
          </p:cNvSpPr>
          <p:nvPr>
            <p:ph type="chart" idx="1"/>
          </p:nvPr>
        </p:nvSpPr>
        <p:spPr>
          <a:xfrm>
            <a:off x="609600" y="1600201"/>
            <a:ext cx="10972800" cy="4530725"/>
          </a:xfrm>
        </p:spPr>
        <p:txBody>
          <a:bodyPr/>
          <a:lstStyle/>
          <a:p>
            <a:endParaRPr lang="fa-IR"/>
          </a:p>
        </p:txBody>
      </p:sp>
      <p:sp>
        <p:nvSpPr>
          <p:cNvPr id="4" name="Date Placeholder 3"/>
          <p:cNvSpPr>
            <a:spLocks noGrp="1"/>
          </p:cNvSpPr>
          <p:nvPr>
            <p:ph type="dt" sz="half" idx="10"/>
          </p:nvPr>
        </p:nvSpPr>
        <p:spPr>
          <a:xfrm>
            <a:off x="609600" y="6243638"/>
            <a:ext cx="2844800" cy="457200"/>
          </a:xfrm>
        </p:spPr>
        <p:txBody>
          <a:bodyPr/>
          <a:lstStyle>
            <a:lvl1pPr>
              <a:defRPr/>
            </a:lvl1pPr>
          </a:lstStyle>
          <a:p>
            <a:pPr defTabSz="914400"/>
            <a:endParaRPr lang="en-US">
              <a:solidFill>
                <a:prstClr val="black">
                  <a:tint val="75000"/>
                </a:prstClr>
              </a:solidFill>
            </a:endParaRPr>
          </a:p>
        </p:txBody>
      </p:sp>
      <p:sp>
        <p:nvSpPr>
          <p:cNvPr id="5" name="Footer Placeholder 4"/>
          <p:cNvSpPr>
            <a:spLocks noGrp="1"/>
          </p:cNvSpPr>
          <p:nvPr>
            <p:ph type="ftr" sz="quarter" idx="11"/>
          </p:nvPr>
        </p:nvSpPr>
        <p:spPr>
          <a:xfrm>
            <a:off x="4165600" y="6248400"/>
            <a:ext cx="3860800" cy="457200"/>
          </a:xfrm>
        </p:spPr>
        <p:txBody>
          <a:bodyPr/>
          <a:lstStyle>
            <a:lvl1pPr>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243638"/>
            <a:ext cx="2844800" cy="457200"/>
          </a:xfrm>
        </p:spPr>
        <p:txBody>
          <a:bodyPr/>
          <a:lstStyle>
            <a:lvl1pPr>
              <a:defRPr/>
            </a:lvl1pPr>
          </a:lstStyle>
          <a:p>
            <a:pPr defTabSz="914400"/>
            <a:fld id="{E0DA9CC3-B985-4306-B652-DB1A0BC8BCB3}"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6508094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1976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defTabSz="914400">
              <a:defRPr/>
            </a:pPr>
            <a:endParaRPr lang="en-US">
              <a:solidFill>
                <a:prstClr val="black">
                  <a:tint val="75000"/>
                </a:prstClr>
              </a:solidFill>
            </a:endParaRPr>
          </a:p>
        </p:txBody>
      </p:sp>
      <p:sp>
        <p:nvSpPr>
          <p:cNvPr id="6" name="Rectangle 5"/>
          <p:cNvSpPr>
            <a:spLocks noGrp="1" noChangeArrowheads="1"/>
          </p:cNvSpPr>
          <p:nvPr>
            <p:ph type="ftr" sz="quarter" idx="11"/>
          </p:nvPr>
        </p:nvSpPr>
        <p:spPr>
          <a:ln/>
        </p:spPr>
        <p:txBody>
          <a:bodyPr/>
          <a:lstStyle>
            <a:lvl1pPr>
              <a:defRPr/>
            </a:lvl1pPr>
          </a:lstStyle>
          <a:p>
            <a:pPr defTabSz="914400">
              <a:defRPr/>
            </a:pPr>
            <a:endParaRPr lang="en-US">
              <a:solidFill>
                <a:prstClr val="black">
                  <a:tint val="75000"/>
                </a:prstClr>
              </a:solidFill>
            </a:endParaRPr>
          </a:p>
        </p:txBody>
      </p:sp>
      <p:sp>
        <p:nvSpPr>
          <p:cNvPr id="7" name="Rectangle 6"/>
          <p:cNvSpPr>
            <a:spLocks noGrp="1" noChangeArrowheads="1"/>
          </p:cNvSpPr>
          <p:nvPr>
            <p:ph type="sldNum" sz="quarter" idx="12"/>
          </p:nvPr>
        </p:nvSpPr>
        <p:spPr>
          <a:ln/>
        </p:spPr>
        <p:txBody>
          <a:bodyPr/>
          <a:lstStyle>
            <a:lvl1pPr>
              <a:defRPr/>
            </a:lvl1pPr>
          </a:lstStyle>
          <a:p>
            <a:pPr defTabSz="914400">
              <a:defRPr/>
            </a:pPr>
            <a:fld id="{F171AAAB-C4B5-40A6-BF2E-95BE56CBABBC}" type="slidenum">
              <a:rPr lang="en-US" smtClean="0">
                <a:solidFill>
                  <a:prstClr val="black">
                    <a:tint val="75000"/>
                  </a:prstClr>
                </a:solidFill>
              </a:rPr>
              <a:pPr defTabSz="914400">
                <a:defRPr/>
              </a:pPr>
              <a:t>‹#›</a:t>
            </a:fld>
            <a:endParaRPr lang="en-US">
              <a:solidFill>
                <a:prstClr val="black">
                  <a:tint val="75000"/>
                </a:prstClr>
              </a:solidFill>
            </a:endParaRPr>
          </a:p>
        </p:txBody>
      </p:sp>
    </p:spTree>
    <p:extLst>
      <p:ext uri="{BB962C8B-B14F-4D97-AF65-F5344CB8AC3E}">
        <p14:creationId xmlns:p14="http://schemas.microsoft.com/office/powerpoint/2010/main" val="17726596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12200467"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a:p>
        </p:txBody>
      </p:sp>
      <p:grpSp>
        <p:nvGrpSpPr>
          <p:cNvPr id="5" name="Group 15"/>
          <p:cNvGrpSpPr>
            <a:grpSpLocks/>
          </p:cNvGrpSpPr>
          <p:nvPr/>
        </p:nvGrpSpPr>
        <p:grpSpPr bwMode="auto">
          <a:xfrm>
            <a:off x="-4233" y="4953000"/>
            <a:ext cx="12196233"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eaLnBrk="1" hangingPunct="1">
                <a:defRPr/>
              </a:pPr>
              <a:endParaRPr lang="en-US" sz="1800"/>
            </a:p>
          </p:txBody>
        </p:sp>
        <p:sp>
          <p:nvSpPr>
            <p:cNvPr id="7" name="Freeform 18"/>
            <p:cNvSpPr>
              <a:spLocks/>
            </p:cNvSpPr>
            <p:nvPr/>
          </p:nvSpPr>
          <p:spPr bwMode="auto">
            <a:xfrm>
              <a:off x="35926" y="5135025"/>
              <a:ext cx="9108074" cy="838869"/>
            </a:xfrm>
            <a:custGeom>
              <a:avLst/>
              <a:gdLst>
                <a:gd name="T0" fmla="*/ 0 w 5760"/>
                <a:gd name="T1" fmla="*/ 0 h 528"/>
                <a:gd name="T2" fmla="*/ 2147483646 w 5760"/>
                <a:gd name="T3" fmla="*/ 0 h 528"/>
                <a:gd name="T4" fmla="*/ 2147483646 w 5760"/>
                <a:gd name="T5" fmla="*/ 2147483646 h 528"/>
                <a:gd name="T6" fmla="*/ 2147483646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sz="1800"/>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914400" y="1752602"/>
            <a:ext cx="103632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914400" y="3611607"/>
            <a:ext cx="103632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a:solidFill>
                  <a:srgbClr val="FFFFFF"/>
                </a:solidFill>
              </a:defRPr>
            </a:lvl1pPr>
            <a:extLst/>
          </a:lstStyle>
          <a:p>
            <a:pPr>
              <a:defRPr/>
            </a:pPr>
            <a:endParaRPr lang="en-US"/>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p>
        </p:txBody>
      </p:sp>
      <p:sp>
        <p:nvSpPr>
          <p:cNvPr id="13" name="Slide Number Placeholder 26"/>
          <p:cNvSpPr>
            <a:spLocks noGrp="1"/>
          </p:cNvSpPr>
          <p:nvPr>
            <p:ph type="sldNum" sz="quarter" idx="12"/>
          </p:nvPr>
        </p:nvSpPr>
        <p:spPr/>
        <p:txBody>
          <a:bodyPr/>
          <a:lstStyle>
            <a:lvl1pPr>
              <a:defRPr>
                <a:solidFill>
                  <a:srgbClr val="FFFFFF"/>
                </a:solidFill>
              </a:defRPr>
            </a:lvl1pPr>
          </a:lstStyle>
          <a:p>
            <a:pPr>
              <a:defRPr/>
            </a:pPr>
            <a:fld id="{372C360F-2A49-439F-8C74-968B5CD4E8F5}" type="slidenum">
              <a:rPr lang="en-US" altLang="en-US"/>
              <a:pPr>
                <a:defRPr/>
              </a:pPr>
              <a:t>‹#›</a:t>
            </a:fld>
            <a:endParaRPr lang="en-US" altLang="en-US"/>
          </a:p>
        </p:txBody>
      </p:sp>
    </p:spTree>
    <p:extLst>
      <p:ext uri="{BB962C8B-B14F-4D97-AF65-F5344CB8AC3E}">
        <p14:creationId xmlns:p14="http://schemas.microsoft.com/office/powerpoint/2010/main" val="10195833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p>
            <a:r>
              <a:rPr lang="en-US" smtClean="0"/>
              <a:t>Click to edit Master title style</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0A81F525-2D27-4657-9D3D-2AD595CF6490}" type="slidenum">
              <a:rPr lang="en-US" altLang="en-US"/>
              <a:pPr>
                <a:defRPr/>
              </a:pPr>
              <a:t>‹#›</a:t>
            </a:fld>
            <a:endParaRPr lang="en-US" altLang="en-US"/>
          </a:p>
        </p:txBody>
      </p:sp>
    </p:spTree>
    <p:extLst>
      <p:ext uri="{BB962C8B-B14F-4D97-AF65-F5344CB8AC3E}">
        <p14:creationId xmlns:p14="http://schemas.microsoft.com/office/powerpoint/2010/main" val="22440174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Chevron 3"/>
          <p:cNvSpPr/>
          <p:nvPr/>
        </p:nvSpPr>
        <p:spPr>
          <a:xfrm>
            <a:off x="4849284" y="3005138"/>
            <a:ext cx="243416"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eaLnBrk="1" hangingPunct="1">
              <a:defRPr/>
            </a:pPr>
            <a:endParaRPr lang="en-US" sz="1800"/>
          </a:p>
        </p:txBody>
      </p:sp>
      <p:sp>
        <p:nvSpPr>
          <p:cNvPr id="5" name="Chevron 4"/>
          <p:cNvSpPr/>
          <p:nvPr/>
        </p:nvSpPr>
        <p:spPr>
          <a:xfrm>
            <a:off x="4599518" y="3005138"/>
            <a:ext cx="24553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eaLnBrk="1" hangingPunct="1">
              <a:defRPr/>
            </a:pPr>
            <a:endParaRPr lang="en-US" sz="1800"/>
          </a:p>
        </p:txBody>
      </p:sp>
      <p:sp>
        <p:nvSpPr>
          <p:cNvPr id="2" name="Title 1"/>
          <p:cNvSpPr>
            <a:spLocks noGrp="1"/>
          </p:cNvSpPr>
          <p:nvPr>
            <p:ph type="title"/>
          </p:nvPr>
        </p:nvSpPr>
        <p:spPr>
          <a:xfrm>
            <a:off x="963168" y="1059712"/>
            <a:ext cx="103632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5230284" y="2931712"/>
            <a:ext cx="6096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extLst/>
          </a:lstStyle>
          <a:p>
            <a:pPr>
              <a:defRPr/>
            </a:pPr>
            <a:endParaRPr lang="en-US"/>
          </a:p>
        </p:txBody>
      </p:sp>
      <p:sp>
        <p:nvSpPr>
          <p:cNvPr id="7" name="Footer Placeholder 4"/>
          <p:cNvSpPr>
            <a:spLocks noGrp="1"/>
          </p:cNvSpPr>
          <p:nvPr>
            <p:ph type="ftr" sz="quarter" idx="11"/>
          </p:nvPr>
        </p:nvSpPr>
        <p:spPr/>
        <p:txBody>
          <a:bodyPr/>
          <a:lstStyle>
            <a:lvl1pPr>
              <a:defRPr/>
            </a:lvl1pPr>
            <a:extLst/>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11058BD9-311A-4FD4-9CAB-A213BBFF02CF}" type="slidenum">
              <a:rPr lang="en-US" altLang="en-US"/>
              <a:pPr>
                <a:defRPr/>
              </a:pPr>
              <a:t>‹#›</a:t>
            </a:fld>
            <a:endParaRPr lang="en-US" altLang="en-US"/>
          </a:p>
        </p:txBody>
      </p:sp>
    </p:spTree>
    <p:extLst>
      <p:ext uri="{BB962C8B-B14F-4D97-AF65-F5344CB8AC3E}">
        <p14:creationId xmlns:p14="http://schemas.microsoft.com/office/powerpoint/2010/main" val="606780391"/>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481329"/>
            <a:ext cx="53848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481329"/>
            <a:ext cx="53848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lvl1pPr>
            <a:extLst/>
          </a:lstStyle>
          <a:p>
            <a:pPr>
              <a:defRPr/>
            </a:pPr>
            <a:endParaRPr lang="en-US"/>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9B56C310-6421-40C4-BAC4-B66D7B8BC3DF}" type="slidenum">
              <a:rPr lang="en-US" altLang="en-US"/>
              <a:pPr>
                <a:defRPr/>
              </a:pPr>
              <a:t>‹#›</a:t>
            </a:fld>
            <a:endParaRPr lang="en-US" altLang="en-US"/>
          </a:p>
        </p:txBody>
      </p:sp>
    </p:spTree>
    <p:extLst>
      <p:ext uri="{BB962C8B-B14F-4D97-AF65-F5344CB8AC3E}">
        <p14:creationId xmlns:p14="http://schemas.microsoft.com/office/powerpoint/2010/main" val="3365169359"/>
      </p:ext>
    </p:extLst>
  </p:cSld>
  <p:clrMapOvr>
    <a:overrideClrMapping bg1="dk1" tx1="lt1" bg2="dk2" tx2="lt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609600" y="5410200"/>
            <a:ext cx="5386917"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6193369" y="5410200"/>
            <a:ext cx="5389033"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609600" y="1444295"/>
            <a:ext cx="5386917"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6193368" y="1444295"/>
            <a:ext cx="5389033"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endParaRPr lang="en-US"/>
          </a:p>
        </p:txBody>
      </p:sp>
      <p:sp>
        <p:nvSpPr>
          <p:cNvPr id="8" name="Footer Placeholder 7"/>
          <p:cNvSpPr>
            <a:spLocks noGrp="1"/>
          </p:cNvSpPr>
          <p:nvPr>
            <p:ph type="ftr" sz="quarter" idx="11"/>
          </p:nvPr>
        </p:nvSpPr>
        <p:spPr/>
        <p:txBody>
          <a:bodyPr/>
          <a:lstStyle>
            <a:lvl1pPr>
              <a:defRPr/>
            </a:lvl1pPr>
            <a:extLst/>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6CDE5BA1-77CF-471D-BEC7-D2D659ABF759}" type="slidenum">
              <a:rPr lang="en-US" altLang="en-US"/>
              <a:pPr>
                <a:defRPr/>
              </a:pPr>
              <a:t>‹#›</a:t>
            </a:fld>
            <a:endParaRPr lang="en-US" altLang="en-US"/>
          </a:p>
        </p:txBody>
      </p:sp>
    </p:spTree>
    <p:extLst>
      <p:ext uri="{BB962C8B-B14F-4D97-AF65-F5344CB8AC3E}">
        <p14:creationId xmlns:p14="http://schemas.microsoft.com/office/powerpoint/2010/main" val="451257318"/>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E56D180-7E09-40D4-B7B2-E7D4B4933CDA}" type="datetimeFigureOut">
              <a:rPr lang="en-US" smtClean="0"/>
              <a:t>12/1/2021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32D805-F0A6-45EC-8B28-2155C07380DA}" type="slidenum">
              <a:rPr lang="en-US" smtClean="0"/>
              <a:t>‹#›</a:t>
            </a:fld>
            <a:endParaRPr lang="en-US"/>
          </a:p>
        </p:txBody>
      </p:sp>
    </p:spTree>
    <p:extLst>
      <p:ext uri="{BB962C8B-B14F-4D97-AF65-F5344CB8AC3E}">
        <p14:creationId xmlns:p14="http://schemas.microsoft.com/office/powerpoint/2010/main" val="7488509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extLst/>
          </a:lstStyle>
          <a:p>
            <a:pPr>
              <a:defRPr/>
            </a:pPr>
            <a:endParaRPr lang="en-US"/>
          </a:p>
        </p:txBody>
      </p:sp>
      <p:sp>
        <p:nvSpPr>
          <p:cNvPr id="4" name="Footer Placeholder 3"/>
          <p:cNvSpPr>
            <a:spLocks noGrp="1"/>
          </p:cNvSpPr>
          <p:nvPr>
            <p:ph type="ftr" sz="quarter" idx="11"/>
          </p:nvPr>
        </p:nvSpPr>
        <p:spPr/>
        <p:txBody>
          <a:bodyPr/>
          <a:lstStyle>
            <a:lvl1pPr>
              <a:defRPr/>
            </a:lvl1pPr>
            <a:extLst/>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E7FB4281-93B6-44E0-9DB6-0A1FECDB0F91}" type="slidenum">
              <a:rPr lang="en-US" altLang="en-US"/>
              <a:pPr>
                <a:defRPr/>
              </a:pPr>
              <a:t>‹#›</a:t>
            </a:fld>
            <a:endParaRPr lang="en-US" altLang="en-US"/>
          </a:p>
        </p:txBody>
      </p:sp>
    </p:spTree>
    <p:extLst>
      <p:ext uri="{BB962C8B-B14F-4D97-AF65-F5344CB8AC3E}">
        <p14:creationId xmlns:p14="http://schemas.microsoft.com/office/powerpoint/2010/main" val="4054103219"/>
      </p:ext>
    </p:extLst>
  </p:cSld>
  <p:clrMapOvr>
    <a:overrideClrMapping bg1="dk1" tx1="lt1" bg2="dk2" tx2="lt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FCF328B5-A60A-4C1A-B232-5E81DFFF685C}" type="slidenum">
              <a:rPr lang="en-US" altLang="en-US"/>
              <a:pPr>
                <a:defRPr/>
              </a:pPr>
              <a:t>‹#›</a:t>
            </a:fld>
            <a:endParaRPr lang="en-US" altLang="en-US"/>
          </a:p>
        </p:txBody>
      </p:sp>
    </p:spTree>
    <p:extLst>
      <p:ext uri="{BB962C8B-B14F-4D97-AF65-F5344CB8AC3E}">
        <p14:creationId xmlns:p14="http://schemas.microsoft.com/office/powerpoint/2010/main" val="31509362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4876800"/>
            <a:ext cx="9975701"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5892800" y="5355102"/>
            <a:ext cx="5299456"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1219200" y="274320"/>
            <a:ext cx="9973056"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endParaRPr lang="en-US"/>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E138211E-FCAA-4F6A-B317-598AD5A2263B}" type="slidenum">
              <a:rPr lang="en-US" altLang="en-US"/>
              <a:pPr>
                <a:defRPr/>
              </a:pPr>
              <a:t>‹#›</a:t>
            </a:fld>
            <a:endParaRPr lang="en-US" altLang="en-US"/>
          </a:p>
        </p:txBody>
      </p:sp>
    </p:spTree>
    <p:extLst>
      <p:ext uri="{BB962C8B-B14F-4D97-AF65-F5344CB8AC3E}">
        <p14:creationId xmlns:p14="http://schemas.microsoft.com/office/powerpoint/2010/main" val="3730114476"/>
      </p:ext>
    </p:extLst>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Freeform 4"/>
          <p:cNvSpPr>
            <a:spLocks/>
          </p:cNvSpPr>
          <p:nvPr/>
        </p:nvSpPr>
        <p:spPr bwMode="auto">
          <a:xfrm>
            <a:off x="954617" y="5002214"/>
            <a:ext cx="5069416"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eaLnBrk="1" hangingPunct="1">
              <a:defRPr/>
            </a:pPr>
            <a:endParaRPr lang="en-US" sz="1800"/>
          </a:p>
        </p:txBody>
      </p:sp>
      <p:sp>
        <p:nvSpPr>
          <p:cNvPr id="6" name="Freeform 15"/>
          <p:cNvSpPr>
            <a:spLocks/>
          </p:cNvSpPr>
          <p:nvPr/>
        </p:nvSpPr>
        <p:spPr bwMode="auto">
          <a:xfrm>
            <a:off x="-71966" y="5784850"/>
            <a:ext cx="5069417" cy="838200"/>
          </a:xfrm>
          <a:custGeom>
            <a:avLst/>
            <a:gdLst>
              <a:gd name="T0" fmla="*/ 0 w 5760"/>
              <a:gd name="T1" fmla="*/ 0 h 528"/>
              <a:gd name="T2" fmla="*/ 2147483646 w 5760"/>
              <a:gd name="T3" fmla="*/ 0 h 528"/>
              <a:gd name="T4" fmla="*/ 2147483646 w 5760"/>
              <a:gd name="T5" fmla="*/ 2147483646 h 528"/>
              <a:gd name="T6" fmla="*/ 2147483646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817" y="97"/>
                </a:moveTo>
                <a:lnTo>
                  <a:pt x="6408" y="682"/>
                </a:lnTo>
                <a:lnTo>
                  <a:pt x="5232" y="685"/>
                </a:lnTo>
                <a:lnTo>
                  <a:pt x="829" y="101"/>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sz="1800"/>
          </a:p>
        </p:txBody>
      </p:sp>
      <p:sp>
        <p:nvSpPr>
          <p:cNvPr id="7" name="Right Triangle 6"/>
          <p:cNvSpPr>
            <a:spLocks/>
          </p:cNvSpPr>
          <p:nvPr/>
        </p:nvSpPr>
        <p:spPr bwMode="auto">
          <a:xfrm>
            <a:off x="-8056" y="5791253"/>
            <a:ext cx="4536419" cy="1080868"/>
          </a:xfrm>
          <a:prstGeom prst="rtTriangle">
            <a:avLst/>
          </a:prstGeom>
          <a:blipFill>
            <a:blip r:embed="rId4">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a:p>
        </p:txBody>
      </p:sp>
      <p:cxnSp>
        <p:nvCxnSpPr>
          <p:cNvPr id="8" name="Straight Connector 7"/>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11552768" y="4987925"/>
            <a:ext cx="243417"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eaLnBrk="1" hangingPunct="1">
              <a:defRPr/>
            </a:pPr>
            <a:endParaRPr lang="en-US" sz="1800"/>
          </a:p>
        </p:txBody>
      </p:sp>
      <p:sp>
        <p:nvSpPr>
          <p:cNvPr id="10" name="Chevron 9"/>
          <p:cNvSpPr/>
          <p:nvPr/>
        </p:nvSpPr>
        <p:spPr>
          <a:xfrm>
            <a:off x="11303001" y="4987925"/>
            <a:ext cx="243417"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eaLnBrk="1" hangingPunct="1">
              <a:defRPr/>
            </a:pPr>
            <a:endParaRPr lang="en-US" sz="1800"/>
          </a:p>
        </p:txBody>
      </p:sp>
      <p:sp>
        <p:nvSpPr>
          <p:cNvPr id="4" name="Text Placeholder 3"/>
          <p:cNvSpPr>
            <a:spLocks noGrp="1"/>
          </p:cNvSpPr>
          <p:nvPr>
            <p:ph type="body" sz="half" idx="2"/>
          </p:nvPr>
        </p:nvSpPr>
        <p:spPr>
          <a:xfrm>
            <a:off x="1521643" y="5443402"/>
            <a:ext cx="95504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smtClean="0"/>
              <a:t>Click icon to add picture</a:t>
            </a:r>
            <a:endParaRPr lang="en-US" noProof="0" dirty="0"/>
          </a:p>
        </p:txBody>
      </p:sp>
      <p:sp>
        <p:nvSpPr>
          <p:cNvPr id="2" name="Title 1"/>
          <p:cNvSpPr>
            <a:spLocks noGrp="1"/>
          </p:cNvSpPr>
          <p:nvPr>
            <p:ph type="title"/>
          </p:nvPr>
        </p:nvSpPr>
        <p:spPr>
          <a:xfrm>
            <a:off x="304800" y="4865122"/>
            <a:ext cx="10767243"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a:solidFill>
                  <a:schemeClr val="tx1"/>
                </a:solidFill>
              </a:defRPr>
            </a:lvl1pPr>
            <a:extLst/>
          </a:lstStyle>
          <a:p>
            <a:pPr>
              <a:defRPr/>
            </a:pPr>
            <a:endParaRPr lang="en-US"/>
          </a:p>
        </p:txBody>
      </p:sp>
      <p:sp>
        <p:nvSpPr>
          <p:cNvPr id="12" name="Footer Placeholder 5"/>
          <p:cNvSpPr>
            <a:spLocks noGrp="1"/>
          </p:cNvSpPr>
          <p:nvPr>
            <p:ph type="ftr" sz="quarter" idx="11"/>
          </p:nvPr>
        </p:nvSpPr>
        <p:spPr/>
        <p:txBody>
          <a:bodyPr/>
          <a:lstStyle>
            <a:lvl1pPr>
              <a:defRPr>
                <a:solidFill>
                  <a:schemeClr val="tx1"/>
                </a:solidFill>
              </a:defRPr>
            </a:lvl1pPr>
            <a:extLst/>
          </a:lstStyle>
          <a:p>
            <a:pPr>
              <a:defRPr/>
            </a:pPr>
            <a:endParaRPr lang="en-US"/>
          </a:p>
        </p:txBody>
      </p:sp>
      <p:sp>
        <p:nvSpPr>
          <p:cNvPr id="13" name="Slide Number Placeholder 6"/>
          <p:cNvSpPr>
            <a:spLocks noGrp="1"/>
          </p:cNvSpPr>
          <p:nvPr>
            <p:ph type="sldNum" sz="quarter" idx="12"/>
          </p:nvPr>
        </p:nvSpPr>
        <p:spPr/>
        <p:txBody>
          <a:bodyPr/>
          <a:lstStyle>
            <a:lvl1pPr>
              <a:defRPr/>
            </a:lvl1pPr>
          </a:lstStyle>
          <a:p>
            <a:pPr>
              <a:defRPr/>
            </a:pPr>
            <a:fld id="{C978421A-EEF2-4195-A652-2425B277F5A3}" type="slidenum">
              <a:rPr lang="en-US" altLang="en-US"/>
              <a:pPr>
                <a:defRPr/>
              </a:pPr>
              <a:t>‹#›</a:t>
            </a:fld>
            <a:endParaRPr lang="en-US" altLang="en-US"/>
          </a:p>
        </p:txBody>
      </p:sp>
    </p:spTree>
    <p:extLst>
      <p:ext uri="{BB962C8B-B14F-4D97-AF65-F5344CB8AC3E}">
        <p14:creationId xmlns:p14="http://schemas.microsoft.com/office/powerpoint/2010/main" val="40998684"/>
      </p:ext>
    </p:extLst>
  </p:cSld>
  <p:clrMapOvr>
    <a:overrideClrMapping bg1="dk1" tx1="lt1" bg2="dk2" tx2="lt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1481330"/>
            <a:ext cx="10972800" cy="43860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48DED003-93F2-4EAE-9BC3-13EA0E1C8D9F}" type="slidenum">
              <a:rPr lang="en-US" altLang="en-US"/>
              <a:pPr>
                <a:defRPr/>
              </a:pPr>
              <a:t>‹#›</a:t>
            </a:fld>
            <a:endParaRPr lang="en-US" altLang="en-US"/>
          </a:p>
        </p:txBody>
      </p:sp>
    </p:spTree>
    <p:extLst>
      <p:ext uri="{BB962C8B-B14F-4D97-AF65-F5344CB8AC3E}">
        <p14:creationId xmlns:p14="http://schemas.microsoft.com/office/powerpoint/2010/main" val="122128167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5351" y="274641"/>
            <a:ext cx="2369960" cy="559276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41"/>
            <a:ext cx="8432800" cy="559276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AD068437-AEF0-4D1F-9264-4F93AEA61CFE}" type="slidenum">
              <a:rPr lang="en-US" altLang="en-US"/>
              <a:pPr>
                <a:defRPr/>
              </a:pPr>
              <a:t>‹#›</a:t>
            </a:fld>
            <a:endParaRPr lang="en-US" altLang="en-US"/>
          </a:p>
        </p:txBody>
      </p:sp>
    </p:spTree>
    <p:extLst>
      <p:ext uri="{BB962C8B-B14F-4D97-AF65-F5344CB8AC3E}">
        <p14:creationId xmlns:p14="http://schemas.microsoft.com/office/powerpoint/2010/main" val="207731021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3" name="Rectangle 4"/>
          <p:cNvSpPr>
            <a:spLocks noGrp="1" noChangeArrowheads="1"/>
          </p:cNvSpPr>
          <p:nvPr>
            <p:ph type="dt" sz="half" idx="10"/>
          </p:nvPr>
        </p:nvSpPr>
        <p:spPr>
          <a:xfrm>
            <a:off x="609600" y="6245225"/>
            <a:ext cx="2844800" cy="476250"/>
          </a:xfrm>
        </p:spPr>
        <p:txBody>
          <a:bodyPr/>
          <a:lstStyle>
            <a:lvl1pPr>
              <a:defRPr/>
            </a:lvl1pPr>
          </a:lstStyle>
          <a:p>
            <a:pPr>
              <a:defRPr/>
            </a:pPr>
            <a:endParaRPr lang="en-US"/>
          </a:p>
        </p:txBody>
      </p:sp>
      <p:sp>
        <p:nvSpPr>
          <p:cNvPr id="4" name="Rectangle 5"/>
          <p:cNvSpPr>
            <a:spLocks noGrp="1" noChangeArrowheads="1"/>
          </p:cNvSpPr>
          <p:nvPr>
            <p:ph type="ftr" sz="quarter" idx="11"/>
          </p:nvPr>
        </p:nvSpPr>
        <p:spPr>
          <a:xfrm>
            <a:off x="4165600" y="6245225"/>
            <a:ext cx="3860800" cy="476250"/>
          </a:xfrm>
        </p:spPr>
        <p:txBody>
          <a:bodyPr/>
          <a:lstStyle>
            <a:lvl1pPr>
              <a:defRPr/>
            </a:lvl1pPr>
          </a:lstStyle>
          <a:p>
            <a:pPr>
              <a:defRPr/>
            </a:pPr>
            <a:endParaRPr lang="en-US"/>
          </a:p>
        </p:txBody>
      </p:sp>
      <p:sp>
        <p:nvSpPr>
          <p:cNvPr id="5" name="Rectangle 6"/>
          <p:cNvSpPr>
            <a:spLocks noGrp="1" noChangeArrowheads="1"/>
          </p:cNvSpPr>
          <p:nvPr>
            <p:ph type="sldNum" sz="quarter" idx="12"/>
          </p:nvPr>
        </p:nvSpPr>
        <p:spPr>
          <a:xfrm>
            <a:off x="8737600" y="6245225"/>
            <a:ext cx="2844800" cy="476250"/>
          </a:xfrm>
        </p:spPr>
        <p:txBody>
          <a:bodyPr/>
          <a:lstStyle>
            <a:lvl1pPr>
              <a:defRPr/>
            </a:lvl1pPr>
          </a:lstStyle>
          <a:p>
            <a:pPr>
              <a:defRPr/>
            </a:pPr>
            <a:fld id="{AA6F7F90-BE50-4921-8644-E07CF9FF8F41}" type="slidenum">
              <a:rPr lang="en-US" altLang="en-US"/>
              <a:pPr>
                <a:defRPr/>
              </a:pPr>
              <a:t>‹#›</a:t>
            </a:fld>
            <a:endParaRPr lang="en-US" altLang="en-US"/>
          </a:p>
        </p:txBody>
      </p:sp>
    </p:spTree>
    <p:extLst>
      <p:ext uri="{BB962C8B-B14F-4D97-AF65-F5344CB8AC3E}">
        <p14:creationId xmlns:p14="http://schemas.microsoft.com/office/powerpoint/2010/main" val="22550146"/>
      </p:ext>
    </p:extLst>
  </p:cSld>
  <p:clrMapOvr>
    <a:masterClrMapping/>
  </p:clrMapOvr>
  <p:transition spd="slow" advClick="0" advTm="6000">
    <p:zoom dir="in"/>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36E81864-40DF-4BD8-B115-8D0FD0B30753}" type="datetimeFigureOut">
              <a:rPr lang="en-US"/>
              <a:pPr>
                <a:defRPr/>
              </a:pPr>
              <a:t>12/1/2021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5E9349B-2D85-4E17-957F-6632E8055A32}" type="slidenum">
              <a:rPr lang="en-US"/>
              <a:pPr>
                <a:defRPr/>
              </a:pPr>
              <a:t>‹#›</a:t>
            </a:fld>
            <a:endParaRPr lang="en-US"/>
          </a:p>
        </p:txBody>
      </p:sp>
    </p:spTree>
    <p:extLst>
      <p:ext uri="{BB962C8B-B14F-4D97-AF65-F5344CB8AC3E}">
        <p14:creationId xmlns:p14="http://schemas.microsoft.com/office/powerpoint/2010/main" val="131229897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F456F52-A97C-402D-991C-4C75C3C3959A}" type="datetimeFigureOut">
              <a:rPr lang="en-US"/>
              <a:pPr>
                <a:defRPr/>
              </a:pPr>
              <a:t>12/1/2021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21A526F-C915-4CFD-A8B6-47E4BAC9B9E6}" type="slidenum">
              <a:rPr lang="en-US"/>
              <a:pPr>
                <a:defRPr/>
              </a:pPr>
              <a:t>‹#›</a:t>
            </a:fld>
            <a:endParaRPr lang="en-US"/>
          </a:p>
        </p:txBody>
      </p:sp>
    </p:spTree>
    <p:extLst>
      <p:ext uri="{BB962C8B-B14F-4D97-AF65-F5344CB8AC3E}">
        <p14:creationId xmlns:p14="http://schemas.microsoft.com/office/powerpoint/2010/main" val="264696381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pPr>
              <a:defRPr/>
            </a:pPr>
            <a:fld id="{03FADADE-FF52-4628-85DE-1CDC89FF16D0}" type="datetimeFigureOut">
              <a:rPr lang="en-US"/>
              <a:pPr>
                <a:defRPr/>
              </a:pPr>
              <a:t>12/1/2021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A77197C-3679-450B-BCDA-3B0DBBDF2560}" type="slidenum">
              <a:rPr lang="en-US"/>
              <a:pPr>
                <a:defRPr/>
              </a:pPr>
              <a:t>‹#›</a:t>
            </a:fld>
            <a:endParaRPr lang="en-US"/>
          </a:p>
        </p:txBody>
      </p:sp>
    </p:spTree>
    <p:extLst>
      <p:ext uri="{BB962C8B-B14F-4D97-AF65-F5344CB8AC3E}">
        <p14:creationId xmlns:p14="http://schemas.microsoft.com/office/powerpoint/2010/main" val="37221819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E56D180-7E09-40D4-B7B2-E7D4B4933CDA}" type="datetimeFigureOut">
              <a:rPr lang="en-US" smtClean="0"/>
              <a:t>12/1/2021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32D805-F0A6-45EC-8B28-2155C07380DA}" type="slidenum">
              <a:rPr lang="en-US" smtClean="0"/>
              <a:t>‹#›</a:t>
            </a:fld>
            <a:endParaRPr lang="en-US"/>
          </a:p>
        </p:txBody>
      </p:sp>
    </p:spTree>
    <p:extLst>
      <p:ext uri="{BB962C8B-B14F-4D97-AF65-F5344CB8AC3E}">
        <p14:creationId xmlns:p14="http://schemas.microsoft.com/office/powerpoint/2010/main" val="228222991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2A3ADFC5-2A49-4520-9C3C-547D21445F81}" type="datetimeFigureOut">
              <a:rPr lang="en-US"/>
              <a:pPr>
                <a:defRPr/>
              </a:pPr>
              <a:t>12/1/2021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E144121-57DE-4E47-987C-231A050E6E5A}" type="slidenum">
              <a:rPr lang="en-US"/>
              <a:pPr>
                <a:defRPr/>
              </a:pPr>
              <a:t>‹#›</a:t>
            </a:fld>
            <a:endParaRPr lang="en-US"/>
          </a:p>
        </p:txBody>
      </p:sp>
    </p:spTree>
    <p:extLst>
      <p:ext uri="{BB962C8B-B14F-4D97-AF65-F5344CB8AC3E}">
        <p14:creationId xmlns:p14="http://schemas.microsoft.com/office/powerpoint/2010/main" val="416491681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C01EACB8-06A4-4476-95A8-AB257EC32FCD}" type="datetimeFigureOut">
              <a:rPr lang="en-US"/>
              <a:pPr>
                <a:defRPr/>
              </a:pPr>
              <a:t>12/1/2021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4B813BC-9104-4BA4-BF24-EBA30A6FBA8B}" type="slidenum">
              <a:rPr lang="en-US"/>
              <a:pPr>
                <a:defRPr/>
              </a:pPr>
              <a:t>‹#›</a:t>
            </a:fld>
            <a:endParaRPr lang="en-US"/>
          </a:p>
        </p:txBody>
      </p:sp>
    </p:spTree>
    <p:extLst>
      <p:ext uri="{BB962C8B-B14F-4D97-AF65-F5344CB8AC3E}">
        <p14:creationId xmlns:p14="http://schemas.microsoft.com/office/powerpoint/2010/main" val="427054407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9E05E7DD-92BD-46F7-BAAD-68A7B519865C}" type="datetimeFigureOut">
              <a:rPr lang="en-US"/>
              <a:pPr>
                <a:defRPr/>
              </a:pPr>
              <a:t>12/1/2021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989612A-6D39-44E6-86FD-9FE4BFE992D3}" type="slidenum">
              <a:rPr lang="en-US"/>
              <a:pPr>
                <a:defRPr/>
              </a:pPr>
              <a:t>‹#›</a:t>
            </a:fld>
            <a:endParaRPr lang="en-US"/>
          </a:p>
        </p:txBody>
      </p:sp>
    </p:spTree>
    <p:extLst>
      <p:ext uri="{BB962C8B-B14F-4D97-AF65-F5344CB8AC3E}">
        <p14:creationId xmlns:p14="http://schemas.microsoft.com/office/powerpoint/2010/main" val="346997886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5768873-44FF-40A5-A121-FB6F6D31F20A}" type="datetimeFigureOut">
              <a:rPr lang="en-US"/>
              <a:pPr>
                <a:defRPr/>
              </a:pPr>
              <a:t>12/1/2021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ABE3518-2987-4543-9F12-2F4C0544C920}" type="slidenum">
              <a:rPr lang="en-US"/>
              <a:pPr>
                <a:defRPr/>
              </a:pPr>
              <a:t>‹#›</a:t>
            </a:fld>
            <a:endParaRPr lang="en-US"/>
          </a:p>
        </p:txBody>
      </p:sp>
    </p:spTree>
    <p:extLst>
      <p:ext uri="{BB962C8B-B14F-4D97-AF65-F5344CB8AC3E}">
        <p14:creationId xmlns:p14="http://schemas.microsoft.com/office/powerpoint/2010/main" val="259599928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3"/>
          <p:cNvSpPr>
            <a:spLocks noGrp="1"/>
          </p:cNvSpPr>
          <p:nvPr>
            <p:ph type="dt" sz="half" idx="10"/>
          </p:nvPr>
        </p:nvSpPr>
        <p:spPr/>
        <p:txBody>
          <a:bodyPr/>
          <a:lstStyle>
            <a:lvl1pPr>
              <a:defRPr/>
            </a:lvl1pPr>
          </a:lstStyle>
          <a:p>
            <a:pPr>
              <a:defRPr/>
            </a:pPr>
            <a:fld id="{D9769DA3-46A5-4BA1-89C8-AF05A1BD73BC}" type="datetimeFigureOut">
              <a:rPr lang="en-US"/>
              <a:pPr>
                <a:defRPr/>
              </a:pPr>
              <a:t>12/1/2021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BE0C6FA-389F-4A5C-AF6B-B1623B7C0B6D}" type="slidenum">
              <a:rPr lang="en-US"/>
              <a:pPr>
                <a:defRPr/>
              </a:pPr>
              <a:t>‹#›</a:t>
            </a:fld>
            <a:endParaRPr lang="en-US"/>
          </a:p>
        </p:txBody>
      </p:sp>
    </p:spTree>
    <p:extLst>
      <p:ext uri="{BB962C8B-B14F-4D97-AF65-F5344CB8AC3E}">
        <p14:creationId xmlns:p14="http://schemas.microsoft.com/office/powerpoint/2010/main" val="378413863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7"/>
            <a:ext cx="617220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3"/>
          <p:cNvSpPr>
            <a:spLocks noGrp="1"/>
          </p:cNvSpPr>
          <p:nvPr>
            <p:ph type="dt" sz="half" idx="10"/>
          </p:nvPr>
        </p:nvSpPr>
        <p:spPr/>
        <p:txBody>
          <a:bodyPr/>
          <a:lstStyle>
            <a:lvl1pPr>
              <a:defRPr/>
            </a:lvl1pPr>
          </a:lstStyle>
          <a:p>
            <a:pPr>
              <a:defRPr/>
            </a:pPr>
            <a:fld id="{A6D479C3-0FC1-4C94-8C05-7D87C8351E24}" type="datetimeFigureOut">
              <a:rPr lang="en-US"/>
              <a:pPr>
                <a:defRPr/>
              </a:pPr>
              <a:t>12/1/2021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2FC7013-3239-4A90-A36A-7616153F452F}" type="slidenum">
              <a:rPr lang="en-US"/>
              <a:pPr>
                <a:defRPr/>
              </a:pPr>
              <a:t>‹#›</a:t>
            </a:fld>
            <a:endParaRPr lang="en-US"/>
          </a:p>
        </p:txBody>
      </p:sp>
    </p:spTree>
    <p:extLst>
      <p:ext uri="{BB962C8B-B14F-4D97-AF65-F5344CB8AC3E}">
        <p14:creationId xmlns:p14="http://schemas.microsoft.com/office/powerpoint/2010/main" val="201059969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267C402-5432-48FE-AFD8-C57E2169ADA8}" type="datetimeFigureOut">
              <a:rPr lang="en-US"/>
              <a:pPr>
                <a:defRPr/>
              </a:pPr>
              <a:t>12/1/2021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BB2E541-CD13-4684-B673-4FD8E2C04DA3}" type="slidenum">
              <a:rPr lang="en-US"/>
              <a:pPr>
                <a:defRPr/>
              </a:pPr>
              <a:t>‹#›</a:t>
            </a:fld>
            <a:endParaRPr lang="en-US"/>
          </a:p>
        </p:txBody>
      </p:sp>
    </p:spTree>
    <p:extLst>
      <p:ext uri="{BB962C8B-B14F-4D97-AF65-F5344CB8AC3E}">
        <p14:creationId xmlns:p14="http://schemas.microsoft.com/office/powerpoint/2010/main" val="6265256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3D6CC07-B117-415C-8C66-3B963BF12D5C}" type="datetimeFigureOut">
              <a:rPr lang="en-US"/>
              <a:pPr>
                <a:defRPr/>
              </a:pPr>
              <a:t>12/1/2021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7BEFB2C-60CD-41A6-8FE7-ADA5CFB6375B}" type="slidenum">
              <a:rPr lang="en-US"/>
              <a:pPr>
                <a:defRPr/>
              </a:pPr>
              <a:t>‹#›</a:t>
            </a:fld>
            <a:endParaRPr lang="en-US"/>
          </a:p>
        </p:txBody>
      </p:sp>
    </p:spTree>
    <p:extLst>
      <p:ext uri="{BB962C8B-B14F-4D97-AF65-F5344CB8AC3E}">
        <p14:creationId xmlns:p14="http://schemas.microsoft.com/office/powerpoint/2010/main" val="333330198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B02557A-7053-4340-A874-8AB926A8EDA1}" type="datetimeFigureOut">
              <a:rPr lang="en-US" smtClean="0"/>
              <a:pPr/>
              <a:t>12/1/2021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EF9944-A4F6-4C59-AEBD-678D6480B8EA}"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168871"/>
      </p:ext>
    </p:extLst>
  </p:cSld>
  <p:clrMapOvr>
    <a:masterClrMapping/>
  </p:clrMapOvr>
  <p:extLst>
    <p:ext uri="{DCECCB84-F9BA-43D5-87BE-67443E8EF086}">
      <p15:sldGuideLst xmlns:p15="http://schemas.microsoft.com/office/powerpoint/2012/main"/>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B02557A-7053-4340-A874-8AB926A8EDA1}" type="datetimeFigureOut">
              <a:rPr lang="en-US" smtClean="0"/>
              <a:pPr/>
              <a:t>12/1/2021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991973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E56D180-7E09-40D4-B7B2-E7D4B4933CDA}" type="datetimeFigureOut">
              <a:rPr lang="en-US" smtClean="0"/>
              <a:t>12/1/2021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32D805-F0A6-45EC-8B28-2155C07380DA}" type="slidenum">
              <a:rPr lang="en-US" smtClean="0"/>
              <a:t>‹#›</a:t>
            </a:fld>
            <a:endParaRPr lang="en-US"/>
          </a:p>
        </p:txBody>
      </p:sp>
    </p:spTree>
    <p:extLst>
      <p:ext uri="{BB962C8B-B14F-4D97-AF65-F5344CB8AC3E}">
        <p14:creationId xmlns:p14="http://schemas.microsoft.com/office/powerpoint/2010/main" val="238891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B02557A-7053-4340-A874-8AB926A8EDA1}" type="datetimeFigureOut">
              <a:rPr lang="en-US" smtClean="0"/>
              <a:pPr/>
              <a:t>12/1/2021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EF9944-A4F6-4C59-AEBD-678D6480B8EA}"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858310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B02557A-7053-4340-A874-8AB926A8EDA1}" type="datetimeFigureOut">
              <a:rPr lang="en-US" smtClean="0"/>
              <a:pPr/>
              <a:t>12/1/2021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289413884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B02557A-7053-4340-A874-8AB926A8EDA1}" type="datetimeFigureOut">
              <a:rPr lang="en-US" smtClean="0"/>
              <a:pPr/>
              <a:t>12/1/2021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27040426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B02557A-7053-4340-A874-8AB926A8EDA1}" type="datetimeFigureOut">
              <a:rPr lang="en-US" smtClean="0"/>
              <a:pPr/>
              <a:t>12/1/2021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108535316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BB02557A-7053-4340-A874-8AB926A8EDA1}" type="datetimeFigureOut">
              <a:rPr lang="en-US" smtClean="0"/>
              <a:pPr/>
              <a:t>12/1/2021</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4142970157"/>
      </p:ext>
    </p:extLst>
  </p:cSld>
  <p:clrMapOvr>
    <a:masterClrMapping/>
  </p:clrMapOvr>
  <p:extLst>
    <p:ext uri="{DCECCB84-F9BA-43D5-87BE-67443E8EF086}">
      <p15:sldGuideLst xmlns:p15="http://schemas.microsoft.com/office/powerpoint/2012/main"/>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BB02557A-7053-4340-A874-8AB926A8EDA1}" type="datetimeFigureOut">
              <a:rPr lang="en-US" smtClean="0"/>
              <a:pPr/>
              <a:t>12/1/2021</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solidFill>
                <a:srgbClr val="455F51"/>
              </a:solidFill>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FAEF9944-A4F6-4C59-AEBD-678D6480B8EA}" type="slidenum">
              <a:rPr lang="en-US" smtClean="0">
                <a:solidFill>
                  <a:srgbClr val="455F51"/>
                </a:solidFill>
              </a:rPr>
              <a:pPr/>
              <a:t>‹#›</a:t>
            </a:fld>
            <a:endParaRPr lang="en-US" dirty="0">
              <a:solidFill>
                <a:srgbClr val="455F51"/>
              </a:solidFill>
            </a:endParaRPr>
          </a:p>
        </p:txBody>
      </p:sp>
    </p:spTree>
    <p:extLst>
      <p:ext uri="{BB962C8B-B14F-4D97-AF65-F5344CB8AC3E}">
        <p14:creationId xmlns:p14="http://schemas.microsoft.com/office/powerpoint/2010/main" val="1856603888"/>
      </p:ext>
    </p:extLst>
  </p:cSld>
  <p:clrMapOvr>
    <a:masterClrMapping/>
  </p:clrMapOvr>
  <p:extLst>
    <p:ext uri="{DCECCB84-F9BA-43D5-87BE-67443E8EF086}">
      <p15:sldGuideLst xmlns:p15="http://schemas.microsoft.com/office/powerpoint/2012/main"/>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02557A-7053-4340-A874-8AB926A8EDA1}" type="datetimeFigureOut">
              <a:rPr lang="en-US" smtClean="0"/>
              <a:pPr/>
              <a:t>12/1/2021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44032681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B02557A-7053-4340-A874-8AB926A8EDA1}" type="datetimeFigureOut">
              <a:rPr lang="en-US" smtClean="0"/>
              <a:pPr/>
              <a:t>12/1/2021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14776138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B02557A-7053-4340-A874-8AB926A8EDA1}" type="datetimeFigureOut">
              <a:rPr lang="en-US" smtClean="0"/>
              <a:pPr/>
              <a:t>12/1/2021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27403057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E56D180-7E09-40D4-B7B2-E7D4B4933CDA}" type="datetimeFigureOut">
              <a:rPr lang="en-US" smtClean="0"/>
              <a:t>12/1/2021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32D805-F0A6-45EC-8B28-2155C07380DA}" type="slidenum">
              <a:rPr lang="en-US" smtClean="0"/>
              <a:t>‹#›</a:t>
            </a:fld>
            <a:endParaRPr lang="en-US"/>
          </a:p>
        </p:txBody>
      </p:sp>
    </p:spTree>
    <p:extLst>
      <p:ext uri="{BB962C8B-B14F-4D97-AF65-F5344CB8AC3E}">
        <p14:creationId xmlns:p14="http://schemas.microsoft.com/office/powerpoint/2010/main" val="17633137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56D180-7E09-40D4-B7B2-E7D4B4933CDA}" type="datetimeFigureOut">
              <a:rPr lang="en-US" smtClean="0"/>
              <a:t>12/1/2021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32D805-F0A6-45EC-8B28-2155C07380DA}" type="slidenum">
              <a:rPr lang="en-US" smtClean="0"/>
              <a:t>‹#›</a:t>
            </a:fld>
            <a:endParaRPr lang="en-US"/>
          </a:p>
        </p:txBody>
      </p:sp>
    </p:spTree>
    <p:extLst>
      <p:ext uri="{BB962C8B-B14F-4D97-AF65-F5344CB8AC3E}">
        <p14:creationId xmlns:p14="http://schemas.microsoft.com/office/powerpoint/2010/main" val="42740999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E56D180-7E09-40D4-B7B2-E7D4B4933CDA}" type="datetimeFigureOut">
              <a:rPr lang="en-US" smtClean="0"/>
              <a:t>12/1/2021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32D805-F0A6-45EC-8B28-2155C07380DA}" type="slidenum">
              <a:rPr lang="en-US" smtClean="0"/>
              <a:t>‹#›</a:t>
            </a:fld>
            <a:endParaRPr lang="en-US"/>
          </a:p>
        </p:txBody>
      </p:sp>
    </p:spTree>
    <p:extLst>
      <p:ext uri="{BB962C8B-B14F-4D97-AF65-F5344CB8AC3E}">
        <p14:creationId xmlns:p14="http://schemas.microsoft.com/office/powerpoint/2010/main" val="38935056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E56D180-7E09-40D4-B7B2-E7D4B4933CDA}" type="datetimeFigureOut">
              <a:rPr lang="en-US" smtClean="0"/>
              <a:t>12/1/2021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32D805-F0A6-45EC-8B28-2155C07380DA}" type="slidenum">
              <a:rPr lang="en-US" smtClean="0"/>
              <a:t>‹#›</a:t>
            </a:fld>
            <a:endParaRPr lang="en-US"/>
          </a:p>
        </p:txBody>
      </p:sp>
    </p:spTree>
    <p:extLst>
      <p:ext uri="{BB962C8B-B14F-4D97-AF65-F5344CB8AC3E}">
        <p14:creationId xmlns:p14="http://schemas.microsoft.com/office/powerpoint/2010/main" val="32597391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56D180-7E09-40D4-B7B2-E7D4B4933CDA}" type="datetimeFigureOut">
              <a:rPr lang="en-US" smtClean="0"/>
              <a:t>12/1/2021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32D805-F0A6-45EC-8B28-2155C07380DA}" type="slidenum">
              <a:rPr lang="en-US" smtClean="0"/>
              <a:t>‹#›</a:t>
            </a:fld>
            <a:endParaRPr lang="en-US"/>
          </a:p>
        </p:txBody>
      </p:sp>
    </p:spTree>
    <p:extLst>
      <p:ext uri="{BB962C8B-B14F-4D97-AF65-F5344CB8AC3E}">
        <p14:creationId xmlns:p14="http://schemas.microsoft.com/office/powerpoint/2010/main" val="3717040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1AC1EBC9-5ED5-44EC-ADA2-31A348E01851}" type="datetimeFigureOut">
              <a:rPr lang="en-US" smtClean="0">
                <a:solidFill>
                  <a:prstClr val="black">
                    <a:tint val="75000"/>
                  </a:prstClr>
                </a:solidFill>
              </a:rPr>
              <a:pPr defTabSz="914400"/>
              <a:t>12/1/2021</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F55C7BF6-40F0-4E8F-B6C6-C9C89ED7C481}"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15652738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954617" y="5002214"/>
            <a:ext cx="5069416"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eaLnBrk="1" hangingPunct="1">
              <a:defRPr/>
            </a:pPr>
            <a:endParaRPr lang="en-US" sz="1800"/>
          </a:p>
        </p:txBody>
      </p:sp>
      <p:sp>
        <p:nvSpPr>
          <p:cNvPr id="1027" name="Freeform 11"/>
          <p:cNvSpPr>
            <a:spLocks/>
          </p:cNvSpPr>
          <p:nvPr/>
        </p:nvSpPr>
        <p:spPr bwMode="auto">
          <a:xfrm>
            <a:off x="-71966" y="5784850"/>
            <a:ext cx="5069417" cy="838200"/>
          </a:xfrm>
          <a:custGeom>
            <a:avLst/>
            <a:gdLst>
              <a:gd name="T0" fmla="*/ 0 w 5760"/>
              <a:gd name="T1" fmla="*/ 0 h 528"/>
              <a:gd name="T2" fmla="*/ 2147483646 w 5760"/>
              <a:gd name="T3" fmla="*/ 0 h 528"/>
              <a:gd name="T4" fmla="*/ 2147483646 w 5760"/>
              <a:gd name="T5" fmla="*/ 2147483646 h 528"/>
              <a:gd name="T6" fmla="*/ 2147483646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817" y="97"/>
                </a:moveTo>
                <a:lnTo>
                  <a:pt x="6408" y="682"/>
                </a:lnTo>
                <a:lnTo>
                  <a:pt x="5232" y="685"/>
                </a:lnTo>
                <a:lnTo>
                  <a:pt x="829" y="101"/>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sz="1800"/>
          </a:p>
        </p:txBody>
      </p:sp>
      <p:sp>
        <p:nvSpPr>
          <p:cNvPr id="14" name="Right Triangle 13"/>
          <p:cNvSpPr>
            <a:spLocks/>
          </p:cNvSpPr>
          <p:nvPr/>
        </p:nvSpPr>
        <p:spPr bwMode="auto">
          <a:xfrm>
            <a:off x="-8056" y="5791253"/>
            <a:ext cx="4536419" cy="1080868"/>
          </a:xfrm>
          <a:prstGeom prst="rtTriangle">
            <a:avLst/>
          </a:prstGeom>
          <a:blipFill>
            <a:blip r:embed="rId14">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a:p>
        </p:txBody>
      </p:sp>
      <p:cxnSp>
        <p:nvCxnSpPr>
          <p:cNvPr id="15" name="Straight Connector 14"/>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scene3d>
            <a:sp3d prstMaterial="softEdge">
              <a:bevelT w="25400" h="25400"/>
            </a:sp3d>
          </a:bodyPr>
          <a:lstStyle/>
          <a:p>
            <a:r>
              <a:rPr lang="en-US" smtClean="0"/>
              <a:t>Click to edit Master title style</a:t>
            </a:r>
            <a:endParaRPr lang="en-US"/>
          </a:p>
        </p:txBody>
      </p:sp>
      <p:sp>
        <p:nvSpPr>
          <p:cNvPr id="1033" name="Text Placeholder 29"/>
          <p:cNvSpPr>
            <a:spLocks noGrp="1"/>
          </p:cNvSpPr>
          <p:nvPr>
            <p:ph type="body" idx="1"/>
          </p:nvPr>
        </p:nvSpPr>
        <p:spPr bwMode="auto">
          <a:xfrm>
            <a:off x="609600" y="1481138"/>
            <a:ext cx="109728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 name="Date Placeholder 9"/>
          <p:cNvSpPr>
            <a:spLocks noGrp="1"/>
          </p:cNvSpPr>
          <p:nvPr>
            <p:ph type="dt" sz="half" idx="2"/>
          </p:nvPr>
        </p:nvSpPr>
        <p:spPr>
          <a:xfrm>
            <a:off x="8970433" y="6408739"/>
            <a:ext cx="2559051" cy="365125"/>
          </a:xfrm>
          <a:prstGeom prst="rect">
            <a:avLst/>
          </a:prstGeom>
        </p:spPr>
        <p:txBody>
          <a:bodyPr vert="horz" anchor="b"/>
          <a:lstStyle>
            <a:lvl1pPr algn="l" eaLnBrk="1" latinLnBrk="0" hangingPunct="1">
              <a:defRPr kumimoji="0" sz="1000">
                <a:solidFill>
                  <a:schemeClr val="tx1"/>
                </a:solidFill>
              </a:defRPr>
            </a:lvl1pPr>
            <a:extLst/>
          </a:lstStyle>
          <a:p>
            <a:pPr>
              <a:defRPr/>
            </a:pPr>
            <a:endParaRPr lang="en-US"/>
          </a:p>
        </p:txBody>
      </p:sp>
      <p:sp>
        <p:nvSpPr>
          <p:cNvPr id="22" name="Footer Placeholder 21"/>
          <p:cNvSpPr>
            <a:spLocks noGrp="1"/>
          </p:cNvSpPr>
          <p:nvPr>
            <p:ph type="ftr" sz="quarter" idx="3"/>
          </p:nvPr>
        </p:nvSpPr>
        <p:spPr>
          <a:xfrm>
            <a:off x="5839884" y="6408739"/>
            <a:ext cx="3134783" cy="365125"/>
          </a:xfrm>
          <a:prstGeom prst="rect">
            <a:avLst/>
          </a:prstGeom>
        </p:spPr>
        <p:txBody>
          <a:bodyPr vert="horz" anchor="b"/>
          <a:lstStyle>
            <a:lvl1pPr algn="r" eaLnBrk="1" latinLnBrk="0" hangingPunct="1">
              <a:defRPr kumimoji="0" sz="1000">
                <a:solidFill>
                  <a:schemeClr val="tx1"/>
                </a:solidFill>
              </a:defRPr>
            </a:lvl1pPr>
            <a:extLst/>
          </a:lstStyle>
          <a:p>
            <a:pPr>
              <a:defRPr/>
            </a:pPr>
            <a:endParaRPr lang="en-US"/>
          </a:p>
        </p:txBody>
      </p:sp>
      <p:sp>
        <p:nvSpPr>
          <p:cNvPr id="18" name="Slide Number Placeholder 17"/>
          <p:cNvSpPr>
            <a:spLocks noGrp="1"/>
          </p:cNvSpPr>
          <p:nvPr>
            <p:ph type="sldNum" sz="quarter" idx="4"/>
          </p:nvPr>
        </p:nvSpPr>
        <p:spPr>
          <a:xfrm>
            <a:off x="11529484" y="6408739"/>
            <a:ext cx="488949" cy="36512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000"/>
            </a:lvl1pPr>
          </a:lstStyle>
          <a:p>
            <a:pPr>
              <a:defRPr/>
            </a:pPr>
            <a:fld id="{AF07F153-43F1-42CF-9B62-F09A65E912A6}" type="slidenum">
              <a:rPr lang="en-US" altLang="en-US"/>
              <a:pPr>
                <a:defRPr/>
              </a:pPr>
              <a:t>‹#›</a:t>
            </a:fld>
            <a:endParaRPr lang="en-US" altLang="en-US"/>
          </a:p>
        </p:txBody>
      </p:sp>
    </p:spTree>
    <p:extLst>
      <p:ext uri="{BB962C8B-B14F-4D97-AF65-F5344CB8AC3E}">
        <p14:creationId xmlns:p14="http://schemas.microsoft.com/office/powerpoint/2010/main" val="1816886813"/>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anose="05040102010807070707"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anose="020B0604030504040204"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anose="05020102010507070707"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anose="05020102010507070707"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anose="05020102010507070707" pitchFamily="18" charset="2"/>
        <a:buChar char=""/>
        <a:defRPr sz="20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838200" y="365126"/>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5123"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defTabSz="685800" eaLnBrk="1" fontAlgn="auto" hangingPunct="1">
              <a:spcBef>
                <a:spcPts val="0"/>
              </a:spcBef>
              <a:spcAft>
                <a:spcPts val="0"/>
              </a:spcAft>
              <a:defRPr sz="900">
                <a:solidFill>
                  <a:prstClr val="black">
                    <a:tint val="75000"/>
                  </a:prstClr>
                </a:solidFill>
                <a:latin typeface="Calibri" panose="020F0502020204030204"/>
                <a:cs typeface="+mn-cs"/>
              </a:defRPr>
            </a:lvl1pPr>
          </a:lstStyle>
          <a:p>
            <a:pPr>
              <a:defRPr/>
            </a:pPr>
            <a:fld id="{DB18CAB4-CEBC-415D-9057-FC000A6D5C0C}" type="datetimeFigureOut">
              <a:rPr lang="en-US"/>
              <a:pPr>
                <a:defRPr/>
              </a:pPr>
              <a:t>12/1/2021</a:t>
            </a:fld>
            <a:endParaRPr 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defTabSz="685800" eaLnBrk="1" fontAlgn="auto" hangingPunct="1">
              <a:spcBef>
                <a:spcPts val="0"/>
              </a:spcBef>
              <a:spcAft>
                <a:spcPts val="0"/>
              </a:spcAft>
              <a:defRPr sz="900">
                <a:solidFill>
                  <a:prstClr val="black">
                    <a:tint val="75000"/>
                  </a:prstClr>
                </a:solidFill>
                <a:latin typeface="Calibri" panose="020F0502020204030204"/>
                <a:cs typeface="+mn-cs"/>
              </a:defRPr>
            </a:lvl1pPr>
          </a:lstStyle>
          <a:p>
            <a:pPr>
              <a:defRPr/>
            </a:pPr>
            <a:endParaRPr 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defTabSz="685800" eaLnBrk="1" fontAlgn="auto" hangingPunct="1">
              <a:spcBef>
                <a:spcPts val="0"/>
              </a:spcBef>
              <a:spcAft>
                <a:spcPts val="0"/>
              </a:spcAft>
              <a:defRPr sz="900">
                <a:solidFill>
                  <a:prstClr val="black">
                    <a:tint val="75000"/>
                  </a:prstClr>
                </a:solidFill>
                <a:latin typeface="Calibri" panose="020F0502020204030204"/>
                <a:cs typeface="+mn-cs"/>
              </a:defRPr>
            </a:lvl1pPr>
          </a:lstStyle>
          <a:p>
            <a:pPr>
              <a:defRPr/>
            </a:pPr>
            <a:fld id="{E62C610C-1A27-454D-B53E-8EABD0C53058}" type="slidenum">
              <a:rPr lang="en-US"/>
              <a:pPr>
                <a:defRPr/>
              </a:pPr>
              <a:t>‹#›</a:t>
            </a:fld>
            <a:endParaRPr lang="en-US"/>
          </a:p>
        </p:txBody>
      </p:sp>
    </p:spTree>
    <p:extLst>
      <p:ext uri="{BB962C8B-B14F-4D97-AF65-F5344CB8AC3E}">
        <p14:creationId xmlns:p14="http://schemas.microsoft.com/office/powerpoint/2010/main" val="184323408"/>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pPr defTabSz="457200"/>
            <a:fld id="{BB02557A-7053-4340-A874-8AB926A8EDA1}" type="datetimeFigureOut">
              <a:rPr lang="en-US" smtClean="0"/>
              <a:pPr defTabSz="457200"/>
              <a:t>12/1/2021</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pPr defTabSz="457200"/>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pPr defTabSz="457200"/>
            <a:fld id="{FAEF9944-A4F6-4C59-AEBD-678D6480B8EA}" type="slidenum">
              <a:rPr lang="en-US" smtClean="0"/>
              <a:pPr defTabSz="457200"/>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4486365"/>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48.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 Id="rId5" Type="http://schemas.openxmlformats.org/officeDocument/2006/relationships/image" Target="../media/image21.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6.xml"/></Relationships>
</file>

<file path=ppt/slides/_rels/slide3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38.xml"/></Relationships>
</file>

<file path=ppt/slides/_rels/slide3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39.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5990" y="2241099"/>
            <a:ext cx="11662117" cy="3002978"/>
          </a:xfrm>
        </p:spPr>
        <p:txBody>
          <a:bodyPr>
            <a:normAutofit fontScale="90000"/>
          </a:bodyPr>
          <a:lstStyle/>
          <a:p>
            <a:pPr algn="r" rtl="1">
              <a:lnSpc>
                <a:spcPct val="107000"/>
              </a:lnSpc>
              <a:spcAft>
                <a:spcPts val="800"/>
              </a:spcAft>
            </a:pPr>
            <a:r>
              <a:rPr lang="fa-IR" sz="6000" b="1" dirty="0" smtClean="0">
                <a:solidFill>
                  <a:srgbClr val="FFFF00"/>
                </a:solidFill>
                <a:cs typeface="B Titr" panose="00000700000000000000" pitchFamily="2" charset="-78"/>
              </a:rPr>
              <a:t/>
            </a:r>
            <a:br>
              <a:rPr lang="fa-IR" sz="6000" b="1" dirty="0" smtClean="0">
                <a:solidFill>
                  <a:srgbClr val="FFFF00"/>
                </a:solidFill>
                <a:cs typeface="B Titr" panose="00000700000000000000" pitchFamily="2" charset="-78"/>
              </a:rPr>
            </a:br>
            <a:r>
              <a:rPr lang="fa-IR" sz="6000" b="1" dirty="0" smtClean="0">
                <a:solidFill>
                  <a:srgbClr val="0070C0"/>
                </a:solidFill>
                <a:cs typeface="B Titr" panose="00000700000000000000" pitchFamily="2" charset="-78"/>
              </a:rPr>
              <a:t>آخرین وضعیت </a:t>
            </a:r>
            <a:r>
              <a:rPr lang="en-US" sz="6000" b="1" dirty="0" smtClean="0">
                <a:solidFill>
                  <a:srgbClr val="0070C0"/>
                </a:solidFill>
                <a:cs typeface="B Titr" panose="00000700000000000000" pitchFamily="2" charset="-78"/>
              </a:rPr>
              <a:t>HIV/AIDS</a:t>
            </a:r>
            <a:br>
              <a:rPr lang="en-US" sz="6000" b="1" dirty="0" smtClean="0">
                <a:solidFill>
                  <a:srgbClr val="0070C0"/>
                </a:solidFill>
                <a:cs typeface="B Titr" panose="00000700000000000000" pitchFamily="2" charset="-78"/>
              </a:rPr>
            </a:br>
            <a:r>
              <a:rPr lang="fa-IR" sz="6000" b="1" dirty="0" smtClean="0">
                <a:solidFill>
                  <a:srgbClr val="FF0000"/>
                </a:solidFill>
                <a:cs typeface="B Titr" panose="00000700000000000000" pitchFamily="2" charset="-78"/>
              </a:rPr>
              <a:t>چه باید کرد؟</a:t>
            </a:r>
            <a:r>
              <a:rPr lang="en-US" sz="5400" dirty="0" smtClean="0">
                <a:solidFill>
                  <a:schemeClr val="accent2"/>
                </a:solidFill>
                <a:cs typeface="0 Titr Bold" panose="00000700000000000000" pitchFamily="2" charset="-78"/>
              </a:rPr>
              <a:t/>
            </a:r>
            <a:br>
              <a:rPr lang="en-US" sz="5400" dirty="0" smtClean="0">
                <a:solidFill>
                  <a:schemeClr val="accent2"/>
                </a:solidFill>
                <a:cs typeface="0 Titr Bold" panose="00000700000000000000" pitchFamily="2" charset="-78"/>
              </a:rPr>
            </a:br>
            <a:endParaRPr lang="en-US" sz="7200" dirty="0">
              <a:solidFill>
                <a:srgbClr val="FF0000"/>
              </a:solidFill>
              <a:cs typeface="0 Titr Bold" panose="00000700000000000000" pitchFamily="2" charset="-78"/>
            </a:endParaRPr>
          </a:p>
        </p:txBody>
      </p:sp>
      <p:sp>
        <p:nvSpPr>
          <p:cNvPr id="3" name="Subtitle 2"/>
          <p:cNvSpPr>
            <a:spLocks noGrp="1"/>
          </p:cNvSpPr>
          <p:nvPr>
            <p:ph type="subTitle" idx="1"/>
          </p:nvPr>
        </p:nvSpPr>
        <p:spPr>
          <a:xfrm>
            <a:off x="1100050" y="4455621"/>
            <a:ext cx="10885623" cy="1143000"/>
          </a:xfrm>
        </p:spPr>
        <p:txBody>
          <a:bodyPr>
            <a:normAutofit lnSpcReduction="10000"/>
          </a:bodyPr>
          <a:lstStyle/>
          <a:p>
            <a:pPr lvl="0" algn="r" rtl="1">
              <a:lnSpc>
                <a:spcPct val="100000"/>
              </a:lnSpc>
              <a:spcBef>
                <a:spcPts val="0"/>
              </a:spcBef>
              <a:spcAft>
                <a:spcPts val="0"/>
              </a:spcAft>
              <a:buClrTx/>
              <a:buSzTx/>
            </a:pPr>
            <a:r>
              <a:rPr lang="fa-IR" b="1" cap="none" spc="0" dirty="0">
                <a:solidFill>
                  <a:srgbClr val="0070C0"/>
                </a:solidFill>
                <a:effectLst>
                  <a:outerShdw blurRad="38100" dist="38100" dir="2700000" algn="tl">
                    <a:srgbClr val="000000">
                      <a:alpha val="43137"/>
                    </a:srgbClr>
                  </a:outerShdw>
                </a:effectLst>
                <a:latin typeface="Times New Roman" pitchFamily="18" charset="0"/>
                <a:cs typeface="B Lotus" panose="00000400000000000000" pitchFamily="2" charset="-78"/>
              </a:rPr>
              <a:t>نوذر نخعی</a:t>
            </a:r>
          </a:p>
          <a:p>
            <a:pPr lvl="0" algn="r" rtl="1">
              <a:lnSpc>
                <a:spcPct val="100000"/>
              </a:lnSpc>
              <a:spcBef>
                <a:spcPts val="0"/>
              </a:spcBef>
              <a:spcAft>
                <a:spcPts val="0"/>
              </a:spcAft>
              <a:buClrTx/>
              <a:buSzTx/>
            </a:pPr>
            <a:r>
              <a:rPr lang="fa-IR" b="1" cap="none" spc="0" dirty="0" smtClean="0">
                <a:solidFill>
                  <a:srgbClr val="0070C0"/>
                </a:solidFill>
                <a:effectLst>
                  <a:outerShdw blurRad="38100" dist="38100" dir="2700000" algn="tl">
                    <a:srgbClr val="000000">
                      <a:alpha val="43137"/>
                    </a:srgbClr>
                  </a:outerShdw>
                </a:effectLst>
                <a:latin typeface="Times New Roman" pitchFamily="18" charset="0"/>
                <a:cs typeface="B Lotus" panose="00000400000000000000" pitchFamily="2" charset="-78"/>
              </a:rPr>
              <a:t>استاد پزشکی اجتماعی </a:t>
            </a:r>
          </a:p>
          <a:p>
            <a:pPr lvl="0" algn="r" rtl="1">
              <a:lnSpc>
                <a:spcPct val="100000"/>
              </a:lnSpc>
              <a:spcBef>
                <a:spcPts val="0"/>
              </a:spcBef>
              <a:spcAft>
                <a:spcPts val="0"/>
              </a:spcAft>
              <a:buClrTx/>
              <a:buSzTx/>
            </a:pPr>
            <a:r>
              <a:rPr lang="fa-IR" b="1" cap="none" spc="0" dirty="0" smtClean="0">
                <a:solidFill>
                  <a:srgbClr val="0070C0"/>
                </a:solidFill>
                <a:effectLst>
                  <a:outerShdw blurRad="38100" dist="38100" dir="2700000" algn="tl">
                    <a:srgbClr val="000000">
                      <a:alpha val="43137"/>
                    </a:srgbClr>
                  </a:outerShdw>
                </a:effectLst>
                <a:latin typeface="Times New Roman" pitchFamily="18" charset="0"/>
                <a:cs typeface="B Lotus" panose="00000400000000000000" pitchFamily="2" charset="-78"/>
              </a:rPr>
              <a:t>دانشگاه </a:t>
            </a:r>
            <a:r>
              <a:rPr lang="fa-IR" b="1" cap="none" spc="0" dirty="0">
                <a:solidFill>
                  <a:srgbClr val="0070C0"/>
                </a:solidFill>
                <a:effectLst>
                  <a:outerShdw blurRad="38100" dist="38100" dir="2700000" algn="tl">
                    <a:srgbClr val="000000">
                      <a:alpha val="43137"/>
                    </a:srgbClr>
                  </a:outerShdw>
                </a:effectLst>
                <a:latin typeface="Times New Roman" pitchFamily="18" charset="0"/>
                <a:cs typeface="B Lotus" panose="00000400000000000000" pitchFamily="2" charset="-78"/>
              </a:rPr>
              <a:t>علوم پزشکی کرمان</a:t>
            </a:r>
          </a:p>
          <a:p>
            <a:endParaRPr lang="en-US" dirty="0"/>
          </a:p>
        </p:txBody>
      </p:sp>
      <p:pic>
        <p:nvPicPr>
          <p:cNvPr id="4" name="Picture 3"/>
          <p:cNvPicPr>
            <a:picLocks noChangeAspect="1"/>
          </p:cNvPicPr>
          <p:nvPr/>
        </p:nvPicPr>
        <p:blipFill>
          <a:blip r:embed="rId2">
            <a:duotone>
              <a:prstClr val="black"/>
              <a:srgbClr val="00B050">
                <a:tint val="45000"/>
                <a:satMod val="400000"/>
              </a:srgbClr>
            </a:duotone>
            <a:extLst>
              <a:ext uri="{28A0092B-C50C-407E-A947-70E740481C1C}">
                <a14:useLocalDpi xmlns:a14="http://schemas.microsoft.com/office/drawing/2010/main" val="0"/>
              </a:ext>
            </a:extLst>
          </a:blip>
          <a:stretch>
            <a:fillRect/>
          </a:stretch>
        </p:blipFill>
        <p:spPr>
          <a:xfrm>
            <a:off x="4187344" y="-42792"/>
            <a:ext cx="3817311" cy="1176630"/>
          </a:xfrm>
          <a:prstGeom prst="rect">
            <a:avLst/>
          </a:prstGeom>
        </p:spPr>
      </p:pic>
    </p:spTree>
    <p:extLst>
      <p:ext uri="{BB962C8B-B14F-4D97-AF65-F5344CB8AC3E}">
        <p14:creationId xmlns:p14="http://schemas.microsoft.com/office/powerpoint/2010/main" val="23739715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dirty="0"/>
          </a:p>
        </p:txBody>
      </p:sp>
      <p:sp>
        <p:nvSpPr>
          <p:cNvPr id="5" name="Text Placeholder 4"/>
          <p:cNvSpPr>
            <a:spLocks noGrp="1"/>
          </p:cNvSpPr>
          <p:nvPr>
            <p:ph type="body" idx="1"/>
          </p:nvPr>
        </p:nvSpPr>
        <p:spPr>
          <a:xfrm>
            <a:off x="437717" y="1709306"/>
            <a:ext cx="5157787" cy="823912"/>
          </a:xfrm>
        </p:spPr>
        <p:txBody>
          <a:bodyPr>
            <a:normAutofit/>
          </a:bodyPr>
          <a:lstStyle/>
          <a:p>
            <a:pPr lvl="0" algn="ctr"/>
            <a:r>
              <a:rPr lang="fa-IR" sz="4400" b="0" dirty="0" smtClean="0">
                <a:solidFill>
                  <a:srgbClr val="0070C0"/>
                </a:solidFill>
                <a:latin typeface="Times New Roman" panose="02020603050405020304" pitchFamily="18" charset="0"/>
                <a:cs typeface="B Titr" panose="00000700000000000000" pitchFamily="2" charset="-78"/>
              </a:rPr>
              <a:t>خستگی مفرط</a:t>
            </a:r>
            <a:endParaRPr lang="en-US" sz="4400" b="0" dirty="0">
              <a:solidFill>
                <a:srgbClr val="0070C0"/>
              </a:solidFill>
              <a:latin typeface="Times New Roman" panose="02020603050405020304" pitchFamily="18" charset="0"/>
              <a:cs typeface="B Titr" panose="00000700000000000000" pitchFamily="2" charset="-78"/>
            </a:endParaRPr>
          </a:p>
        </p:txBody>
      </p:sp>
      <p:sp>
        <p:nvSpPr>
          <p:cNvPr id="7" name="Text Placeholder 6"/>
          <p:cNvSpPr>
            <a:spLocks noGrp="1"/>
          </p:cNvSpPr>
          <p:nvPr>
            <p:ph type="body" sz="quarter" idx="3"/>
          </p:nvPr>
        </p:nvSpPr>
        <p:spPr/>
        <p:txBody>
          <a:bodyPr>
            <a:normAutofit/>
          </a:bodyPr>
          <a:lstStyle/>
          <a:p>
            <a:pPr algn="ctr"/>
            <a:r>
              <a:rPr lang="fa-IR" sz="4400" dirty="0" smtClean="0">
                <a:solidFill>
                  <a:srgbClr val="0070C0"/>
                </a:solidFill>
                <a:cs typeface="B Titr" panose="00000700000000000000" pitchFamily="2" charset="-78"/>
              </a:rPr>
              <a:t>بزرگی غدد لمفاوی</a:t>
            </a:r>
            <a:endParaRPr lang="en-US" sz="4400" dirty="0">
              <a:solidFill>
                <a:srgbClr val="0070C0"/>
              </a:solidFill>
              <a:cs typeface="B Titr" panose="00000700000000000000" pitchFamily="2" charset="-78"/>
            </a:endParaRPr>
          </a:p>
        </p:txBody>
      </p:sp>
      <p:pic>
        <p:nvPicPr>
          <p:cNvPr id="9220" name="Picture 4" descr="Best Ways to Battle HIV Fatigue"/>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962289" y="2505075"/>
            <a:ext cx="4912784" cy="3684588"/>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https://encrypted-tbn0.gstatic.com/images?q=tbn:ANd9GcRUwI7LuzExfTOxjPbBTim_S5m4ZaiDYqni1Q&amp;usqp=CAU"/>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6399645" y="2533218"/>
            <a:ext cx="5224178" cy="37456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57168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639551" y="619075"/>
            <a:ext cx="5157787" cy="823912"/>
          </a:xfrm>
        </p:spPr>
        <p:txBody>
          <a:bodyPr>
            <a:normAutofit fontScale="92500"/>
          </a:bodyPr>
          <a:lstStyle/>
          <a:p>
            <a:pPr lvl="0" algn="ctr"/>
            <a:r>
              <a:rPr lang="fa-IR" sz="4400" b="0" dirty="0" smtClean="0">
                <a:solidFill>
                  <a:srgbClr val="0070C0"/>
                </a:solidFill>
                <a:latin typeface="Times New Roman" panose="02020603050405020304" pitchFamily="18" charset="0"/>
                <a:cs typeface="B Titr" panose="00000700000000000000" pitchFamily="2" charset="-78"/>
              </a:rPr>
              <a:t>اسهال مزمن بیش از یکهفته</a:t>
            </a:r>
            <a:endParaRPr lang="en-US" sz="4400" b="0" dirty="0">
              <a:solidFill>
                <a:srgbClr val="0070C0"/>
              </a:solidFill>
              <a:latin typeface="Times New Roman" panose="02020603050405020304" pitchFamily="18" charset="0"/>
              <a:cs typeface="B Titr" panose="00000700000000000000" pitchFamily="2" charset="-78"/>
            </a:endParaRPr>
          </a:p>
        </p:txBody>
      </p:sp>
      <p:sp>
        <p:nvSpPr>
          <p:cNvPr id="7" name="Text Placeholder 6"/>
          <p:cNvSpPr>
            <a:spLocks noGrp="1"/>
          </p:cNvSpPr>
          <p:nvPr>
            <p:ph type="body" sz="quarter" idx="3"/>
          </p:nvPr>
        </p:nvSpPr>
        <p:spPr>
          <a:xfrm>
            <a:off x="6172198" y="595396"/>
            <a:ext cx="5183188" cy="823912"/>
          </a:xfrm>
        </p:spPr>
        <p:txBody>
          <a:bodyPr>
            <a:normAutofit/>
          </a:bodyPr>
          <a:lstStyle/>
          <a:p>
            <a:pPr algn="ctr"/>
            <a:r>
              <a:rPr lang="fa-IR" sz="4400" dirty="0" smtClean="0">
                <a:solidFill>
                  <a:srgbClr val="0070C0"/>
                </a:solidFill>
                <a:cs typeface="B Titr" panose="00000700000000000000" pitchFamily="2" charset="-78"/>
              </a:rPr>
              <a:t>زخم های دهانی</a:t>
            </a:r>
            <a:endParaRPr lang="en-US" sz="4400" dirty="0">
              <a:solidFill>
                <a:srgbClr val="0070C0"/>
              </a:solidFill>
              <a:cs typeface="B Titr" panose="00000700000000000000" pitchFamily="2" charset="-78"/>
            </a:endParaRPr>
          </a:p>
        </p:txBody>
      </p:sp>
      <p:pic>
        <p:nvPicPr>
          <p:cNvPr id="6" name="Content Placeholder 5"/>
          <p:cNvPicPr>
            <a:picLocks noGrp="1" noChangeAspect="1"/>
          </p:cNvPicPr>
          <p:nvPr>
            <p:ph sz="half" idx="2"/>
          </p:nvPr>
        </p:nvPicPr>
        <p:blipFill>
          <a:blip r:embed="rId2"/>
          <a:stretch>
            <a:fillRect/>
          </a:stretch>
        </p:blipFill>
        <p:spPr>
          <a:xfrm>
            <a:off x="1399309" y="2551836"/>
            <a:ext cx="3638273" cy="4070649"/>
          </a:xfrm>
          <a:prstGeom prst="rect">
            <a:avLst/>
          </a:prstGeom>
        </p:spPr>
      </p:pic>
      <p:pic>
        <p:nvPicPr>
          <p:cNvPr id="8" name="Content Placeholder 7"/>
          <p:cNvPicPr>
            <a:picLocks noGrp="1" noChangeAspect="1"/>
          </p:cNvPicPr>
          <p:nvPr>
            <p:ph sz="quarter" idx="4"/>
          </p:nvPr>
        </p:nvPicPr>
        <p:blipFill>
          <a:blip r:embed="rId3"/>
          <a:stretch>
            <a:fillRect/>
          </a:stretch>
        </p:blipFill>
        <p:spPr>
          <a:xfrm>
            <a:off x="6853794" y="1419308"/>
            <a:ext cx="3819995" cy="2939605"/>
          </a:xfrm>
          <a:prstGeom prst="rect">
            <a:avLst/>
          </a:prstGeom>
        </p:spPr>
      </p:pic>
      <p:pic>
        <p:nvPicPr>
          <p:cNvPr id="10" name="Picture 9"/>
          <p:cNvPicPr>
            <a:picLocks noChangeAspect="1"/>
          </p:cNvPicPr>
          <p:nvPr/>
        </p:nvPicPr>
        <p:blipFill>
          <a:blip r:embed="rId4"/>
          <a:stretch>
            <a:fillRect/>
          </a:stretch>
        </p:blipFill>
        <p:spPr>
          <a:xfrm>
            <a:off x="6853794" y="4406363"/>
            <a:ext cx="3677243" cy="2438172"/>
          </a:xfrm>
          <a:prstGeom prst="rect">
            <a:avLst/>
          </a:prstGeom>
        </p:spPr>
      </p:pic>
    </p:spTree>
    <p:extLst>
      <p:ext uri="{BB962C8B-B14F-4D97-AF65-F5344CB8AC3E}">
        <p14:creationId xmlns:p14="http://schemas.microsoft.com/office/powerpoint/2010/main" val="7098794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957044" y="0"/>
            <a:ext cx="10515600" cy="1325563"/>
          </a:xfrm>
        </p:spPr>
        <p:txBody>
          <a:bodyPr/>
          <a:lstStyle/>
          <a:p>
            <a:pPr marL="228600" lvl="0" indent="-228600" algn="ctr">
              <a:spcBef>
                <a:spcPts val="1000"/>
              </a:spcBef>
            </a:pPr>
            <a:r>
              <a:rPr lang="fa-IR" dirty="0">
                <a:solidFill>
                  <a:srgbClr val="0070C0"/>
                </a:solidFill>
                <a:latin typeface="Times New Roman" panose="02020603050405020304" pitchFamily="18" charset="0"/>
                <a:ea typeface="+mn-ea"/>
                <a:cs typeface="B Titr" panose="00000700000000000000" pitchFamily="2" charset="-78"/>
              </a:rPr>
              <a:t>دانه های پوستی</a:t>
            </a:r>
            <a:r>
              <a:rPr lang="en-US" dirty="0">
                <a:solidFill>
                  <a:srgbClr val="0070C0"/>
                </a:solidFill>
                <a:latin typeface="Times New Roman" panose="02020603050405020304" pitchFamily="18" charset="0"/>
                <a:ea typeface="+mn-ea"/>
                <a:cs typeface="B Titr" panose="00000700000000000000" pitchFamily="2" charset="-78"/>
              </a:rPr>
              <a:t/>
            </a:r>
            <a:br>
              <a:rPr lang="en-US" dirty="0">
                <a:solidFill>
                  <a:srgbClr val="0070C0"/>
                </a:solidFill>
                <a:latin typeface="Times New Roman" panose="02020603050405020304" pitchFamily="18" charset="0"/>
                <a:ea typeface="+mn-ea"/>
                <a:cs typeface="B Titr" panose="00000700000000000000" pitchFamily="2" charset="-78"/>
              </a:rPr>
            </a:br>
            <a:endParaRPr lang="en-US" dirty="0"/>
          </a:p>
        </p:txBody>
      </p:sp>
      <p:pic>
        <p:nvPicPr>
          <p:cNvPr id="10" name="Content Placeholder 9"/>
          <p:cNvPicPr>
            <a:picLocks noGrp="1" noChangeAspect="1"/>
          </p:cNvPicPr>
          <p:nvPr>
            <p:ph sz="half" idx="1"/>
          </p:nvPr>
        </p:nvPicPr>
        <p:blipFill>
          <a:blip r:embed="rId2"/>
          <a:stretch>
            <a:fillRect/>
          </a:stretch>
        </p:blipFill>
        <p:spPr>
          <a:xfrm>
            <a:off x="957044" y="879971"/>
            <a:ext cx="5181600" cy="2790092"/>
          </a:xfrm>
          <a:prstGeom prst="rect">
            <a:avLst/>
          </a:prstGeom>
        </p:spPr>
      </p:pic>
      <p:pic>
        <p:nvPicPr>
          <p:cNvPr id="3" name="Content Placeholder 2"/>
          <p:cNvPicPr>
            <a:picLocks noGrp="1" noChangeAspect="1"/>
          </p:cNvPicPr>
          <p:nvPr>
            <p:ph sz="half" idx="2"/>
          </p:nvPr>
        </p:nvPicPr>
        <p:blipFill>
          <a:blip r:embed="rId3"/>
          <a:stretch>
            <a:fillRect/>
          </a:stretch>
        </p:blipFill>
        <p:spPr>
          <a:xfrm>
            <a:off x="6932601" y="879971"/>
            <a:ext cx="4982308" cy="2790092"/>
          </a:xfrm>
          <a:prstGeom prst="rect">
            <a:avLst/>
          </a:prstGeom>
        </p:spPr>
      </p:pic>
      <p:pic>
        <p:nvPicPr>
          <p:cNvPr id="14" name="Picture 13"/>
          <p:cNvPicPr>
            <a:picLocks noChangeAspect="1"/>
          </p:cNvPicPr>
          <p:nvPr/>
        </p:nvPicPr>
        <p:blipFill>
          <a:blip r:embed="rId4"/>
          <a:stretch>
            <a:fillRect/>
          </a:stretch>
        </p:blipFill>
        <p:spPr>
          <a:xfrm>
            <a:off x="834518" y="3806565"/>
            <a:ext cx="5426652" cy="3051435"/>
          </a:xfrm>
          <a:prstGeom prst="rect">
            <a:avLst/>
          </a:prstGeom>
        </p:spPr>
      </p:pic>
      <p:pic>
        <p:nvPicPr>
          <p:cNvPr id="15" name="Picture 14"/>
          <p:cNvPicPr>
            <a:picLocks noChangeAspect="1"/>
          </p:cNvPicPr>
          <p:nvPr/>
        </p:nvPicPr>
        <p:blipFill>
          <a:blip r:embed="rId5"/>
          <a:stretch>
            <a:fillRect/>
          </a:stretch>
        </p:blipFill>
        <p:spPr>
          <a:xfrm>
            <a:off x="6811243" y="3999947"/>
            <a:ext cx="5103666" cy="2858053"/>
          </a:xfrm>
          <a:prstGeom prst="rect">
            <a:avLst/>
          </a:prstGeom>
        </p:spPr>
      </p:pic>
    </p:spTree>
    <p:extLst>
      <p:ext uri="{BB962C8B-B14F-4D97-AF65-F5344CB8AC3E}">
        <p14:creationId xmlns:p14="http://schemas.microsoft.com/office/powerpoint/2010/main" val="18903686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lvl="0" algn="ctr">
              <a:spcBef>
                <a:spcPts val="1000"/>
              </a:spcBef>
            </a:pPr>
            <a:r>
              <a:rPr lang="fa-IR" b="1" dirty="0" smtClean="0">
                <a:solidFill>
                  <a:srgbClr val="0070C0"/>
                </a:solidFill>
                <a:latin typeface="Calibri" panose="020F0502020204030204"/>
                <a:ea typeface="+mn-ea"/>
                <a:cs typeface="B Titr" panose="00000700000000000000" pitchFamily="2" charset="-78"/>
              </a:rPr>
              <a:t>اختلالات روانی و عصبی</a:t>
            </a:r>
            <a:endParaRPr lang="en-US" dirty="0"/>
          </a:p>
        </p:txBody>
      </p:sp>
      <p:sp>
        <p:nvSpPr>
          <p:cNvPr id="6" name="Content Placeholder 5"/>
          <p:cNvSpPr>
            <a:spLocks noGrp="1"/>
          </p:cNvSpPr>
          <p:nvPr>
            <p:ph idx="1"/>
          </p:nvPr>
        </p:nvSpPr>
        <p:spPr/>
        <p:txBody>
          <a:bodyPr/>
          <a:lstStyle/>
          <a:p>
            <a:pPr algn="r" rtl="1"/>
            <a:r>
              <a:rPr lang="fa-IR" dirty="0" smtClean="0">
                <a:cs typeface="B Titr" panose="00000700000000000000" pitchFamily="2" charset="-78"/>
              </a:rPr>
              <a:t>اختلالات شناختی و حافظه و دمانس</a:t>
            </a:r>
          </a:p>
          <a:p>
            <a:pPr algn="r" rtl="1"/>
            <a:r>
              <a:rPr lang="fa-IR" dirty="0" smtClean="0">
                <a:cs typeface="B Titr" panose="00000700000000000000" pitchFamily="2" charset="-78"/>
              </a:rPr>
              <a:t>افسردگی و پسیکوز </a:t>
            </a:r>
          </a:p>
          <a:p>
            <a:pPr algn="r" rtl="1"/>
            <a:r>
              <a:rPr lang="fa-IR" dirty="0" smtClean="0">
                <a:cs typeface="B Titr" panose="00000700000000000000" pitchFamily="2" charset="-78"/>
              </a:rPr>
              <a:t>و ...</a:t>
            </a:r>
          </a:p>
        </p:txBody>
      </p:sp>
    </p:spTree>
    <p:extLst>
      <p:ext uri="{BB962C8B-B14F-4D97-AF65-F5344CB8AC3E}">
        <p14:creationId xmlns:p14="http://schemas.microsoft.com/office/powerpoint/2010/main" val="36127224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a:stretch>
            <a:fillRect/>
          </a:stretch>
        </p:blipFill>
        <p:spPr>
          <a:xfrm>
            <a:off x="8617527" y="4456256"/>
            <a:ext cx="3164031" cy="1904876"/>
          </a:xfrm>
          <a:prstGeom prst="rect">
            <a:avLst/>
          </a:prstGeom>
        </p:spPr>
      </p:pic>
      <p:pic>
        <p:nvPicPr>
          <p:cNvPr id="4" name="Picture 3"/>
          <p:cNvPicPr>
            <a:picLocks noChangeAspect="1"/>
          </p:cNvPicPr>
          <p:nvPr/>
        </p:nvPicPr>
        <p:blipFill>
          <a:blip r:embed="rId3"/>
          <a:stretch>
            <a:fillRect/>
          </a:stretch>
        </p:blipFill>
        <p:spPr>
          <a:xfrm>
            <a:off x="-123328" y="568036"/>
            <a:ext cx="12179645" cy="3685309"/>
          </a:xfrm>
          <a:prstGeom prst="rect">
            <a:avLst/>
          </a:prstGeom>
        </p:spPr>
      </p:pic>
    </p:spTree>
    <p:extLst>
      <p:ext uri="{BB962C8B-B14F-4D97-AF65-F5344CB8AC3E}">
        <p14:creationId xmlns:p14="http://schemas.microsoft.com/office/powerpoint/2010/main" val="2103058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38641" y="149314"/>
            <a:ext cx="10252268" cy="6027650"/>
          </a:xfrm>
          <a:prstGeom prst="rect">
            <a:avLst/>
          </a:prstGeom>
        </p:spPr>
      </p:pic>
      <p:pic>
        <p:nvPicPr>
          <p:cNvPr id="5" name="Picture 4"/>
          <p:cNvPicPr>
            <a:picLocks noChangeAspect="1"/>
          </p:cNvPicPr>
          <p:nvPr/>
        </p:nvPicPr>
        <p:blipFill>
          <a:blip r:embed="rId3"/>
          <a:stretch>
            <a:fillRect/>
          </a:stretch>
        </p:blipFill>
        <p:spPr>
          <a:xfrm>
            <a:off x="1108413" y="5851665"/>
            <a:ext cx="8977698" cy="650598"/>
          </a:xfrm>
          <a:prstGeom prst="rect">
            <a:avLst/>
          </a:prstGeom>
        </p:spPr>
      </p:pic>
    </p:spTree>
    <p:extLst>
      <p:ext uri="{BB962C8B-B14F-4D97-AF65-F5344CB8AC3E}">
        <p14:creationId xmlns:p14="http://schemas.microsoft.com/office/powerpoint/2010/main" val="13070790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345" y="365125"/>
            <a:ext cx="10910455" cy="1325563"/>
          </a:xfrm>
        </p:spPr>
        <p:txBody>
          <a:bodyPr/>
          <a:lstStyle/>
          <a:p>
            <a:pPr algn="r" rtl="1"/>
            <a:r>
              <a:rPr lang="fa-IR" dirty="0" smtClean="0">
                <a:cs typeface="B Titr" panose="00000700000000000000" pitchFamily="2" charset="-78"/>
              </a:rPr>
              <a:t>روند ده ساله اخیر در موارد جدید عفونت و موارد مرگ</a:t>
            </a:r>
            <a:endParaRPr lang="en-US" dirty="0">
              <a:cs typeface="B Titr" panose="00000700000000000000" pitchFamily="2" charset="-78"/>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17029781"/>
              </p:ext>
            </p:extLst>
          </p:nvPr>
        </p:nvGraphicFramePr>
        <p:xfrm>
          <a:off x="838200" y="1825625"/>
          <a:ext cx="10515600" cy="3108960"/>
        </p:xfrm>
        <a:graphic>
          <a:graphicData uri="http://schemas.openxmlformats.org/drawingml/2006/table">
            <a:tbl>
              <a:tblPr firstRow="1" bandRow="1">
                <a:tableStyleId>{5C22544A-7EE6-4342-B048-85BDC9FD1C3A}</a:tableStyleId>
              </a:tblPr>
              <a:tblGrid>
                <a:gridCol w="3505200">
                  <a:extLst>
                    <a:ext uri="{9D8B030D-6E8A-4147-A177-3AD203B41FA5}">
                      <a16:colId xmlns:a16="http://schemas.microsoft.com/office/drawing/2014/main" val="1878149018"/>
                    </a:ext>
                  </a:extLst>
                </a:gridCol>
                <a:gridCol w="3505200">
                  <a:extLst>
                    <a:ext uri="{9D8B030D-6E8A-4147-A177-3AD203B41FA5}">
                      <a16:colId xmlns:a16="http://schemas.microsoft.com/office/drawing/2014/main" val="1398056663"/>
                    </a:ext>
                  </a:extLst>
                </a:gridCol>
                <a:gridCol w="3505200">
                  <a:extLst>
                    <a:ext uri="{9D8B030D-6E8A-4147-A177-3AD203B41FA5}">
                      <a16:colId xmlns:a16="http://schemas.microsoft.com/office/drawing/2014/main" val="1947840341"/>
                    </a:ext>
                  </a:extLst>
                </a:gridCol>
              </a:tblGrid>
              <a:tr h="370840">
                <a:tc>
                  <a:txBody>
                    <a:bodyPr/>
                    <a:lstStyle/>
                    <a:p>
                      <a:pPr algn="ctr"/>
                      <a:r>
                        <a:rPr lang="en-US" sz="2800" dirty="0" smtClean="0"/>
                        <a:t>Region</a:t>
                      </a:r>
                      <a:endParaRPr lang="en-US" sz="2800" dirty="0"/>
                    </a:p>
                  </a:txBody>
                  <a:tcPr/>
                </a:tc>
                <a:tc>
                  <a:txBody>
                    <a:bodyPr/>
                    <a:lstStyle/>
                    <a:p>
                      <a:r>
                        <a:rPr lang="en-US" sz="2800" b="1" kern="1200" dirty="0" err="1">
                          <a:solidFill>
                            <a:schemeClr val="lt1"/>
                          </a:solidFill>
                          <a:latin typeface="+mn-lt"/>
                          <a:ea typeface="+mn-ea"/>
                          <a:cs typeface="+mn-cs"/>
                        </a:rPr>
                        <a:t>Annualised</a:t>
                      </a:r>
                      <a:r>
                        <a:rPr lang="en-US" sz="2800" b="1" kern="1200" dirty="0">
                          <a:solidFill>
                            <a:schemeClr val="lt1"/>
                          </a:solidFill>
                          <a:latin typeface="+mn-lt"/>
                          <a:ea typeface="+mn-ea"/>
                          <a:cs typeface="+mn-cs"/>
                        </a:rPr>
                        <a:t> rate of change </a:t>
                      </a:r>
                      <a:r>
                        <a:rPr lang="en-US" sz="2800" b="1" kern="1200" dirty="0" smtClean="0">
                          <a:solidFill>
                            <a:schemeClr val="lt1"/>
                          </a:solidFill>
                          <a:latin typeface="+mn-lt"/>
                          <a:ea typeface="+mn-ea"/>
                          <a:cs typeface="+mn-cs"/>
                        </a:rPr>
                        <a:t>in new infections (2007-2017)</a:t>
                      </a:r>
                      <a:endParaRPr lang="en-US" sz="2800" b="1" kern="1200" dirty="0">
                        <a:solidFill>
                          <a:schemeClr val="lt1"/>
                        </a:solidFill>
                        <a:latin typeface="+mn-lt"/>
                        <a:ea typeface="+mn-ea"/>
                        <a:cs typeface="+mn-cs"/>
                      </a:endParaRPr>
                    </a:p>
                  </a:txBody>
                  <a:tcPr anchor="ctr"/>
                </a:tc>
                <a:tc>
                  <a:txBody>
                    <a:bodyPr/>
                    <a:lstStyle/>
                    <a:p>
                      <a:r>
                        <a:rPr lang="en-US" sz="2800" b="1" kern="1200" dirty="0" err="1">
                          <a:solidFill>
                            <a:schemeClr val="lt1"/>
                          </a:solidFill>
                          <a:latin typeface="+mn-lt"/>
                          <a:ea typeface="+mn-ea"/>
                          <a:cs typeface="+mn-cs"/>
                        </a:rPr>
                        <a:t>Annualised</a:t>
                      </a:r>
                      <a:r>
                        <a:rPr lang="en-US" sz="2800" b="1" kern="1200" dirty="0">
                          <a:solidFill>
                            <a:schemeClr val="lt1"/>
                          </a:solidFill>
                          <a:latin typeface="+mn-lt"/>
                          <a:ea typeface="+mn-ea"/>
                          <a:cs typeface="+mn-cs"/>
                        </a:rPr>
                        <a:t> rate of change in</a:t>
                      </a:r>
                      <a:br>
                        <a:rPr lang="en-US" sz="2800" b="1" kern="1200" dirty="0">
                          <a:solidFill>
                            <a:schemeClr val="lt1"/>
                          </a:solidFill>
                          <a:latin typeface="+mn-lt"/>
                          <a:ea typeface="+mn-ea"/>
                          <a:cs typeface="+mn-cs"/>
                        </a:rPr>
                      </a:br>
                      <a:r>
                        <a:rPr lang="en-US" sz="2800" b="1" kern="1200" dirty="0">
                          <a:solidFill>
                            <a:schemeClr val="lt1"/>
                          </a:solidFill>
                          <a:latin typeface="+mn-lt"/>
                          <a:ea typeface="+mn-ea"/>
                          <a:cs typeface="+mn-cs"/>
                        </a:rPr>
                        <a:t>HIV deaths</a:t>
                      </a:r>
                    </a:p>
                  </a:txBody>
                  <a:tcPr anchor="ctr"/>
                </a:tc>
                <a:extLst>
                  <a:ext uri="{0D108BD9-81ED-4DB2-BD59-A6C34878D82A}">
                    <a16:rowId xmlns:a16="http://schemas.microsoft.com/office/drawing/2014/main" val="1730341408"/>
                  </a:ext>
                </a:extLst>
              </a:tr>
              <a:tr h="370840">
                <a:tc>
                  <a:txBody>
                    <a:bodyPr/>
                    <a:lstStyle/>
                    <a:p>
                      <a:r>
                        <a:rPr lang="en-US" sz="2400" b="1" kern="1200" dirty="0">
                          <a:solidFill>
                            <a:schemeClr val="dk1"/>
                          </a:solidFill>
                          <a:latin typeface="+mn-lt"/>
                          <a:ea typeface="+mn-ea"/>
                          <a:cs typeface="+mn-cs"/>
                        </a:rPr>
                        <a:t>Global</a:t>
                      </a:r>
                    </a:p>
                  </a:txBody>
                  <a:tcPr anchor="ctr"/>
                </a:tc>
                <a:tc>
                  <a:txBody>
                    <a:bodyPr/>
                    <a:lstStyle/>
                    <a:p>
                      <a:pPr algn="ctr"/>
                      <a:r>
                        <a:rPr lang="en-US" sz="2400" b="1" kern="1200" dirty="0" smtClean="0">
                          <a:solidFill>
                            <a:schemeClr val="dk1"/>
                          </a:solidFill>
                          <a:latin typeface="+mn-lt"/>
                          <a:ea typeface="+mn-ea"/>
                          <a:cs typeface="B Titr" panose="00000700000000000000" pitchFamily="2" charset="-78"/>
                        </a:rPr>
                        <a:t>-3.0%</a:t>
                      </a:r>
                      <a:endParaRPr lang="en-US" sz="2400" b="1" kern="1200" dirty="0">
                        <a:solidFill>
                          <a:schemeClr val="dk1"/>
                        </a:solidFill>
                        <a:latin typeface="+mn-lt"/>
                        <a:ea typeface="+mn-ea"/>
                        <a:cs typeface="B Titr" panose="00000700000000000000" pitchFamily="2" charset="-78"/>
                      </a:endParaRPr>
                    </a:p>
                  </a:txBody>
                  <a:tcPr/>
                </a:tc>
                <a:tc>
                  <a:txBody>
                    <a:bodyPr/>
                    <a:lstStyle/>
                    <a:p>
                      <a:pPr algn="ctr"/>
                      <a:r>
                        <a:rPr lang="en-US" sz="2400" b="1" kern="1200" dirty="0">
                          <a:solidFill>
                            <a:schemeClr val="dk1"/>
                          </a:solidFill>
                          <a:latin typeface="+mn-lt"/>
                          <a:ea typeface="+mn-ea"/>
                          <a:cs typeface="B Titr" panose="00000700000000000000" pitchFamily="2" charset="-78"/>
                        </a:rPr>
                        <a:t>–8·3%</a:t>
                      </a:r>
                    </a:p>
                  </a:txBody>
                  <a:tcPr anchor="ctr"/>
                </a:tc>
                <a:extLst>
                  <a:ext uri="{0D108BD9-81ED-4DB2-BD59-A6C34878D82A}">
                    <a16:rowId xmlns:a16="http://schemas.microsoft.com/office/drawing/2014/main" val="104544801"/>
                  </a:ext>
                </a:extLst>
              </a:tr>
              <a:tr h="370840">
                <a:tc>
                  <a:txBody>
                    <a:bodyPr/>
                    <a:lstStyle/>
                    <a:p>
                      <a:r>
                        <a:rPr lang="en-US" sz="2400" b="1" kern="1200" dirty="0">
                          <a:solidFill>
                            <a:schemeClr val="dk1"/>
                          </a:solidFill>
                          <a:latin typeface="+mn-lt"/>
                          <a:ea typeface="+mn-ea"/>
                          <a:cs typeface="+mn-cs"/>
                        </a:rPr>
                        <a:t>North </a:t>
                      </a:r>
                      <a:r>
                        <a:rPr lang="en-US" sz="2400" b="1" kern="1200" dirty="0" smtClean="0">
                          <a:solidFill>
                            <a:schemeClr val="dk1"/>
                          </a:solidFill>
                          <a:latin typeface="+mn-lt"/>
                          <a:ea typeface="+mn-ea"/>
                          <a:cs typeface="+mn-cs"/>
                        </a:rPr>
                        <a:t>Africa and Middle East</a:t>
                      </a:r>
                      <a:endParaRPr lang="en-US" sz="2400" b="1" kern="1200" dirty="0">
                        <a:solidFill>
                          <a:schemeClr val="dk1"/>
                        </a:solidFill>
                        <a:latin typeface="+mn-lt"/>
                        <a:ea typeface="+mn-ea"/>
                        <a:cs typeface="+mn-cs"/>
                      </a:endParaRPr>
                    </a:p>
                  </a:txBody>
                  <a:tcPr anchor="ctr"/>
                </a:tc>
                <a:tc>
                  <a:txBody>
                    <a:bodyPr/>
                    <a:lstStyle/>
                    <a:p>
                      <a:pPr algn="ctr"/>
                      <a:r>
                        <a:rPr lang="en-US" sz="2400" b="1" kern="1200" dirty="0">
                          <a:solidFill>
                            <a:schemeClr val="dk1"/>
                          </a:solidFill>
                          <a:latin typeface="+mn-lt"/>
                          <a:ea typeface="+mn-ea"/>
                          <a:cs typeface="B Titr" panose="00000700000000000000" pitchFamily="2" charset="-78"/>
                        </a:rPr>
                        <a:t>–0·4%</a:t>
                      </a:r>
                    </a:p>
                  </a:txBody>
                  <a:tcPr anchor="ctr"/>
                </a:tc>
                <a:tc>
                  <a:txBody>
                    <a:bodyPr/>
                    <a:lstStyle/>
                    <a:p>
                      <a:pPr algn="ctr"/>
                      <a:r>
                        <a:rPr lang="en-US" sz="2400" b="1" kern="1200" dirty="0">
                          <a:solidFill>
                            <a:schemeClr val="dk1"/>
                          </a:solidFill>
                          <a:latin typeface="+mn-lt"/>
                          <a:ea typeface="+mn-ea"/>
                          <a:cs typeface="B Titr" panose="00000700000000000000" pitchFamily="2" charset="-78"/>
                        </a:rPr>
                        <a:t>0·5%</a:t>
                      </a:r>
                    </a:p>
                  </a:txBody>
                  <a:tcPr anchor="ctr"/>
                </a:tc>
                <a:extLst>
                  <a:ext uri="{0D108BD9-81ED-4DB2-BD59-A6C34878D82A}">
                    <a16:rowId xmlns:a16="http://schemas.microsoft.com/office/drawing/2014/main" val="2897704698"/>
                  </a:ext>
                </a:extLst>
              </a:tr>
              <a:tr h="370840">
                <a:tc>
                  <a:txBody>
                    <a:bodyPr/>
                    <a:lstStyle/>
                    <a:p>
                      <a:r>
                        <a:rPr lang="en-US" sz="2400" b="1" dirty="0" smtClean="0"/>
                        <a:t>Iran</a:t>
                      </a:r>
                      <a:endParaRPr lang="en-US" sz="2400" b="1" dirty="0"/>
                    </a:p>
                  </a:txBody>
                  <a:tcPr/>
                </a:tc>
                <a:tc>
                  <a:txBody>
                    <a:bodyPr/>
                    <a:lstStyle/>
                    <a:p>
                      <a:pPr algn="ctr"/>
                      <a:r>
                        <a:rPr lang="en-US" sz="2400" b="1" kern="1200" dirty="0">
                          <a:solidFill>
                            <a:schemeClr val="dk1"/>
                          </a:solidFill>
                          <a:latin typeface="+mn-lt"/>
                          <a:ea typeface="+mn-ea"/>
                          <a:cs typeface="B Titr" panose="00000700000000000000" pitchFamily="2" charset="-78"/>
                        </a:rPr>
                        <a:t>10·3%</a:t>
                      </a:r>
                    </a:p>
                  </a:txBody>
                  <a:tcPr anchor="ctr"/>
                </a:tc>
                <a:tc>
                  <a:txBody>
                    <a:bodyPr/>
                    <a:lstStyle/>
                    <a:p>
                      <a:pPr algn="ctr"/>
                      <a:r>
                        <a:rPr lang="en-US" sz="2400" b="1" kern="1200" dirty="0">
                          <a:solidFill>
                            <a:schemeClr val="dk1"/>
                          </a:solidFill>
                          <a:latin typeface="+mn-lt"/>
                          <a:ea typeface="+mn-ea"/>
                          <a:cs typeface="B Titr" panose="00000700000000000000" pitchFamily="2" charset="-78"/>
                        </a:rPr>
                        <a:t>5·3%</a:t>
                      </a:r>
                    </a:p>
                  </a:txBody>
                  <a:tcPr anchor="ctr"/>
                </a:tc>
                <a:extLst>
                  <a:ext uri="{0D108BD9-81ED-4DB2-BD59-A6C34878D82A}">
                    <a16:rowId xmlns:a16="http://schemas.microsoft.com/office/drawing/2014/main" val="2545208213"/>
                  </a:ext>
                </a:extLst>
              </a:tr>
            </a:tbl>
          </a:graphicData>
        </a:graphic>
      </p:graphicFrame>
    </p:spTree>
    <p:extLst>
      <p:ext uri="{BB962C8B-B14F-4D97-AF65-F5344CB8AC3E}">
        <p14:creationId xmlns:p14="http://schemas.microsoft.com/office/powerpoint/2010/main" val="34320853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65952" y="1149927"/>
            <a:ext cx="12096750" cy="4572000"/>
          </a:xfrm>
          <a:prstGeom prst="rect">
            <a:avLst/>
          </a:prstGeom>
        </p:spPr>
      </p:pic>
    </p:spTree>
    <p:extLst>
      <p:ext uri="{BB962C8B-B14F-4D97-AF65-F5344CB8AC3E}">
        <p14:creationId xmlns:p14="http://schemas.microsoft.com/office/powerpoint/2010/main" val="5183470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838200" y="1939144"/>
            <a:ext cx="10515600" cy="4124300"/>
          </a:xfrm>
          <a:prstGeom prst="rect">
            <a:avLst/>
          </a:prstGeom>
        </p:spPr>
      </p:pic>
      <p:pic>
        <p:nvPicPr>
          <p:cNvPr id="5" name="Picture 4"/>
          <p:cNvPicPr>
            <a:picLocks noChangeAspect="1"/>
          </p:cNvPicPr>
          <p:nvPr/>
        </p:nvPicPr>
        <p:blipFill>
          <a:blip r:embed="rId3"/>
          <a:stretch>
            <a:fillRect/>
          </a:stretch>
        </p:blipFill>
        <p:spPr>
          <a:xfrm>
            <a:off x="1091911" y="3501231"/>
            <a:ext cx="2000250" cy="1000125"/>
          </a:xfrm>
          <a:prstGeom prst="rect">
            <a:avLst/>
          </a:prstGeom>
        </p:spPr>
      </p:pic>
    </p:spTree>
    <p:extLst>
      <p:ext uri="{BB962C8B-B14F-4D97-AF65-F5344CB8AC3E}">
        <p14:creationId xmlns:p14="http://schemas.microsoft.com/office/powerpoint/2010/main" val="12468765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t>In 2014, UNAIDS released the </a:t>
            </a:r>
            <a:r>
              <a:rPr lang="en-US" b="1" dirty="0"/>
              <a:t>90–90–90</a:t>
            </a:r>
            <a:r>
              <a:rPr lang="en-US" dirty="0"/>
              <a:t> testing and treatment </a:t>
            </a:r>
            <a:r>
              <a:rPr lang="en-US" dirty="0" smtClean="0"/>
              <a:t>targets</a:t>
            </a:r>
          </a:p>
          <a:p>
            <a:r>
              <a:rPr lang="en-US" dirty="0" smtClean="0"/>
              <a:t>It </a:t>
            </a:r>
            <a:r>
              <a:rPr lang="en-US" dirty="0"/>
              <a:t>is still possible to achieve the 2030 goal of eliminating AIDS as a public health threat. </a:t>
            </a:r>
            <a:endParaRPr lang="en-US" dirty="0" smtClean="0"/>
          </a:p>
          <a:p>
            <a:endParaRPr lang="en-US" dirty="0" smtClean="0"/>
          </a:p>
          <a:p>
            <a:r>
              <a:rPr lang="en-US" dirty="0"/>
              <a:t/>
            </a:r>
            <a:br>
              <a:rPr lang="en-US" dirty="0"/>
            </a:br>
            <a:r>
              <a:rPr lang="en-US" dirty="0"/>
              <a:t> </a:t>
            </a:r>
            <a:br>
              <a:rPr lang="en-US" dirty="0"/>
            </a:br>
            <a:r>
              <a:rPr lang="en-US" dirty="0"/>
              <a:t> </a:t>
            </a:r>
            <a:br>
              <a:rPr lang="en-US" dirty="0"/>
            </a:br>
            <a:r>
              <a:rPr lang="en-US" dirty="0"/>
              <a:t/>
            </a:r>
            <a:br>
              <a:rPr lang="en-US" dirty="0"/>
            </a:br>
            <a:r>
              <a:rPr lang="en-US" dirty="0"/>
              <a:t/>
            </a:r>
            <a:br>
              <a:rPr lang="en-US" dirty="0"/>
            </a:br>
            <a:endParaRPr lang="en-US" dirty="0"/>
          </a:p>
        </p:txBody>
      </p:sp>
      <p:pic>
        <p:nvPicPr>
          <p:cNvPr id="4" name="Picture 3"/>
          <p:cNvPicPr>
            <a:picLocks noChangeAspect="1"/>
          </p:cNvPicPr>
          <p:nvPr/>
        </p:nvPicPr>
        <p:blipFill>
          <a:blip r:embed="rId2"/>
          <a:stretch>
            <a:fillRect/>
          </a:stretch>
        </p:blipFill>
        <p:spPr>
          <a:xfrm>
            <a:off x="1041623" y="3262080"/>
            <a:ext cx="10312177" cy="3401955"/>
          </a:xfrm>
          <a:prstGeom prst="rect">
            <a:avLst/>
          </a:prstGeom>
        </p:spPr>
      </p:pic>
    </p:spTree>
    <p:extLst>
      <p:ext uri="{BB962C8B-B14F-4D97-AF65-F5344CB8AC3E}">
        <p14:creationId xmlns:p14="http://schemas.microsoft.com/office/powerpoint/2010/main" val="12243493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Series of test tubes containing varying amounts of HIV particles and CD4 cells to depict the course of HIV infec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9482"/>
            <a:ext cx="10183668" cy="68485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67236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9489" y="4424506"/>
            <a:ext cx="10515600" cy="1325563"/>
          </a:xfrm>
        </p:spPr>
        <p:txBody>
          <a:bodyPr>
            <a:noAutofit/>
          </a:bodyPr>
          <a:lstStyle/>
          <a:p>
            <a:pPr marL="228600" lvl="0" indent="-228600">
              <a:spcBef>
                <a:spcPts val="1000"/>
              </a:spcBef>
            </a:pPr>
            <a:r>
              <a:rPr lang="en-US" sz="3600" b="1" dirty="0">
                <a:solidFill>
                  <a:prstClr val="black"/>
                </a:solidFill>
                <a:latin typeface="Calibri" panose="020F0502020204030204"/>
                <a:ea typeface="+mn-ea"/>
                <a:cs typeface="+mn-cs"/>
              </a:rPr>
              <a:t>The number of adolescents and young people is projected to increase by 10% from 2010–2050 </a:t>
            </a:r>
            <a:br>
              <a:rPr lang="en-US" sz="3600" b="1" dirty="0">
                <a:solidFill>
                  <a:prstClr val="black"/>
                </a:solidFill>
                <a:latin typeface="Calibri" panose="020F0502020204030204"/>
                <a:ea typeface="+mn-ea"/>
                <a:cs typeface="+mn-cs"/>
              </a:rPr>
            </a:br>
            <a:endParaRPr lang="en-US" sz="3600" b="1" dirty="0">
              <a:solidFill>
                <a:prstClr val="black"/>
              </a:solidFill>
              <a:latin typeface="Calibri" panose="020F0502020204030204"/>
              <a:ea typeface="+mn-ea"/>
              <a:cs typeface="+mn-cs"/>
            </a:endParaRPr>
          </a:p>
        </p:txBody>
      </p:sp>
      <p:pic>
        <p:nvPicPr>
          <p:cNvPr id="4" name="Content Placeholder 3"/>
          <p:cNvPicPr>
            <a:picLocks noGrp="1" noChangeAspect="1"/>
          </p:cNvPicPr>
          <p:nvPr>
            <p:ph idx="1"/>
          </p:nvPr>
        </p:nvPicPr>
        <p:blipFill>
          <a:blip r:embed="rId2"/>
          <a:stretch>
            <a:fillRect/>
          </a:stretch>
        </p:blipFill>
        <p:spPr>
          <a:xfrm>
            <a:off x="0" y="859415"/>
            <a:ext cx="11894578" cy="3011560"/>
          </a:xfrm>
          <a:prstGeom prst="rect">
            <a:avLst/>
          </a:prstGeom>
        </p:spPr>
      </p:pic>
    </p:spTree>
    <p:extLst>
      <p:ext uri="{BB962C8B-B14F-4D97-AF65-F5344CB8AC3E}">
        <p14:creationId xmlns:p14="http://schemas.microsoft.com/office/powerpoint/2010/main" val="27075842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212387" y="1758197"/>
            <a:ext cx="11702521" cy="4073085"/>
          </a:xfrm>
          <a:prstGeom prst="rect">
            <a:avLst/>
          </a:prstGeom>
        </p:spPr>
      </p:pic>
      <p:pic>
        <p:nvPicPr>
          <p:cNvPr id="5" name="Picture 4"/>
          <p:cNvPicPr>
            <a:picLocks noChangeAspect="1"/>
          </p:cNvPicPr>
          <p:nvPr/>
        </p:nvPicPr>
        <p:blipFill>
          <a:blip r:embed="rId3"/>
          <a:stretch>
            <a:fillRect/>
          </a:stretch>
        </p:blipFill>
        <p:spPr>
          <a:xfrm>
            <a:off x="10287000" y="3932093"/>
            <a:ext cx="1905000" cy="1238250"/>
          </a:xfrm>
          <a:prstGeom prst="rect">
            <a:avLst/>
          </a:prstGeom>
        </p:spPr>
      </p:pic>
    </p:spTree>
    <p:extLst>
      <p:ext uri="{BB962C8B-B14F-4D97-AF65-F5344CB8AC3E}">
        <p14:creationId xmlns:p14="http://schemas.microsoft.com/office/powerpoint/2010/main" val="31114432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Autofit/>
          </a:bodyPr>
          <a:lstStyle/>
          <a:p>
            <a:r>
              <a:rPr lang="en-US" sz="3200" dirty="0">
                <a:solidFill>
                  <a:srgbClr val="242021"/>
                </a:solidFill>
                <a:latin typeface="MinionPro-Regular"/>
              </a:rPr>
              <a:t>The datasets included annual figures from 1990 to 2019 for HIV/AIDS </a:t>
            </a:r>
            <a:r>
              <a:rPr lang="en-US" sz="3200" dirty="0" smtClean="0">
                <a:solidFill>
                  <a:srgbClr val="242021"/>
                </a:solidFill>
                <a:latin typeface="MinionPro-Regular"/>
              </a:rPr>
              <a:t>in 204 </a:t>
            </a:r>
            <a:r>
              <a:rPr lang="en-US" sz="3200" dirty="0">
                <a:solidFill>
                  <a:srgbClr val="242021"/>
                </a:solidFill>
                <a:latin typeface="MinionPro-Regular"/>
              </a:rPr>
              <a:t>countries and all world regions. </a:t>
            </a:r>
            <a:endParaRPr lang="en-US" sz="3200" dirty="0" smtClean="0">
              <a:solidFill>
                <a:srgbClr val="242021"/>
              </a:solidFill>
              <a:latin typeface="MinionPro-Regular"/>
            </a:endParaRPr>
          </a:p>
          <a:p>
            <a:r>
              <a:rPr lang="en-US" sz="3200" dirty="0"/>
              <a:t>Forecasting </a:t>
            </a:r>
            <a:r>
              <a:rPr lang="en-US" sz="3200" dirty="0" smtClean="0"/>
              <a:t>was used </a:t>
            </a:r>
            <a:r>
              <a:rPr lang="en-US" sz="3200" dirty="0"/>
              <a:t>to estimate disease burden up to 2040. </a:t>
            </a:r>
            <a:endParaRPr lang="en-US" sz="3200" dirty="0" smtClean="0"/>
          </a:p>
          <a:p>
            <a:r>
              <a:rPr lang="en-US" sz="3200" dirty="0"/>
              <a:t>Although many countries have witnessed a decrease in the incidence, for </a:t>
            </a:r>
            <a:r>
              <a:rPr lang="en-US" sz="3200" dirty="0">
                <a:solidFill>
                  <a:srgbClr val="C00000"/>
                </a:solidFill>
              </a:rPr>
              <a:t>Russia</a:t>
            </a:r>
            <a:r>
              <a:rPr lang="en-US" sz="3200" dirty="0" smtClean="0">
                <a:solidFill>
                  <a:srgbClr val="C00000"/>
                </a:solidFill>
              </a:rPr>
              <a:t>, Ukraine</a:t>
            </a:r>
            <a:r>
              <a:rPr lang="en-US" sz="3200" dirty="0">
                <a:solidFill>
                  <a:srgbClr val="C00000"/>
                </a:solidFill>
              </a:rPr>
              <a:t>, Portugal, Brazil, Spain and the United States</a:t>
            </a:r>
            <a:r>
              <a:rPr lang="en-US" sz="3200" dirty="0"/>
              <a:t>, the rates of new cases are </a:t>
            </a:r>
            <a:r>
              <a:rPr lang="en-US" sz="3200" dirty="0">
                <a:solidFill>
                  <a:srgbClr val="C00000"/>
                </a:solidFill>
              </a:rPr>
              <a:t>rising since 2010</a:t>
            </a:r>
            <a:r>
              <a:rPr lang="en-US" sz="3200" dirty="0"/>
              <a:t>. </a:t>
            </a:r>
            <a:endParaRPr lang="en-US" sz="3200" dirty="0" smtClean="0"/>
          </a:p>
          <a:p>
            <a:r>
              <a:rPr lang="en-US" sz="3200" dirty="0"/>
              <a:t>Prevalence continues to increase, with South Africa, Nigeria,</a:t>
            </a:r>
            <a:br>
              <a:rPr lang="en-US" sz="3200" dirty="0"/>
            </a:br>
            <a:r>
              <a:rPr lang="en-US" sz="3200" dirty="0"/>
              <a:t>Mozambique, India, Kenya and the United States having the highest burden. </a:t>
            </a:r>
            <a:br>
              <a:rPr lang="en-US" sz="3200" dirty="0"/>
            </a:br>
            <a:r>
              <a:rPr lang="en-US" sz="3200" dirty="0"/>
              <a:t/>
            </a:r>
            <a:br>
              <a:rPr lang="en-US" sz="3200" dirty="0"/>
            </a:br>
            <a:r>
              <a:rPr lang="en-US" sz="3200" dirty="0"/>
              <a:t/>
            </a:r>
            <a:br>
              <a:rPr lang="en-US" sz="3200" dirty="0"/>
            </a:br>
            <a:r>
              <a:rPr lang="en-US" sz="3200" dirty="0"/>
              <a:t/>
            </a:r>
            <a:br>
              <a:rPr lang="en-US" sz="3200" dirty="0"/>
            </a:br>
            <a:endParaRPr lang="en-US" sz="3200" dirty="0"/>
          </a:p>
        </p:txBody>
      </p:sp>
    </p:spTree>
    <p:extLst>
      <p:ext uri="{BB962C8B-B14F-4D97-AF65-F5344CB8AC3E}">
        <p14:creationId xmlns:p14="http://schemas.microsoft.com/office/powerpoint/2010/main" val="36178348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2055" y="32616"/>
            <a:ext cx="10515600" cy="854075"/>
          </a:xfrm>
        </p:spPr>
        <p:txBody>
          <a:bodyPr>
            <a:noAutofit/>
          </a:bodyPr>
          <a:lstStyle/>
          <a:p>
            <a:r>
              <a:rPr lang="en-US" sz="2400" dirty="0">
                <a:solidFill>
                  <a:srgbClr val="242021"/>
                </a:solidFill>
                <a:latin typeface="MinionPro-Regular"/>
              </a:rPr>
              <a:t>A) Rising </a:t>
            </a:r>
            <a:r>
              <a:rPr lang="en-US" sz="2400" dirty="0" smtClean="0">
                <a:solidFill>
                  <a:srgbClr val="242021"/>
                </a:solidFill>
                <a:latin typeface="MinionPro-Regular"/>
              </a:rPr>
              <a:t>rates indicating </a:t>
            </a:r>
            <a:r>
              <a:rPr lang="en-US" sz="2400" dirty="0">
                <a:solidFill>
                  <a:srgbClr val="242021"/>
                </a:solidFill>
                <a:latin typeface="MinionPro-Regular"/>
              </a:rPr>
              <a:t>a resurgence in Western Europe and the US</a:t>
            </a:r>
            <a:r>
              <a:rPr lang="en-US" sz="2400" dirty="0"/>
              <a:t> </a:t>
            </a:r>
            <a:br>
              <a:rPr lang="en-US" sz="2400" dirty="0"/>
            </a:br>
            <a:endParaRPr lang="en-US" sz="2400" dirty="0"/>
          </a:p>
        </p:txBody>
      </p:sp>
      <p:pic>
        <p:nvPicPr>
          <p:cNvPr id="4" name="Content Placeholder 3"/>
          <p:cNvPicPr>
            <a:picLocks noGrp="1" noChangeAspect="1"/>
          </p:cNvPicPr>
          <p:nvPr>
            <p:ph idx="1"/>
          </p:nvPr>
        </p:nvPicPr>
        <p:blipFill>
          <a:blip r:embed="rId2"/>
          <a:stretch>
            <a:fillRect/>
          </a:stretch>
        </p:blipFill>
        <p:spPr>
          <a:xfrm>
            <a:off x="562717" y="554182"/>
            <a:ext cx="10592789" cy="6179127"/>
          </a:xfrm>
          <a:prstGeom prst="rect">
            <a:avLst/>
          </a:prstGeom>
        </p:spPr>
      </p:pic>
    </p:spTree>
    <p:extLst>
      <p:ext uri="{BB962C8B-B14F-4D97-AF65-F5344CB8AC3E}">
        <p14:creationId xmlns:p14="http://schemas.microsoft.com/office/powerpoint/2010/main" val="13503893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5909" y="0"/>
            <a:ext cx="10515600" cy="1246909"/>
          </a:xfrm>
        </p:spPr>
        <p:txBody>
          <a:bodyPr>
            <a:normAutofit/>
          </a:bodyPr>
          <a:lstStyle/>
          <a:p>
            <a:r>
              <a:rPr lang="en-US" sz="3200" dirty="0">
                <a:solidFill>
                  <a:srgbClr val="242021"/>
                </a:solidFill>
                <a:latin typeface="MinionPro-Regular"/>
              </a:rPr>
              <a:t>Age distribution of HIV/AIDS worldwide. (A) Incidence</a:t>
            </a:r>
            <a:r>
              <a:rPr lang="en-US" sz="3200" dirty="0"/>
              <a:t> </a:t>
            </a:r>
            <a:br>
              <a:rPr lang="en-US" sz="3200" dirty="0"/>
            </a:br>
            <a:endParaRPr lang="en-US" sz="3200" dirty="0"/>
          </a:p>
        </p:txBody>
      </p:sp>
      <p:pic>
        <p:nvPicPr>
          <p:cNvPr id="4" name="Content Placeholder 3"/>
          <p:cNvPicPr>
            <a:picLocks noGrp="1" noChangeAspect="1"/>
          </p:cNvPicPr>
          <p:nvPr>
            <p:ph idx="1"/>
          </p:nvPr>
        </p:nvPicPr>
        <p:blipFill>
          <a:blip r:embed="rId2"/>
          <a:stretch>
            <a:fillRect/>
          </a:stretch>
        </p:blipFill>
        <p:spPr>
          <a:xfrm>
            <a:off x="830356" y="900546"/>
            <a:ext cx="10551153" cy="5957454"/>
          </a:xfrm>
          <a:prstGeom prst="rect">
            <a:avLst/>
          </a:prstGeom>
        </p:spPr>
      </p:pic>
    </p:spTree>
    <p:extLst>
      <p:ext uri="{BB962C8B-B14F-4D97-AF65-F5344CB8AC3E}">
        <p14:creationId xmlns:p14="http://schemas.microsoft.com/office/powerpoint/2010/main" val="4703777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4000" dirty="0"/>
              <a:t>This analysis </a:t>
            </a:r>
            <a:r>
              <a:rPr lang="en-US" sz="4000" dirty="0" smtClean="0"/>
              <a:t>provides insights </a:t>
            </a:r>
            <a:r>
              <a:rPr lang="en-US" sz="4000" dirty="0"/>
              <a:t>into the current and future trends to achieve </a:t>
            </a:r>
            <a:r>
              <a:rPr lang="en-US" sz="4000" dirty="0" smtClean="0"/>
              <a:t>eradication of </a:t>
            </a:r>
            <a:r>
              <a:rPr lang="en-US" sz="4000" dirty="0"/>
              <a:t>the HIV epidemic. Achieving such a goal will </a:t>
            </a:r>
            <a:r>
              <a:rPr lang="en-US" sz="4000" dirty="0">
                <a:solidFill>
                  <a:srgbClr val="C00000"/>
                </a:solidFill>
              </a:rPr>
              <a:t>not only </a:t>
            </a:r>
            <a:r>
              <a:rPr lang="en-US" sz="4000" dirty="0" smtClean="0">
                <a:solidFill>
                  <a:srgbClr val="C00000"/>
                </a:solidFill>
              </a:rPr>
              <a:t>require funding </a:t>
            </a:r>
            <a:r>
              <a:rPr lang="en-US" sz="4000" dirty="0">
                <a:solidFill>
                  <a:srgbClr val="C00000"/>
                </a:solidFill>
              </a:rPr>
              <a:t>for universal ART access</a:t>
            </a:r>
            <a:r>
              <a:rPr lang="en-US" sz="4000" dirty="0"/>
              <a:t>, but also </a:t>
            </a:r>
            <a:r>
              <a:rPr lang="en-US" sz="4000" b="1" dirty="0">
                <a:solidFill>
                  <a:srgbClr val="C00000"/>
                </a:solidFill>
              </a:rPr>
              <a:t>more effective sociocultural strategies </a:t>
            </a:r>
            <a:r>
              <a:rPr lang="en-US" sz="4000" dirty="0"/>
              <a:t>for HIV prevention </a:t>
            </a:r>
            <a:br>
              <a:rPr lang="en-US" sz="4000" dirty="0"/>
            </a:br>
            <a:endParaRPr lang="en-US" sz="4000" dirty="0"/>
          </a:p>
        </p:txBody>
      </p:sp>
    </p:spTree>
    <p:extLst>
      <p:ext uri="{BB962C8B-B14F-4D97-AF65-F5344CB8AC3E}">
        <p14:creationId xmlns:p14="http://schemas.microsoft.com/office/powerpoint/2010/main" val="19015770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r" rtl="1"/>
            <a:r>
              <a:rPr lang="fa-IR" sz="6000" dirty="0">
                <a:solidFill>
                  <a:prstClr val="black"/>
                </a:solidFill>
                <a:cs typeface="B Titr" panose="00000700000000000000" pitchFamily="2" charset="-78"/>
              </a:rPr>
              <a:t>هزینه درمان هر </a:t>
            </a:r>
            <a:r>
              <a:rPr lang="fa-IR" sz="6000" dirty="0" smtClean="0">
                <a:solidFill>
                  <a:prstClr val="black"/>
                </a:solidFill>
                <a:cs typeface="B Titr" panose="00000700000000000000" pitchFamily="2" charset="-78"/>
              </a:rPr>
              <a:t>یک نفر </a:t>
            </a:r>
            <a:r>
              <a:rPr lang="fa-IR" sz="6000" dirty="0">
                <a:solidFill>
                  <a:prstClr val="black"/>
                </a:solidFill>
                <a:cs typeface="B Titr" panose="00000700000000000000" pitchFamily="2" charset="-78"/>
              </a:rPr>
              <a:t>بیمار مبتلا به ویروس </a:t>
            </a:r>
            <a:r>
              <a:rPr lang="en-US" sz="6000" dirty="0">
                <a:solidFill>
                  <a:prstClr val="black"/>
                </a:solidFill>
                <a:cs typeface="B Titr" panose="00000700000000000000" pitchFamily="2" charset="-78"/>
              </a:rPr>
              <a:t>HIV</a:t>
            </a:r>
            <a:r>
              <a:rPr lang="fa-IR" sz="6000" dirty="0">
                <a:solidFill>
                  <a:prstClr val="black"/>
                </a:solidFill>
                <a:cs typeface="B Titr" panose="00000700000000000000" pitchFamily="2" charset="-78"/>
              </a:rPr>
              <a:t> </a:t>
            </a:r>
            <a:r>
              <a:rPr lang="fa-IR" sz="6000" dirty="0" smtClean="0">
                <a:solidFill>
                  <a:prstClr val="black"/>
                </a:solidFill>
                <a:cs typeface="B Titr" panose="00000700000000000000" pitchFamily="2" charset="-78"/>
              </a:rPr>
              <a:t>در طول عمر او چقدر </a:t>
            </a:r>
            <a:r>
              <a:rPr lang="fa-IR" sz="6000" dirty="0">
                <a:solidFill>
                  <a:prstClr val="black"/>
                </a:solidFill>
                <a:cs typeface="B Titr" panose="00000700000000000000" pitchFamily="2" charset="-78"/>
              </a:rPr>
              <a:t>است؟</a:t>
            </a:r>
            <a:endParaRPr lang="en-US" dirty="0"/>
          </a:p>
        </p:txBody>
      </p:sp>
      <p:pic>
        <p:nvPicPr>
          <p:cNvPr id="7" name="Content Placeholder 6"/>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838200" y="2116386"/>
            <a:ext cx="5181600" cy="3769816"/>
          </a:xfrm>
        </p:spPr>
      </p:pic>
      <p:pic>
        <p:nvPicPr>
          <p:cNvPr id="1026" name="Picture 2" descr="https://owh-wh-d9-prod.s3.amazonaws.com/s3fs-public/heading-images/HIVandAIDSbasics.jpg?VersionId=c4c1MupREgBoMER9m9M4nu6K4HbdJoXL"/>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172200" y="2546128"/>
            <a:ext cx="5181600" cy="29103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424884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r" rtl="1"/>
            <a:r>
              <a:rPr lang="fa-IR" dirty="0" smtClean="0">
                <a:cs typeface="B Titr" panose="00000700000000000000" pitchFamily="2" charset="-78"/>
              </a:rPr>
              <a:t>هزینه های </a:t>
            </a:r>
            <a:r>
              <a:rPr lang="fa-IR" dirty="0">
                <a:cs typeface="B Titr" panose="00000700000000000000" pitchFamily="2" charset="-78"/>
              </a:rPr>
              <a:t>مستقیم درمان </a:t>
            </a:r>
            <a:r>
              <a:rPr lang="en-US" dirty="0">
                <a:cs typeface="B Titr" panose="00000700000000000000" pitchFamily="2" charset="-78"/>
              </a:rPr>
              <a:t>HIV/AIDS</a:t>
            </a:r>
            <a:r>
              <a:rPr lang="fa-IR" dirty="0">
                <a:cs typeface="B Titr" panose="00000700000000000000" pitchFamily="2" charset="-78"/>
              </a:rPr>
              <a:t> </a:t>
            </a:r>
            <a:r>
              <a:rPr lang="fa-IR" u="sng" dirty="0">
                <a:solidFill>
                  <a:srgbClr val="FF0000"/>
                </a:solidFill>
                <a:cs typeface="B Titr" panose="00000700000000000000" pitchFamily="2" charset="-78"/>
              </a:rPr>
              <a:t>800 تا 900 درصد بیشتر از </a:t>
            </a:r>
            <a:r>
              <a:rPr lang="fa-IR" dirty="0">
                <a:cs typeface="B Titr" panose="00000700000000000000" pitchFamily="2" charset="-78"/>
              </a:rPr>
              <a:t>درمان بیماری هایی همچون دیابت و سکته مغزی یا قلبی </a:t>
            </a:r>
            <a:r>
              <a:rPr lang="fa-IR" dirty="0" smtClean="0">
                <a:cs typeface="B Titr" panose="00000700000000000000" pitchFamily="2" charset="-78"/>
              </a:rPr>
              <a:t>است</a:t>
            </a:r>
            <a:r>
              <a:rPr lang="fa-IR" dirty="0">
                <a:cs typeface="B Titr" panose="00000700000000000000" pitchFamily="2" charset="-78"/>
              </a:rPr>
              <a:t>.</a:t>
            </a:r>
            <a:endParaRPr lang="en-US" dirty="0">
              <a:cs typeface="B Titr" panose="00000700000000000000" pitchFamily="2" charset="-78"/>
            </a:endParaRPr>
          </a:p>
        </p:txBody>
      </p:sp>
      <p:sp>
        <p:nvSpPr>
          <p:cNvPr id="5" name="Content Placeholder 4"/>
          <p:cNvSpPr>
            <a:spLocks noGrp="1"/>
          </p:cNvSpPr>
          <p:nvPr>
            <p:ph sz="half" idx="1"/>
          </p:nvPr>
        </p:nvSpPr>
        <p:spPr>
          <a:xfrm>
            <a:off x="138546" y="2005734"/>
            <a:ext cx="5742709" cy="4351338"/>
          </a:xfrm>
        </p:spPr>
        <p:txBody>
          <a:bodyPr/>
          <a:lstStyle/>
          <a:p>
            <a:r>
              <a:rPr lang="en-US" dirty="0" smtClean="0">
                <a:solidFill>
                  <a:srgbClr val="131413"/>
                </a:solidFill>
                <a:latin typeface="JgjtkcAdvTTb5929f4c"/>
              </a:rPr>
              <a:t>The </a:t>
            </a:r>
            <a:r>
              <a:rPr lang="en-US" dirty="0">
                <a:solidFill>
                  <a:srgbClr val="131413"/>
                </a:solidFill>
                <a:latin typeface="JgjtkcAdvTTb5929f4c"/>
              </a:rPr>
              <a:t>total direct expenditures for HIV/AIDS </a:t>
            </a:r>
            <a:r>
              <a:rPr lang="en-US" dirty="0" smtClean="0">
                <a:solidFill>
                  <a:srgbClr val="131413"/>
                </a:solidFill>
                <a:latin typeface="JgjtkcAdvTTb5929f4c"/>
              </a:rPr>
              <a:t>was </a:t>
            </a:r>
            <a:r>
              <a:rPr lang="en-US" dirty="0">
                <a:solidFill>
                  <a:srgbClr val="131413"/>
                </a:solidFill>
                <a:latin typeface="JgjtkcAdvTTb5929f4c"/>
              </a:rPr>
              <a:t>800</a:t>
            </a:r>
            <a:r>
              <a:rPr lang="en-US" dirty="0">
                <a:solidFill>
                  <a:srgbClr val="131413"/>
                </a:solidFill>
                <a:latin typeface="CsqsklAdvTTb5929f4c+20"/>
              </a:rPr>
              <a:t>–</a:t>
            </a:r>
            <a:r>
              <a:rPr lang="en-US" dirty="0">
                <a:solidFill>
                  <a:srgbClr val="131413"/>
                </a:solidFill>
                <a:latin typeface="JgjtkcAdvTTb5929f4c"/>
              </a:rPr>
              <a:t>900%</a:t>
            </a:r>
            <a:br>
              <a:rPr lang="en-US" dirty="0">
                <a:solidFill>
                  <a:srgbClr val="131413"/>
                </a:solidFill>
                <a:latin typeface="JgjtkcAdvTTb5929f4c"/>
              </a:rPr>
            </a:br>
            <a:r>
              <a:rPr lang="en-US" dirty="0">
                <a:solidFill>
                  <a:srgbClr val="131413"/>
                </a:solidFill>
                <a:latin typeface="JgjtkcAdvTTb5929f4c"/>
              </a:rPr>
              <a:t>higher when compared to those without HIV/AIDS (i.e., diabetes, stroke, and cardiovascular disease). </a:t>
            </a:r>
            <a:r>
              <a:rPr lang="en-US" dirty="0" smtClean="0"/>
              <a:t/>
            </a:r>
            <a:br>
              <a:rPr lang="en-US" dirty="0" smtClean="0"/>
            </a:br>
            <a:endParaRPr lang="en-US" dirty="0"/>
          </a:p>
        </p:txBody>
      </p:sp>
      <p:pic>
        <p:nvPicPr>
          <p:cNvPr id="2050" name="Picture 2" descr="https://d3b6u46udi9ohd.cloudfront.net/wp-content/uploads/2020/02/13053953/link-between-diabetes-and-heart-disease.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172199" y="2327564"/>
            <a:ext cx="5902472" cy="3588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34747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4800" y="212726"/>
            <a:ext cx="11457709" cy="369166"/>
          </a:xfrm>
        </p:spPr>
        <p:txBody>
          <a:bodyPr>
            <a:noAutofit/>
          </a:bodyPr>
          <a:lstStyle/>
          <a:p>
            <a:pPr algn="r" rtl="1"/>
            <a:r>
              <a:rPr lang="fa-IR" sz="3200" dirty="0" smtClean="0">
                <a:solidFill>
                  <a:srgbClr val="0070C0"/>
                </a:solidFill>
                <a:cs typeface="B Titr" panose="00000700000000000000" pitchFamily="2" charset="-78"/>
              </a:rPr>
              <a:t/>
            </a:r>
            <a:br>
              <a:rPr lang="fa-IR" sz="3200" dirty="0" smtClean="0">
                <a:solidFill>
                  <a:srgbClr val="0070C0"/>
                </a:solidFill>
                <a:cs typeface="B Titr" panose="00000700000000000000" pitchFamily="2" charset="-78"/>
              </a:rPr>
            </a:br>
            <a:r>
              <a:rPr lang="fa-IR" sz="3600" dirty="0" smtClean="0">
                <a:solidFill>
                  <a:srgbClr val="0070C0"/>
                </a:solidFill>
                <a:cs typeface="B Titr" panose="00000700000000000000" pitchFamily="2" charset="-78"/>
              </a:rPr>
              <a:t>65 درصد هزینه های بیمار را هزینه های دارویی تشکیل میدهد.</a:t>
            </a:r>
            <a:endParaRPr lang="en-US" sz="3600" dirty="0">
              <a:solidFill>
                <a:srgbClr val="0070C0"/>
              </a:solidFill>
              <a:cs typeface="B Titr" panose="00000700000000000000" pitchFamily="2" charset="-78"/>
            </a:endParaRPr>
          </a:p>
        </p:txBody>
      </p:sp>
      <p:sp>
        <p:nvSpPr>
          <p:cNvPr id="2" name="Content Placeholder 1"/>
          <p:cNvSpPr>
            <a:spLocks noGrp="1"/>
          </p:cNvSpPr>
          <p:nvPr>
            <p:ph idx="1"/>
          </p:nvPr>
        </p:nvSpPr>
        <p:spPr/>
        <p:txBody>
          <a:bodyPr/>
          <a:lstStyle/>
          <a:p>
            <a:endParaRPr lang="en-US"/>
          </a:p>
        </p:txBody>
      </p:sp>
      <p:pic>
        <p:nvPicPr>
          <p:cNvPr id="3" name="Picture 2"/>
          <p:cNvPicPr>
            <a:picLocks noChangeAspect="1"/>
          </p:cNvPicPr>
          <p:nvPr/>
        </p:nvPicPr>
        <p:blipFill>
          <a:blip r:embed="rId2"/>
          <a:stretch>
            <a:fillRect/>
          </a:stretch>
        </p:blipFill>
        <p:spPr>
          <a:xfrm>
            <a:off x="1611904" y="969818"/>
            <a:ext cx="8446496" cy="5888182"/>
          </a:xfrm>
          <a:prstGeom prst="rect">
            <a:avLst/>
          </a:prstGeom>
        </p:spPr>
      </p:pic>
    </p:spTree>
    <p:extLst>
      <p:ext uri="{BB962C8B-B14F-4D97-AF65-F5344CB8AC3E}">
        <p14:creationId xmlns:p14="http://schemas.microsoft.com/office/powerpoint/2010/main" val="131103970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r" rtl="1"/>
            <a:r>
              <a:rPr lang="fa-IR" dirty="0" smtClean="0">
                <a:cs typeface="B Titr" panose="00000700000000000000" pitchFamily="2" charset="-78"/>
              </a:rPr>
              <a:t>تخمین زده میشود برای درمان هر بیمار در طول عمر بسته به نوع محاسبه اقتصادی </a:t>
            </a:r>
            <a:r>
              <a:rPr lang="fa-IR" u="sng" dirty="0" smtClean="0">
                <a:solidFill>
                  <a:srgbClr val="FF0000"/>
                </a:solidFill>
                <a:cs typeface="B Titr" panose="00000700000000000000" pitchFamily="2" charset="-78"/>
              </a:rPr>
              <a:t>بین 420 هزار تا یک میلون دلار </a:t>
            </a:r>
            <a:r>
              <a:rPr lang="fa-IR" dirty="0" smtClean="0">
                <a:cs typeface="B Titr" panose="00000700000000000000" pitchFamily="2" charset="-78"/>
              </a:rPr>
              <a:t>هزینه لازم است.</a:t>
            </a:r>
            <a:endParaRPr lang="en-US" dirty="0">
              <a:cs typeface="B Titr" panose="00000700000000000000" pitchFamily="2" charset="-78"/>
            </a:endParaRPr>
          </a:p>
        </p:txBody>
      </p:sp>
      <p:sp>
        <p:nvSpPr>
          <p:cNvPr id="5" name="Content Placeholder 4"/>
          <p:cNvSpPr>
            <a:spLocks noGrp="1"/>
          </p:cNvSpPr>
          <p:nvPr>
            <p:ph sz="half" idx="1"/>
          </p:nvPr>
        </p:nvSpPr>
        <p:spPr>
          <a:xfrm>
            <a:off x="69273" y="1519742"/>
            <a:ext cx="6941127" cy="4852266"/>
          </a:xfrm>
        </p:spPr>
        <p:txBody>
          <a:bodyPr>
            <a:noAutofit/>
          </a:bodyPr>
          <a:lstStyle/>
          <a:p>
            <a:r>
              <a:rPr lang="en-US" sz="4000" dirty="0"/>
              <a:t>We estimated an average lifetime HIV-related medical cost for </a:t>
            </a:r>
            <a:r>
              <a:rPr lang="en-US" sz="4000" dirty="0" err="1" smtClean="0"/>
              <a:t>aperson</a:t>
            </a:r>
            <a:r>
              <a:rPr lang="en-US" sz="4000" dirty="0" smtClean="0"/>
              <a:t> </a:t>
            </a:r>
            <a:r>
              <a:rPr lang="en-US" sz="4000" dirty="0"/>
              <a:t>with </a:t>
            </a:r>
            <a:r>
              <a:rPr lang="en-US" sz="4000" dirty="0" smtClean="0"/>
              <a:t>HIV of </a:t>
            </a:r>
            <a:r>
              <a:rPr lang="en-US" sz="4000" dirty="0"/>
              <a:t>$420,285 (2019 US$) discounted (3%) and $1,079,999</a:t>
            </a:r>
            <a:r>
              <a:rPr lang="en-US" sz="4000" dirty="0" smtClean="0"/>
              <a:t> </a:t>
            </a:r>
          </a:p>
          <a:p>
            <a:r>
              <a:rPr lang="en-US" sz="3200" dirty="0"/>
              <a:t>Antiretroviral drug </a:t>
            </a:r>
            <a:r>
              <a:rPr lang="en-US" sz="3200" dirty="0">
                <a:solidFill>
                  <a:srgbClr val="C00000"/>
                </a:solidFill>
              </a:rPr>
              <a:t>prices </a:t>
            </a:r>
            <a:r>
              <a:rPr lang="en-US" sz="3200" dirty="0">
                <a:solidFill>
                  <a:srgbClr val="FF0000"/>
                </a:solidFill>
              </a:rPr>
              <a:t>remain high </a:t>
            </a:r>
            <a:r>
              <a:rPr lang="en-US" sz="3200" dirty="0"/>
              <a:t>in the United </a:t>
            </a:r>
            <a:r>
              <a:rPr lang="en-US" sz="3200" dirty="0" smtClean="0"/>
              <a:t>States and </a:t>
            </a:r>
            <a:r>
              <a:rPr lang="en-US" sz="3200" dirty="0">
                <a:solidFill>
                  <a:srgbClr val="C00000"/>
                </a:solidFill>
              </a:rPr>
              <a:t>increase every year 4 to 6 times faste</a:t>
            </a:r>
            <a:r>
              <a:rPr lang="en-US" sz="3200" dirty="0"/>
              <a:t>r than the inflation rate </a:t>
            </a:r>
            <a:r>
              <a:rPr lang="en-US" sz="4000" dirty="0"/>
              <a:t/>
            </a:r>
            <a:br>
              <a:rPr lang="en-US" sz="4000" dirty="0"/>
            </a:br>
            <a:r>
              <a:rPr lang="en-US" sz="4000" dirty="0" smtClean="0"/>
              <a:t/>
            </a:r>
            <a:br>
              <a:rPr lang="en-US" sz="4000" dirty="0" smtClean="0"/>
            </a:br>
            <a:endParaRPr lang="en-US" sz="4000" dirty="0"/>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010400" y="2391395"/>
            <a:ext cx="5181600" cy="3108960"/>
          </a:xfrm>
        </p:spPr>
      </p:pic>
    </p:spTree>
    <p:extLst>
      <p:ext uri="{BB962C8B-B14F-4D97-AF65-F5344CB8AC3E}">
        <p14:creationId xmlns:p14="http://schemas.microsoft.com/office/powerpoint/2010/main" val="28096785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6246" y="0"/>
            <a:ext cx="9258300" cy="6858000"/>
          </a:xfrm>
        </p:spPr>
      </p:pic>
    </p:spTree>
    <p:extLst>
      <p:ext uri="{BB962C8B-B14F-4D97-AF65-F5344CB8AC3E}">
        <p14:creationId xmlns:p14="http://schemas.microsoft.com/office/powerpoint/2010/main" val="6718103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r" rtl="1"/>
            <a:r>
              <a:rPr lang="fa-IR" sz="3600" dirty="0" smtClean="0">
                <a:cs typeface="B Titr" panose="00000700000000000000" pitchFamily="2" charset="-78"/>
              </a:rPr>
              <a:t>سوال </a:t>
            </a:r>
            <a:r>
              <a:rPr lang="fa-IR" sz="3600" dirty="0" smtClean="0">
                <a:cs typeface="B Titr" panose="00000700000000000000" pitchFamily="2" charset="-78"/>
              </a:rPr>
              <a:t>: </a:t>
            </a:r>
            <a:r>
              <a:rPr lang="fa-IR" sz="3600" dirty="0" smtClean="0">
                <a:cs typeface="B Titr" panose="00000700000000000000" pitchFamily="2" charset="-78"/>
              </a:rPr>
              <a:t>مگر  داروهای </a:t>
            </a:r>
            <a:r>
              <a:rPr lang="en-US" sz="3600" dirty="0" smtClean="0">
                <a:cs typeface="B Titr" panose="00000700000000000000" pitchFamily="2" charset="-78"/>
              </a:rPr>
              <a:t>HIV/AIDS</a:t>
            </a:r>
            <a:r>
              <a:rPr lang="fa-IR" sz="3600" dirty="0" smtClean="0">
                <a:cs typeface="B Titr" panose="00000700000000000000" pitchFamily="2" charset="-78"/>
              </a:rPr>
              <a:t> در کشور ما به عنوان یک کشورِ با درآمد متوسط، رایگان نیست؟ پس آیا جای نگرانی وجود دارد؟</a:t>
            </a:r>
            <a:endParaRPr lang="en-US" sz="3600" dirty="0">
              <a:cs typeface="B Titr" panose="00000700000000000000" pitchFamily="2" charset="-78"/>
            </a:endParaRPr>
          </a:p>
        </p:txBody>
      </p:sp>
      <p:sp>
        <p:nvSpPr>
          <p:cNvPr id="3" name="Content Placeholder 2"/>
          <p:cNvSpPr>
            <a:spLocks noGrp="1"/>
          </p:cNvSpPr>
          <p:nvPr>
            <p:ph idx="1"/>
          </p:nvPr>
        </p:nvSpPr>
        <p:spPr/>
        <p:txBody>
          <a:bodyPr>
            <a:normAutofit/>
          </a:bodyPr>
          <a:lstStyle/>
          <a:p>
            <a:endParaRPr lang="fa-IR" sz="4400" dirty="0" smtClean="0">
              <a:solidFill>
                <a:srgbClr val="000000"/>
              </a:solidFill>
              <a:latin typeface="tiempos headline light"/>
              <a:ea typeface="+mj-ea"/>
              <a:cs typeface="+mj-cs"/>
            </a:endParaRPr>
          </a:p>
          <a:p>
            <a:endParaRPr lang="en-US" dirty="0"/>
          </a:p>
        </p:txBody>
      </p:sp>
      <p:sp>
        <p:nvSpPr>
          <p:cNvPr id="6" name="AutoShape 4" descr="https://static.toiimg.com/thumb/msid-65315444,imgsize-41565,width-400,resizemode-4/65315444.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7" name="Picture 6"/>
          <p:cNvPicPr>
            <a:picLocks noChangeAspect="1"/>
          </p:cNvPicPr>
          <p:nvPr/>
        </p:nvPicPr>
        <p:blipFill>
          <a:blip r:embed="rId2"/>
          <a:stretch>
            <a:fillRect/>
          </a:stretch>
        </p:blipFill>
        <p:spPr>
          <a:xfrm>
            <a:off x="2992581" y="2306204"/>
            <a:ext cx="5340928" cy="4005696"/>
          </a:xfrm>
          <a:prstGeom prst="rect">
            <a:avLst/>
          </a:prstGeom>
        </p:spPr>
      </p:pic>
    </p:spTree>
    <p:extLst>
      <p:ext uri="{BB962C8B-B14F-4D97-AF65-F5344CB8AC3E}">
        <p14:creationId xmlns:p14="http://schemas.microsoft.com/office/powerpoint/2010/main" val="7583182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rtl="1"/>
            <a:r>
              <a:rPr lang="fa-IR" dirty="0" smtClean="0">
                <a:cs typeface="B Titr" panose="00000700000000000000" pitchFamily="2" charset="-78"/>
              </a:rPr>
              <a:t>پاسخ به این سوال را باید دربیانات مطرح شده در کنفرانس انجمن بین المللی ایدز در اوتاوای کانادا جستجو نمود که چنین اظهار شد که:...</a:t>
            </a:r>
            <a:endParaRPr lang="en-US" dirty="0">
              <a:cs typeface="B Titr" panose="00000700000000000000" pitchFamily="2" charset="-78"/>
            </a:endParaRPr>
          </a:p>
        </p:txBody>
      </p:sp>
      <p:pic>
        <p:nvPicPr>
          <p:cNvPr id="5" name="Content Placeholder 4"/>
          <p:cNvPicPr>
            <a:picLocks noGrp="1" noChangeAspect="1"/>
          </p:cNvPicPr>
          <p:nvPr>
            <p:ph sz="half" idx="2"/>
          </p:nvPr>
        </p:nvPicPr>
        <p:blipFill>
          <a:blip r:embed="rId2"/>
          <a:stretch>
            <a:fillRect/>
          </a:stretch>
        </p:blipFill>
        <p:spPr>
          <a:xfrm>
            <a:off x="2556713" y="2119744"/>
            <a:ext cx="6701359" cy="4738255"/>
          </a:xfrm>
          <a:prstGeom prst="rect">
            <a:avLst/>
          </a:prstGeom>
        </p:spPr>
      </p:pic>
    </p:spTree>
    <p:extLst>
      <p:ext uri="{BB962C8B-B14F-4D97-AF65-F5344CB8AC3E}">
        <p14:creationId xmlns:p14="http://schemas.microsoft.com/office/powerpoint/2010/main" val="16460693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pPr algn="r" rtl="1"/>
            <a:r>
              <a:rPr lang="fa-IR" sz="3200" dirty="0" smtClean="0">
                <a:solidFill>
                  <a:srgbClr val="000000"/>
                </a:solidFill>
                <a:latin typeface="tiempos headline light"/>
                <a:cs typeface="B Titr" panose="00000700000000000000" pitchFamily="2" charset="-78"/>
              </a:rPr>
              <a:t>هیچکس نمیتواند نقش قدرت پرداخت کشورها را نادیده بگیرد. در این خصوص کشورهای با درآمد متوسط برای دستیابی به این داروها به طور فزاینده ای با محدودیت های بودجه ای روبرو هستند!</a:t>
            </a:r>
            <a:endParaRPr lang="en-US" sz="3200" dirty="0">
              <a:cs typeface="B Titr" panose="00000700000000000000" pitchFamily="2" charset="-78"/>
            </a:endParaRPr>
          </a:p>
        </p:txBody>
      </p:sp>
      <p:sp>
        <p:nvSpPr>
          <p:cNvPr id="5" name="Content Placeholder 4"/>
          <p:cNvSpPr>
            <a:spLocks noGrp="1"/>
          </p:cNvSpPr>
          <p:nvPr>
            <p:ph sz="half" idx="1"/>
          </p:nvPr>
        </p:nvSpPr>
        <p:spPr/>
        <p:txBody>
          <a:bodyPr>
            <a:normAutofit fontScale="92500"/>
          </a:bodyPr>
          <a:lstStyle/>
          <a:p>
            <a:pPr lvl="0"/>
            <a:r>
              <a:rPr lang="en-US" sz="2600" dirty="0">
                <a:solidFill>
                  <a:srgbClr val="000000"/>
                </a:solidFill>
                <a:latin typeface="tiempos headline light"/>
              </a:rPr>
              <a:t>“No one can deny the pivotal role that affordable </a:t>
            </a:r>
            <a:r>
              <a:rPr lang="en-US" sz="2600" dirty="0" err="1">
                <a:solidFill>
                  <a:srgbClr val="000000"/>
                </a:solidFill>
                <a:latin typeface="tiempos headline light"/>
              </a:rPr>
              <a:t>antiretrovirals</a:t>
            </a:r>
            <a:r>
              <a:rPr lang="en-US" sz="2600" dirty="0">
                <a:solidFill>
                  <a:srgbClr val="000000"/>
                </a:solidFill>
                <a:latin typeface="tiempos headline light"/>
              </a:rPr>
              <a:t> have played in putting 15 million people on HIV treatment, but as we look ahead to the next 15 million, we see that </a:t>
            </a:r>
            <a:r>
              <a:rPr lang="en-US" sz="2600" dirty="0">
                <a:solidFill>
                  <a:srgbClr val="FF0000"/>
                </a:solidFill>
                <a:latin typeface="tiempos headline light"/>
              </a:rPr>
              <a:t>middle-income countries are increasingly constrained in accessing affordable generic medicines</a:t>
            </a:r>
            <a:r>
              <a:rPr lang="en-US" sz="2600" dirty="0">
                <a:solidFill>
                  <a:srgbClr val="000000"/>
                </a:solidFill>
                <a:latin typeface="tiempos headline light"/>
              </a:rPr>
              <a:t>, and this spells </a:t>
            </a:r>
            <a:r>
              <a:rPr lang="en-US" sz="2600" dirty="0">
                <a:solidFill>
                  <a:srgbClr val="FF0000"/>
                </a:solidFill>
                <a:latin typeface="tiempos headline light"/>
              </a:rPr>
              <a:t>disaster </a:t>
            </a:r>
            <a:r>
              <a:rPr lang="en-US" sz="2600" dirty="0">
                <a:solidFill>
                  <a:srgbClr val="000000"/>
                </a:solidFill>
                <a:latin typeface="tiempos headline light"/>
              </a:rPr>
              <a:t>for the global HIV response,” said Dr. Peter </a:t>
            </a:r>
            <a:r>
              <a:rPr lang="en-US" sz="2600" dirty="0" err="1">
                <a:solidFill>
                  <a:srgbClr val="000000"/>
                </a:solidFill>
                <a:latin typeface="tiempos headline light"/>
              </a:rPr>
              <a:t>Saranchuk</a:t>
            </a:r>
            <a:r>
              <a:rPr lang="en-US" sz="2600" dirty="0">
                <a:solidFill>
                  <a:srgbClr val="000000"/>
                </a:solidFill>
                <a:latin typeface="tiempos headline light"/>
              </a:rPr>
              <a:t>, TB/HIV Advisor for MSF.</a:t>
            </a:r>
            <a:endParaRPr lang="en-US" sz="2600" dirty="0">
              <a:solidFill>
                <a:prstClr val="black"/>
              </a:solidFill>
            </a:endParaRPr>
          </a:p>
          <a:p>
            <a:endParaRPr lang="en-US" dirty="0"/>
          </a:p>
        </p:txBody>
      </p:sp>
      <p:pic>
        <p:nvPicPr>
          <p:cNvPr id="5122" name="Picture 2" descr="https://images-na.ssl-images-amazon.com/images/I/41fjC1f4LCL._SX332_BO1,204,203,200_.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306741" y="1825625"/>
            <a:ext cx="2912518"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766765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6" name="Content Placeholder 5"/>
          <p:cNvSpPr>
            <a:spLocks noGrp="1"/>
          </p:cNvSpPr>
          <p:nvPr>
            <p:ph sz="half" idx="1"/>
          </p:nvPr>
        </p:nvSpPr>
        <p:spPr>
          <a:xfrm>
            <a:off x="838200" y="2546349"/>
            <a:ext cx="5181600" cy="3986213"/>
          </a:xfrm>
        </p:spPr>
        <p:txBody>
          <a:bodyPr>
            <a:normAutofit/>
          </a:bodyPr>
          <a:lstStyle/>
          <a:p>
            <a:r>
              <a:rPr lang="en-US" sz="3600" dirty="0">
                <a:solidFill>
                  <a:srgbClr val="000000"/>
                </a:solidFill>
                <a:latin typeface="Shaker2Lancet-Regular-Identity-H"/>
              </a:rPr>
              <a:t>HIV prevention is </a:t>
            </a:r>
            <a:r>
              <a:rPr lang="en-US" sz="3600" b="1" dirty="0">
                <a:solidFill>
                  <a:srgbClr val="000000"/>
                </a:solidFill>
                <a:latin typeface="Shaker2Lancet-Regular-Identity-H"/>
              </a:rPr>
              <a:t>neither simple nor simplistic</a:t>
            </a:r>
            <a:r>
              <a:rPr lang="en-US" sz="3600" dirty="0">
                <a:solidFill>
                  <a:srgbClr val="000000"/>
                </a:solidFill>
                <a:latin typeface="Shaker2Lancet-Regular-Identity-H"/>
              </a:rPr>
              <a:t>. </a:t>
            </a:r>
            <a:endParaRPr lang="en-US" sz="3600" dirty="0" smtClean="0">
              <a:solidFill>
                <a:srgbClr val="000000"/>
              </a:solidFill>
              <a:latin typeface="Shaker2Lancet-Regular-Identity-H"/>
            </a:endParaRPr>
          </a:p>
          <a:p>
            <a:r>
              <a:rPr lang="en-US" sz="3600" dirty="0" smtClean="0">
                <a:solidFill>
                  <a:srgbClr val="000000"/>
                </a:solidFill>
                <a:latin typeface="Shaker2Lancet-Regular-Identity-H"/>
              </a:rPr>
              <a:t>We must achieve </a:t>
            </a:r>
            <a:r>
              <a:rPr lang="en-US" sz="3600" b="1" dirty="0">
                <a:solidFill>
                  <a:srgbClr val="000000"/>
                </a:solidFill>
                <a:latin typeface="Shaker2Lancet-Regular-Identity-H"/>
              </a:rPr>
              <a:t>radical </a:t>
            </a:r>
            <a:r>
              <a:rPr lang="en-US" sz="3600" b="1" dirty="0" err="1">
                <a:solidFill>
                  <a:srgbClr val="000000"/>
                </a:solidFill>
                <a:latin typeface="Shaker2Lancet-Regular-Identity-H"/>
              </a:rPr>
              <a:t>behavioural</a:t>
            </a:r>
            <a:r>
              <a:rPr lang="en-US" sz="3600" b="1" dirty="0">
                <a:solidFill>
                  <a:srgbClr val="000000"/>
                </a:solidFill>
                <a:latin typeface="Shaker2Lancet-Regular-Identity-H"/>
              </a:rPr>
              <a:t> changes</a:t>
            </a:r>
            <a:r>
              <a:rPr lang="en-US" sz="3600" b="1" dirty="0"/>
              <a:t> </a:t>
            </a:r>
            <a:r>
              <a:rPr lang="en-US" sz="3600" dirty="0"/>
              <a:t/>
            </a:r>
            <a:br>
              <a:rPr lang="en-US" sz="3600" dirty="0"/>
            </a:br>
            <a:endParaRPr lang="en-US" sz="3600" dirty="0"/>
          </a:p>
        </p:txBody>
      </p:sp>
      <p:sp>
        <p:nvSpPr>
          <p:cNvPr id="7" name="Content Placeholder 6"/>
          <p:cNvSpPr>
            <a:spLocks noGrp="1"/>
          </p:cNvSpPr>
          <p:nvPr>
            <p:ph sz="half" idx="2"/>
          </p:nvPr>
        </p:nvSpPr>
        <p:spPr>
          <a:xfrm>
            <a:off x="6172200" y="2743199"/>
            <a:ext cx="5181600" cy="3789363"/>
          </a:xfrm>
        </p:spPr>
        <p:txBody>
          <a:bodyPr>
            <a:normAutofit/>
          </a:bodyPr>
          <a:lstStyle/>
          <a:p>
            <a:pPr algn="r" rtl="1"/>
            <a:r>
              <a:rPr lang="fa-IR" sz="3600" dirty="0" smtClean="0">
                <a:cs typeface="B Titr" panose="00000700000000000000" pitchFamily="2" charset="-78"/>
              </a:rPr>
              <a:t>نه ساده است و نه میتوان آنرا ساده سازی نمود!</a:t>
            </a:r>
          </a:p>
          <a:p>
            <a:pPr algn="r" rtl="1"/>
            <a:r>
              <a:rPr lang="fa-IR" sz="3600" dirty="0" smtClean="0">
                <a:cs typeface="B Titr" panose="00000700000000000000" pitchFamily="2" charset="-78"/>
              </a:rPr>
              <a:t>باید به فکر تغییرات رفتاری ریشه ای بود</a:t>
            </a:r>
            <a:endParaRPr lang="en-US" sz="3600" dirty="0">
              <a:cs typeface="B Titr" panose="00000700000000000000" pitchFamily="2" charset="-78"/>
            </a:endParaRPr>
          </a:p>
        </p:txBody>
      </p:sp>
      <p:pic>
        <p:nvPicPr>
          <p:cNvPr id="4" name="Picture 3"/>
          <p:cNvPicPr>
            <a:picLocks noChangeAspect="1"/>
          </p:cNvPicPr>
          <p:nvPr/>
        </p:nvPicPr>
        <p:blipFill>
          <a:blip r:embed="rId2"/>
          <a:stretch>
            <a:fillRect/>
          </a:stretch>
        </p:blipFill>
        <p:spPr>
          <a:xfrm>
            <a:off x="1136938" y="0"/>
            <a:ext cx="10439307" cy="2424545"/>
          </a:xfrm>
          <a:prstGeom prst="rect">
            <a:avLst/>
          </a:prstGeom>
        </p:spPr>
      </p:pic>
    </p:spTree>
    <p:extLst>
      <p:ext uri="{BB962C8B-B14F-4D97-AF65-F5344CB8AC3E}">
        <p14:creationId xmlns:p14="http://schemas.microsoft.com/office/powerpoint/2010/main" val="94875760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942082" name="Freeform 2"/>
          <p:cNvSpPr>
            <a:spLocks/>
          </p:cNvSpPr>
          <p:nvPr/>
        </p:nvSpPr>
        <p:spPr bwMode="white">
          <a:xfrm>
            <a:off x="2514600" y="1695450"/>
            <a:ext cx="7353300" cy="4146550"/>
          </a:xfrm>
          <a:custGeom>
            <a:avLst/>
            <a:gdLst/>
            <a:ahLst/>
            <a:cxnLst>
              <a:cxn ang="0">
                <a:pos x="0" y="108"/>
              </a:cxn>
              <a:cxn ang="0">
                <a:pos x="1260" y="72"/>
              </a:cxn>
              <a:cxn ang="0">
                <a:pos x="2016" y="0"/>
              </a:cxn>
              <a:cxn ang="0">
                <a:pos x="3240" y="72"/>
              </a:cxn>
              <a:cxn ang="0">
                <a:pos x="3228" y="108"/>
              </a:cxn>
              <a:cxn ang="0">
                <a:pos x="3204" y="144"/>
              </a:cxn>
              <a:cxn ang="0">
                <a:pos x="3192" y="192"/>
              </a:cxn>
              <a:cxn ang="0">
                <a:pos x="3144" y="300"/>
              </a:cxn>
              <a:cxn ang="0">
                <a:pos x="3156" y="1092"/>
              </a:cxn>
              <a:cxn ang="0">
                <a:pos x="3180" y="1368"/>
              </a:cxn>
              <a:cxn ang="0">
                <a:pos x="3144" y="1980"/>
              </a:cxn>
              <a:cxn ang="0">
                <a:pos x="3132" y="2424"/>
              </a:cxn>
              <a:cxn ang="0">
                <a:pos x="3096" y="2544"/>
              </a:cxn>
              <a:cxn ang="0">
                <a:pos x="3252" y="2592"/>
              </a:cxn>
              <a:cxn ang="0">
                <a:pos x="3696" y="2580"/>
              </a:cxn>
              <a:cxn ang="0">
                <a:pos x="4632" y="2568"/>
              </a:cxn>
            </a:cxnLst>
            <a:rect l="0" t="0" r="r" b="b"/>
            <a:pathLst>
              <a:path w="4632" h="2612">
                <a:moveTo>
                  <a:pt x="0" y="108"/>
                </a:moveTo>
                <a:cubicBezTo>
                  <a:pt x="430" y="83"/>
                  <a:pt x="804" y="78"/>
                  <a:pt x="1260" y="72"/>
                </a:cubicBezTo>
                <a:cubicBezTo>
                  <a:pt x="1512" y="54"/>
                  <a:pt x="1763" y="19"/>
                  <a:pt x="2016" y="0"/>
                </a:cubicBezTo>
                <a:cubicBezTo>
                  <a:pt x="2427" y="11"/>
                  <a:pt x="2830" y="55"/>
                  <a:pt x="3240" y="72"/>
                </a:cubicBezTo>
                <a:cubicBezTo>
                  <a:pt x="3236" y="84"/>
                  <a:pt x="3234" y="97"/>
                  <a:pt x="3228" y="108"/>
                </a:cubicBezTo>
                <a:cubicBezTo>
                  <a:pt x="3222" y="121"/>
                  <a:pt x="3210" y="131"/>
                  <a:pt x="3204" y="144"/>
                </a:cubicBezTo>
                <a:cubicBezTo>
                  <a:pt x="3198" y="159"/>
                  <a:pt x="3198" y="177"/>
                  <a:pt x="3192" y="192"/>
                </a:cubicBezTo>
                <a:cubicBezTo>
                  <a:pt x="3178" y="229"/>
                  <a:pt x="3159" y="263"/>
                  <a:pt x="3144" y="300"/>
                </a:cubicBezTo>
                <a:cubicBezTo>
                  <a:pt x="3114" y="509"/>
                  <a:pt x="3150" y="953"/>
                  <a:pt x="3156" y="1092"/>
                </a:cubicBezTo>
                <a:cubicBezTo>
                  <a:pt x="3160" y="1184"/>
                  <a:pt x="3180" y="1368"/>
                  <a:pt x="3180" y="1368"/>
                </a:cubicBezTo>
                <a:cubicBezTo>
                  <a:pt x="3174" y="1580"/>
                  <a:pt x="3178" y="1775"/>
                  <a:pt x="3144" y="1980"/>
                </a:cubicBezTo>
                <a:cubicBezTo>
                  <a:pt x="3140" y="2128"/>
                  <a:pt x="3139" y="2276"/>
                  <a:pt x="3132" y="2424"/>
                </a:cubicBezTo>
                <a:cubicBezTo>
                  <a:pt x="3130" y="2466"/>
                  <a:pt x="3096" y="2544"/>
                  <a:pt x="3096" y="2544"/>
                </a:cubicBezTo>
                <a:cubicBezTo>
                  <a:pt x="3142" y="2612"/>
                  <a:pt x="3115" y="2592"/>
                  <a:pt x="3252" y="2592"/>
                </a:cubicBezTo>
                <a:cubicBezTo>
                  <a:pt x="3400" y="2592"/>
                  <a:pt x="3548" y="2584"/>
                  <a:pt x="3696" y="2580"/>
                </a:cubicBezTo>
                <a:cubicBezTo>
                  <a:pt x="4144" y="2554"/>
                  <a:pt x="3832" y="2568"/>
                  <a:pt x="4632" y="2568"/>
                </a:cubicBezTo>
              </a:path>
            </a:pathLst>
          </a:custGeom>
          <a:noFill/>
          <a:ln w="101600" cap="flat"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2" name="Group 3"/>
          <p:cNvGrpSpPr>
            <a:grpSpLocks/>
          </p:cNvGrpSpPr>
          <p:nvPr/>
        </p:nvGrpSpPr>
        <p:grpSpPr bwMode="auto">
          <a:xfrm>
            <a:off x="8085570" y="4711657"/>
            <a:ext cx="1450975" cy="1008062"/>
            <a:chOff x="4152" y="2989"/>
            <a:chExt cx="914" cy="635"/>
          </a:xfrm>
        </p:grpSpPr>
        <p:sp>
          <p:nvSpPr>
            <p:cNvPr id="942084" name="Freeform 4"/>
            <p:cNvSpPr>
              <a:spLocks/>
            </p:cNvSpPr>
            <p:nvPr/>
          </p:nvSpPr>
          <p:spPr bwMode="white">
            <a:xfrm>
              <a:off x="4152" y="3042"/>
              <a:ext cx="914" cy="570"/>
            </a:xfrm>
            <a:custGeom>
              <a:avLst/>
              <a:gdLst/>
              <a:ahLst/>
              <a:cxnLst>
                <a:cxn ang="0">
                  <a:pos x="36" y="570"/>
                </a:cxn>
                <a:cxn ang="0">
                  <a:pos x="24" y="426"/>
                </a:cxn>
                <a:cxn ang="0">
                  <a:pos x="0" y="258"/>
                </a:cxn>
                <a:cxn ang="0">
                  <a:pos x="612" y="174"/>
                </a:cxn>
                <a:cxn ang="0">
                  <a:pos x="648" y="294"/>
                </a:cxn>
                <a:cxn ang="0">
                  <a:pos x="660" y="330"/>
                </a:cxn>
                <a:cxn ang="0">
                  <a:pos x="672" y="366"/>
                </a:cxn>
                <a:cxn ang="0">
                  <a:pos x="756" y="354"/>
                </a:cxn>
                <a:cxn ang="0">
                  <a:pos x="828" y="342"/>
                </a:cxn>
                <a:cxn ang="0">
                  <a:pos x="852" y="378"/>
                </a:cxn>
                <a:cxn ang="0">
                  <a:pos x="912" y="558"/>
                </a:cxn>
                <a:cxn ang="0">
                  <a:pos x="900" y="570"/>
                </a:cxn>
              </a:cxnLst>
              <a:rect l="0" t="0" r="r" b="b"/>
              <a:pathLst>
                <a:path w="914" h="570">
                  <a:moveTo>
                    <a:pt x="36" y="570"/>
                  </a:moveTo>
                  <a:cubicBezTo>
                    <a:pt x="32" y="522"/>
                    <a:pt x="30" y="474"/>
                    <a:pt x="24" y="426"/>
                  </a:cubicBezTo>
                  <a:cubicBezTo>
                    <a:pt x="18" y="370"/>
                    <a:pt x="0" y="258"/>
                    <a:pt x="0" y="258"/>
                  </a:cubicBezTo>
                  <a:cubicBezTo>
                    <a:pt x="43" y="0"/>
                    <a:pt x="349" y="168"/>
                    <a:pt x="612" y="174"/>
                  </a:cubicBezTo>
                  <a:cubicBezTo>
                    <a:pt x="630" y="247"/>
                    <a:pt x="619" y="206"/>
                    <a:pt x="648" y="294"/>
                  </a:cubicBezTo>
                  <a:cubicBezTo>
                    <a:pt x="652" y="306"/>
                    <a:pt x="656" y="318"/>
                    <a:pt x="660" y="330"/>
                  </a:cubicBezTo>
                  <a:cubicBezTo>
                    <a:pt x="664" y="342"/>
                    <a:pt x="672" y="366"/>
                    <a:pt x="672" y="366"/>
                  </a:cubicBezTo>
                  <a:cubicBezTo>
                    <a:pt x="700" y="362"/>
                    <a:pt x="728" y="358"/>
                    <a:pt x="756" y="354"/>
                  </a:cubicBezTo>
                  <a:cubicBezTo>
                    <a:pt x="780" y="350"/>
                    <a:pt x="804" y="336"/>
                    <a:pt x="828" y="342"/>
                  </a:cubicBezTo>
                  <a:cubicBezTo>
                    <a:pt x="842" y="345"/>
                    <a:pt x="846" y="365"/>
                    <a:pt x="852" y="378"/>
                  </a:cubicBezTo>
                  <a:cubicBezTo>
                    <a:pt x="877" y="434"/>
                    <a:pt x="892" y="499"/>
                    <a:pt x="912" y="558"/>
                  </a:cubicBezTo>
                  <a:cubicBezTo>
                    <a:pt x="914" y="563"/>
                    <a:pt x="904" y="566"/>
                    <a:pt x="900" y="570"/>
                  </a:cubicBezTo>
                </a:path>
              </a:pathLst>
            </a:custGeom>
            <a:ln>
              <a:headEnd/>
              <a:tailEnd/>
            </a:ln>
          </p:spPr>
          <p:style>
            <a:lnRef idx="3">
              <a:schemeClr val="accent2"/>
            </a:lnRef>
            <a:fillRef idx="0">
              <a:schemeClr val="accent2"/>
            </a:fillRef>
            <a:effectRef idx="2">
              <a:schemeClr val="accent2"/>
            </a:effectRef>
            <a:fontRef idx="minor">
              <a:schemeClr val="tx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00"/>
                </a:solidFill>
                <a:effectLst/>
                <a:uLnTx/>
                <a:uFillTx/>
                <a:latin typeface="Calibri"/>
                <a:ea typeface="+mn-ea"/>
                <a:cs typeface="+mn-cs"/>
              </a:endParaRPr>
            </a:p>
          </p:txBody>
        </p:sp>
        <p:sp>
          <p:nvSpPr>
            <p:cNvPr id="942085" name="Freeform 5"/>
            <p:cNvSpPr>
              <a:spLocks/>
            </p:cNvSpPr>
            <p:nvPr/>
          </p:nvSpPr>
          <p:spPr bwMode="white">
            <a:xfrm>
              <a:off x="4404" y="2989"/>
              <a:ext cx="148" cy="179"/>
            </a:xfrm>
            <a:custGeom>
              <a:avLst/>
              <a:gdLst/>
              <a:ahLst/>
              <a:cxnLst>
                <a:cxn ang="0">
                  <a:pos x="12" y="167"/>
                </a:cxn>
                <a:cxn ang="0">
                  <a:pos x="24" y="83"/>
                </a:cxn>
                <a:cxn ang="0">
                  <a:pos x="120" y="179"/>
                </a:cxn>
              </a:cxnLst>
              <a:rect l="0" t="0" r="r" b="b"/>
              <a:pathLst>
                <a:path w="148" h="179">
                  <a:moveTo>
                    <a:pt x="12" y="167"/>
                  </a:moveTo>
                  <a:cubicBezTo>
                    <a:pt x="16" y="139"/>
                    <a:pt x="0" y="99"/>
                    <a:pt x="24" y="83"/>
                  </a:cubicBezTo>
                  <a:cubicBezTo>
                    <a:pt x="148" y="0"/>
                    <a:pt x="120" y="148"/>
                    <a:pt x="120" y="179"/>
                  </a:cubicBezTo>
                </a:path>
              </a:pathLst>
            </a:custGeom>
            <a:ln>
              <a:headEnd/>
              <a:tailEnd/>
            </a:ln>
          </p:spPr>
          <p:style>
            <a:lnRef idx="3">
              <a:schemeClr val="accent6"/>
            </a:lnRef>
            <a:fillRef idx="0">
              <a:schemeClr val="accent6"/>
            </a:fillRef>
            <a:effectRef idx="2">
              <a:schemeClr val="accent6"/>
            </a:effectRef>
            <a:fontRef idx="minor">
              <a:schemeClr val="tx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42086" name="Freeform 6"/>
            <p:cNvSpPr>
              <a:spLocks/>
            </p:cNvSpPr>
            <p:nvPr/>
          </p:nvSpPr>
          <p:spPr bwMode="white">
            <a:xfrm>
              <a:off x="4332" y="3492"/>
              <a:ext cx="192" cy="132"/>
            </a:xfrm>
            <a:custGeom>
              <a:avLst/>
              <a:gdLst/>
              <a:ahLst/>
              <a:cxnLst>
                <a:cxn ang="0">
                  <a:pos x="0" y="120"/>
                </a:cxn>
                <a:cxn ang="0">
                  <a:pos x="96" y="0"/>
                </a:cxn>
                <a:cxn ang="0">
                  <a:pos x="132" y="12"/>
                </a:cxn>
                <a:cxn ang="0">
                  <a:pos x="192" y="132"/>
                </a:cxn>
              </a:cxnLst>
              <a:rect l="0" t="0" r="r" b="b"/>
              <a:pathLst>
                <a:path w="192" h="132">
                  <a:moveTo>
                    <a:pt x="0" y="120"/>
                  </a:moveTo>
                  <a:cubicBezTo>
                    <a:pt x="19" y="62"/>
                    <a:pt x="38" y="19"/>
                    <a:pt x="96" y="0"/>
                  </a:cubicBezTo>
                  <a:cubicBezTo>
                    <a:pt x="108" y="4"/>
                    <a:pt x="122" y="4"/>
                    <a:pt x="132" y="12"/>
                  </a:cubicBezTo>
                  <a:cubicBezTo>
                    <a:pt x="170" y="43"/>
                    <a:pt x="159" y="99"/>
                    <a:pt x="192" y="132"/>
                  </a:cubicBezTo>
                </a:path>
              </a:pathLst>
            </a:custGeom>
            <a:ln>
              <a:headEnd/>
              <a:tailEnd/>
            </a:ln>
          </p:spPr>
          <p:style>
            <a:lnRef idx="2">
              <a:schemeClr val="dk1"/>
            </a:lnRef>
            <a:fillRef idx="0">
              <a:schemeClr val="dk1"/>
            </a:fillRef>
            <a:effectRef idx="1">
              <a:schemeClr val="dk1"/>
            </a:effectRef>
            <a:fontRef idx="minor">
              <a:schemeClr val="tx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42087" name="Freeform 7"/>
            <p:cNvSpPr>
              <a:spLocks/>
            </p:cNvSpPr>
            <p:nvPr/>
          </p:nvSpPr>
          <p:spPr bwMode="white">
            <a:xfrm>
              <a:off x="4656" y="3468"/>
              <a:ext cx="192" cy="132"/>
            </a:xfrm>
            <a:custGeom>
              <a:avLst/>
              <a:gdLst/>
              <a:ahLst/>
              <a:cxnLst>
                <a:cxn ang="0">
                  <a:pos x="0" y="120"/>
                </a:cxn>
                <a:cxn ang="0">
                  <a:pos x="96" y="0"/>
                </a:cxn>
                <a:cxn ang="0">
                  <a:pos x="132" y="12"/>
                </a:cxn>
                <a:cxn ang="0">
                  <a:pos x="192" y="132"/>
                </a:cxn>
              </a:cxnLst>
              <a:rect l="0" t="0" r="r" b="b"/>
              <a:pathLst>
                <a:path w="192" h="132">
                  <a:moveTo>
                    <a:pt x="0" y="120"/>
                  </a:moveTo>
                  <a:cubicBezTo>
                    <a:pt x="19" y="62"/>
                    <a:pt x="38" y="19"/>
                    <a:pt x="96" y="0"/>
                  </a:cubicBezTo>
                  <a:cubicBezTo>
                    <a:pt x="108" y="4"/>
                    <a:pt x="122" y="4"/>
                    <a:pt x="132" y="12"/>
                  </a:cubicBezTo>
                  <a:cubicBezTo>
                    <a:pt x="170" y="43"/>
                    <a:pt x="159" y="99"/>
                    <a:pt x="192" y="132"/>
                  </a:cubicBezTo>
                </a:path>
              </a:pathLst>
            </a:custGeom>
            <a:ln>
              <a:headEnd/>
              <a:tailEnd/>
            </a:ln>
          </p:spPr>
          <p:style>
            <a:lnRef idx="2">
              <a:schemeClr val="dk1"/>
            </a:lnRef>
            <a:fillRef idx="0">
              <a:schemeClr val="dk1"/>
            </a:fillRef>
            <a:effectRef idx="1">
              <a:schemeClr val="dk1"/>
            </a:effectRef>
            <a:fontRef idx="minor">
              <a:schemeClr val="tx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3" name="Group 8"/>
          <p:cNvGrpSpPr>
            <a:grpSpLocks/>
          </p:cNvGrpSpPr>
          <p:nvPr/>
        </p:nvGrpSpPr>
        <p:grpSpPr bwMode="auto">
          <a:xfrm>
            <a:off x="7639050" y="3829050"/>
            <a:ext cx="1676400" cy="39688"/>
            <a:chOff x="3852" y="2412"/>
            <a:chExt cx="1056" cy="25"/>
          </a:xfrm>
        </p:grpSpPr>
        <p:sp>
          <p:nvSpPr>
            <p:cNvPr id="942089" name="Freeform 9"/>
            <p:cNvSpPr>
              <a:spLocks/>
            </p:cNvSpPr>
            <p:nvPr/>
          </p:nvSpPr>
          <p:spPr bwMode="white">
            <a:xfrm>
              <a:off x="3852" y="2412"/>
              <a:ext cx="276" cy="12"/>
            </a:xfrm>
            <a:custGeom>
              <a:avLst/>
              <a:gdLst/>
              <a:ahLst/>
              <a:cxnLst>
                <a:cxn ang="0">
                  <a:pos x="0" y="0"/>
                </a:cxn>
                <a:cxn ang="0">
                  <a:pos x="276" y="12"/>
                </a:cxn>
              </a:cxnLst>
              <a:rect l="0" t="0" r="r" b="b"/>
              <a:pathLst>
                <a:path w="276" h="12">
                  <a:moveTo>
                    <a:pt x="0" y="0"/>
                  </a:moveTo>
                  <a:cubicBezTo>
                    <a:pt x="92" y="4"/>
                    <a:pt x="276" y="12"/>
                    <a:pt x="276" y="12"/>
                  </a:cubicBezTo>
                </a:path>
              </a:pathLst>
            </a:custGeom>
            <a:noFill/>
            <a:ln w="76200" cap="flat" cmpd="sng">
              <a:solidFill>
                <a:schemeClr val="accent2"/>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42090" name="Freeform 10"/>
            <p:cNvSpPr>
              <a:spLocks/>
            </p:cNvSpPr>
            <p:nvPr/>
          </p:nvSpPr>
          <p:spPr bwMode="white">
            <a:xfrm>
              <a:off x="4260" y="2424"/>
              <a:ext cx="264" cy="1"/>
            </a:xfrm>
            <a:custGeom>
              <a:avLst/>
              <a:gdLst/>
              <a:ahLst/>
              <a:cxnLst>
                <a:cxn ang="0">
                  <a:pos x="0" y="0"/>
                </a:cxn>
                <a:cxn ang="0">
                  <a:pos x="264" y="0"/>
                </a:cxn>
              </a:cxnLst>
              <a:rect l="0" t="0" r="r" b="b"/>
              <a:pathLst>
                <a:path w="264" h="1">
                  <a:moveTo>
                    <a:pt x="0" y="0"/>
                  </a:moveTo>
                  <a:cubicBezTo>
                    <a:pt x="88" y="0"/>
                    <a:pt x="176" y="0"/>
                    <a:pt x="264" y="0"/>
                  </a:cubicBezTo>
                </a:path>
              </a:pathLst>
            </a:custGeom>
            <a:noFill/>
            <a:ln w="76200" cap="flat" cmpd="sng">
              <a:solidFill>
                <a:schemeClr val="accent2"/>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42091" name="Freeform 11"/>
            <p:cNvSpPr>
              <a:spLocks/>
            </p:cNvSpPr>
            <p:nvPr/>
          </p:nvSpPr>
          <p:spPr bwMode="white">
            <a:xfrm>
              <a:off x="4656" y="2436"/>
              <a:ext cx="252" cy="1"/>
            </a:xfrm>
            <a:custGeom>
              <a:avLst/>
              <a:gdLst/>
              <a:ahLst/>
              <a:cxnLst>
                <a:cxn ang="0">
                  <a:pos x="0" y="0"/>
                </a:cxn>
                <a:cxn ang="0">
                  <a:pos x="252" y="0"/>
                </a:cxn>
              </a:cxnLst>
              <a:rect l="0" t="0" r="r" b="b"/>
              <a:pathLst>
                <a:path w="252" h="1">
                  <a:moveTo>
                    <a:pt x="0" y="0"/>
                  </a:moveTo>
                  <a:cubicBezTo>
                    <a:pt x="84" y="0"/>
                    <a:pt x="168" y="0"/>
                    <a:pt x="252" y="0"/>
                  </a:cubicBezTo>
                </a:path>
              </a:pathLst>
            </a:custGeom>
            <a:noFill/>
            <a:ln w="76200" cap="flat" cmpd="sng">
              <a:solidFill>
                <a:schemeClr val="accent2"/>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4" name="Group 12"/>
          <p:cNvGrpSpPr>
            <a:grpSpLocks/>
          </p:cNvGrpSpPr>
          <p:nvPr/>
        </p:nvGrpSpPr>
        <p:grpSpPr bwMode="auto">
          <a:xfrm>
            <a:off x="7391400" y="609600"/>
            <a:ext cx="457200" cy="1143000"/>
            <a:chOff x="3696" y="384"/>
            <a:chExt cx="288" cy="720"/>
          </a:xfrm>
        </p:grpSpPr>
        <p:sp>
          <p:nvSpPr>
            <p:cNvPr id="942093" name="Line 13"/>
            <p:cNvSpPr>
              <a:spLocks noChangeShapeType="1"/>
            </p:cNvSpPr>
            <p:nvPr/>
          </p:nvSpPr>
          <p:spPr bwMode="white">
            <a:xfrm flipH="1" flipV="1">
              <a:off x="3840" y="480"/>
              <a:ext cx="48" cy="624"/>
            </a:xfrm>
            <a:prstGeom prst="line">
              <a:avLst/>
            </a:prstGeom>
            <a:noFill/>
            <a:ln w="76200">
              <a:solidFill>
                <a:srgbClr val="FF0066"/>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42094" name="Line 14"/>
            <p:cNvSpPr>
              <a:spLocks noChangeShapeType="1"/>
            </p:cNvSpPr>
            <p:nvPr/>
          </p:nvSpPr>
          <p:spPr bwMode="white">
            <a:xfrm flipV="1">
              <a:off x="3888" y="384"/>
              <a:ext cx="96" cy="720"/>
            </a:xfrm>
            <a:prstGeom prst="line">
              <a:avLst/>
            </a:prstGeom>
            <a:noFill/>
            <a:ln w="76200">
              <a:solidFill>
                <a:srgbClr val="FF0066"/>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42095" name="Line 15"/>
            <p:cNvSpPr>
              <a:spLocks noChangeShapeType="1"/>
            </p:cNvSpPr>
            <p:nvPr/>
          </p:nvSpPr>
          <p:spPr bwMode="white">
            <a:xfrm flipH="1" flipV="1">
              <a:off x="3696" y="480"/>
              <a:ext cx="96" cy="624"/>
            </a:xfrm>
            <a:prstGeom prst="line">
              <a:avLst/>
            </a:prstGeom>
            <a:noFill/>
            <a:ln w="76200">
              <a:solidFill>
                <a:srgbClr val="FF0066"/>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5" name="Group 16"/>
          <p:cNvGrpSpPr>
            <a:grpSpLocks/>
          </p:cNvGrpSpPr>
          <p:nvPr/>
        </p:nvGrpSpPr>
        <p:grpSpPr bwMode="auto">
          <a:xfrm>
            <a:off x="2743200" y="685800"/>
            <a:ext cx="1524000" cy="1074738"/>
            <a:chOff x="2400" y="432"/>
            <a:chExt cx="960" cy="677"/>
          </a:xfrm>
        </p:grpSpPr>
        <p:grpSp>
          <p:nvGrpSpPr>
            <p:cNvPr id="6" name="Group 17"/>
            <p:cNvGrpSpPr>
              <a:grpSpLocks/>
            </p:cNvGrpSpPr>
            <p:nvPr/>
          </p:nvGrpSpPr>
          <p:grpSpPr bwMode="auto">
            <a:xfrm>
              <a:off x="2976" y="432"/>
              <a:ext cx="384" cy="677"/>
              <a:chOff x="2112" y="223"/>
              <a:chExt cx="593" cy="917"/>
            </a:xfrm>
          </p:grpSpPr>
          <p:sp>
            <p:nvSpPr>
              <p:cNvPr id="942098" name="Freeform 18"/>
              <p:cNvSpPr>
                <a:spLocks/>
              </p:cNvSpPr>
              <p:nvPr/>
            </p:nvSpPr>
            <p:spPr bwMode="white">
              <a:xfrm>
                <a:off x="2231" y="223"/>
                <a:ext cx="391" cy="293"/>
              </a:xfrm>
              <a:custGeom>
                <a:avLst/>
                <a:gdLst/>
                <a:ahLst/>
                <a:cxnLst>
                  <a:cxn ang="0">
                    <a:pos x="205" y="5"/>
                  </a:cxn>
                  <a:cxn ang="0">
                    <a:pos x="37" y="53"/>
                  </a:cxn>
                  <a:cxn ang="0">
                    <a:pos x="157" y="293"/>
                  </a:cxn>
                  <a:cxn ang="0">
                    <a:pos x="265" y="269"/>
                  </a:cxn>
                  <a:cxn ang="0">
                    <a:pos x="337" y="209"/>
                  </a:cxn>
                  <a:cxn ang="0">
                    <a:pos x="361" y="77"/>
                  </a:cxn>
                  <a:cxn ang="0">
                    <a:pos x="289" y="41"/>
                  </a:cxn>
                  <a:cxn ang="0">
                    <a:pos x="205" y="5"/>
                  </a:cxn>
                </a:cxnLst>
                <a:rect l="0" t="0" r="r" b="b"/>
                <a:pathLst>
                  <a:path w="391" h="293">
                    <a:moveTo>
                      <a:pt x="205" y="5"/>
                    </a:moveTo>
                    <a:cubicBezTo>
                      <a:pt x="138" y="15"/>
                      <a:pt x="92" y="16"/>
                      <a:pt x="37" y="53"/>
                    </a:cubicBezTo>
                    <a:cubicBezTo>
                      <a:pt x="0" y="165"/>
                      <a:pt x="51" y="258"/>
                      <a:pt x="157" y="293"/>
                    </a:cubicBezTo>
                    <a:cubicBezTo>
                      <a:pt x="166" y="292"/>
                      <a:pt x="245" y="282"/>
                      <a:pt x="265" y="269"/>
                    </a:cubicBezTo>
                    <a:cubicBezTo>
                      <a:pt x="291" y="252"/>
                      <a:pt x="311" y="226"/>
                      <a:pt x="337" y="209"/>
                    </a:cubicBezTo>
                    <a:cubicBezTo>
                      <a:pt x="365" y="168"/>
                      <a:pt x="391" y="129"/>
                      <a:pt x="361" y="77"/>
                    </a:cubicBezTo>
                    <a:cubicBezTo>
                      <a:pt x="347" y="53"/>
                      <a:pt x="310" y="51"/>
                      <a:pt x="289" y="41"/>
                    </a:cubicBezTo>
                    <a:cubicBezTo>
                      <a:pt x="206" y="0"/>
                      <a:pt x="305" y="30"/>
                      <a:pt x="205" y="5"/>
                    </a:cubicBezTo>
                    <a:close/>
                  </a:path>
                </a:pathLst>
              </a:custGeom>
              <a:noFill/>
              <a:ln w="76200" cap="flat" cmpd="sng">
                <a:solidFill>
                  <a:srgbClr val="FF6600"/>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42099" name="Freeform 19"/>
              <p:cNvSpPr>
                <a:spLocks/>
              </p:cNvSpPr>
              <p:nvPr/>
            </p:nvSpPr>
            <p:spPr bwMode="white">
              <a:xfrm>
                <a:off x="2112" y="516"/>
                <a:ext cx="312" cy="624"/>
              </a:xfrm>
              <a:custGeom>
                <a:avLst/>
                <a:gdLst/>
                <a:ahLst/>
                <a:cxnLst>
                  <a:cxn ang="0">
                    <a:pos x="312" y="0"/>
                  </a:cxn>
                  <a:cxn ang="0">
                    <a:pos x="300" y="300"/>
                  </a:cxn>
                  <a:cxn ang="0">
                    <a:pos x="180" y="516"/>
                  </a:cxn>
                  <a:cxn ang="0">
                    <a:pos x="144" y="528"/>
                  </a:cxn>
                  <a:cxn ang="0">
                    <a:pos x="36" y="600"/>
                  </a:cxn>
                  <a:cxn ang="0">
                    <a:pos x="0" y="624"/>
                  </a:cxn>
                </a:cxnLst>
                <a:rect l="0" t="0" r="r" b="b"/>
                <a:pathLst>
                  <a:path w="312" h="624">
                    <a:moveTo>
                      <a:pt x="312" y="0"/>
                    </a:moveTo>
                    <a:cubicBezTo>
                      <a:pt x="305" y="87"/>
                      <a:pt x="272" y="215"/>
                      <a:pt x="300" y="300"/>
                    </a:cubicBezTo>
                    <a:cubicBezTo>
                      <a:pt x="289" y="376"/>
                      <a:pt x="272" y="485"/>
                      <a:pt x="180" y="516"/>
                    </a:cubicBezTo>
                    <a:cubicBezTo>
                      <a:pt x="168" y="520"/>
                      <a:pt x="155" y="522"/>
                      <a:pt x="144" y="528"/>
                    </a:cubicBezTo>
                    <a:cubicBezTo>
                      <a:pt x="144" y="528"/>
                      <a:pt x="54" y="588"/>
                      <a:pt x="36" y="600"/>
                    </a:cubicBezTo>
                    <a:cubicBezTo>
                      <a:pt x="24" y="608"/>
                      <a:pt x="0" y="624"/>
                      <a:pt x="0" y="624"/>
                    </a:cubicBezTo>
                  </a:path>
                </a:pathLst>
              </a:custGeom>
              <a:noFill/>
              <a:ln w="76200" cap="flat" cmpd="sng">
                <a:solidFill>
                  <a:srgbClr val="FF6600"/>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42100" name="Freeform 20"/>
              <p:cNvSpPr>
                <a:spLocks/>
              </p:cNvSpPr>
              <p:nvPr/>
            </p:nvSpPr>
            <p:spPr bwMode="white">
              <a:xfrm>
                <a:off x="2400" y="852"/>
                <a:ext cx="108" cy="228"/>
              </a:xfrm>
              <a:custGeom>
                <a:avLst/>
                <a:gdLst/>
                <a:ahLst/>
                <a:cxnLst>
                  <a:cxn ang="0">
                    <a:pos x="0" y="0"/>
                  </a:cxn>
                  <a:cxn ang="0">
                    <a:pos x="48" y="120"/>
                  </a:cxn>
                  <a:cxn ang="0">
                    <a:pos x="96" y="192"/>
                  </a:cxn>
                  <a:cxn ang="0">
                    <a:pos x="108" y="228"/>
                  </a:cxn>
                </a:cxnLst>
                <a:rect l="0" t="0" r="r" b="b"/>
                <a:pathLst>
                  <a:path w="108" h="228">
                    <a:moveTo>
                      <a:pt x="0" y="0"/>
                    </a:moveTo>
                    <a:cubicBezTo>
                      <a:pt x="13" y="39"/>
                      <a:pt x="28" y="84"/>
                      <a:pt x="48" y="120"/>
                    </a:cubicBezTo>
                    <a:cubicBezTo>
                      <a:pt x="62" y="145"/>
                      <a:pt x="80" y="168"/>
                      <a:pt x="96" y="192"/>
                    </a:cubicBezTo>
                    <a:cubicBezTo>
                      <a:pt x="103" y="203"/>
                      <a:pt x="108" y="228"/>
                      <a:pt x="108" y="228"/>
                    </a:cubicBezTo>
                  </a:path>
                </a:pathLst>
              </a:custGeom>
              <a:noFill/>
              <a:ln w="76200" cap="flat" cmpd="sng">
                <a:solidFill>
                  <a:srgbClr val="FF6600"/>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42101" name="Freeform 21"/>
              <p:cNvSpPr>
                <a:spLocks/>
              </p:cNvSpPr>
              <p:nvPr/>
            </p:nvSpPr>
            <p:spPr bwMode="white">
              <a:xfrm>
                <a:off x="2184" y="586"/>
                <a:ext cx="521" cy="122"/>
              </a:xfrm>
              <a:custGeom>
                <a:avLst/>
                <a:gdLst/>
                <a:ahLst/>
                <a:cxnLst>
                  <a:cxn ang="0">
                    <a:pos x="0" y="38"/>
                  </a:cxn>
                  <a:cxn ang="0">
                    <a:pos x="156" y="86"/>
                  </a:cxn>
                  <a:cxn ang="0">
                    <a:pos x="228" y="122"/>
                  </a:cxn>
                  <a:cxn ang="0">
                    <a:pos x="432" y="62"/>
                  </a:cxn>
                  <a:cxn ang="0">
                    <a:pos x="468" y="26"/>
                  </a:cxn>
                  <a:cxn ang="0">
                    <a:pos x="492" y="2"/>
                  </a:cxn>
                </a:cxnLst>
                <a:rect l="0" t="0" r="r" b="b"/>
                <a:pathLst>
                  <a:path w="521" h="122">
                    <a:moveTo>
                      <a:pt x="0" y="38"/>
                    </a:moveTo>
                    <a:cubicBezTo>
                      <a:pt x="48" y="50"/>
                      <a:pt x="114" y="58"/>
                      <a:pt x="156" y="86"/>
                    </a:cubicBezTo>
                    <a:cubicBezTo>
                      <a:pt x="203" y="117"/>
                      <a:pt x="178" y="105"/>
                      <a:pt x="228" y="122"/>
                    </a:cubicBezTo>
                    <a:cubicBezTo>
                      <a:pt x="296" y="111"/>
                      <a:pt x="376" y="108"/>
                      <a:pt x="432" y="62"/>
                    </a:cubicBezTo>
                    <a:cubicBezTo>
                      <a:pt x="445" y="51"/>
                      <a:pt x="455" y="37"/>
                      <a:pt x="468" y="26"/>
                    </a:cubicBezTo>
                    <a:cubicBezTo>
                      <a:pt x="499" y="0"/>
                      <a:pt x="521" y="2"/>
                      <a:pt x="492" y="2"/>
                    </a:cubicBezTo>
                  </a:path>
                </a:pathLst>
              </a:custGeom>
              <a:noFill/>
              <a:ln w="76200" cap="flat" cmpd="sng">
                <a:solidFill>
                  <a:srgbClr val="FF6600"/>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7" name="Group 22"/>
            <p:cNvGrpSpPr>
              <a:grpSpLocks/>
            </p:cNvGrpSpPr>
            <p:nvPr/>
          </p:nvGrpSpPr>
          <p:grpSpPr bwMode="auto">
            <a:xfrm>
              <a:off x="2688" y="432"/>
              <a:ext cx="384" cy="677"/>
              <a:chOff x="2112" y="223"/>
              <a:chExt cx="593" cy="917"/>
            </a:xfrm>
          </p:grpSpPr>
          <p:sp>
            <p:nvSpPr>
              <p:cNvPr id="942103" name="Freeform 23"/>
              <p:cNvSpPr>
                <a:spLocks/>
              </p:cNvSpPr>
              <p:nvPr/>
            </p:nvSpPr>
            <p:spPr bwMode="white">
              <a:xfrm>
                <a:off x="2231" y="223"/>
                <a:ext cx="391" cy="293"/>
              </a:xfrm>
              <a:custGeom>
                <a:avLst/>
                <a:gdLst/>
                <a:ahLst/>
                <a:cxnLst>
                  <a:cxn ang="0">
                    <a:pos x="205" y="5"/>
                  </a:cxn>
                  <a:cxn ang="0">
                    <a:pos x="37" y="53"/>
                  </a:cxn>
                  <a:cxn ang="0">
                    <a:pos x="157" y="293"/>
                  </a:cxn>
                  <a:cxn ang="0">
                    <a:pos x="265" y="269"/>
                  </a:cxn>
                  <a:cxn ang="0">
                    <a:pos x="337" y="209"/>
                  </a:cxn>
                  <a:cxn ang="0">
                    <a:pos x="361" y="77"/>
                  </a:cxn>
                  <a:cxn ang="0">
                    <a:pos x="289" y="41"/>
                  </a:cxn>
                  <a:cxn ang="0">
                    <a:pos x="205" y="5"/>
                  </a:cxn>
                </a:cxnLst>
                <a:rect l="0" t="0" r="r" b="b"/>
                <a:pathLst>
                  <a:path w="391" h="293">
                    <a:moveTo>
                      <a:pt x="205" y="5"/>
                    </a:moveTo>
                    <a:cubicBezTo>
                      <a:pt x="138" y="15"/>
                      <a:pt x="92" y="16"/>
                      <a:pt x="37" y="53"/>
                    </a:cubicBezTo>
                    <a:cubicBezTo>
                      <a:pt x="0" y="165"/>
                      <a:pt x="51" y="258"/>
                      <a:pt x="157" y="293"/>
                    </a:cubicBezTo>
                    <a:cubicBezTo>
                      <a:pt x="166" y="292"/>
                      <a:pt x="245" y="282"/>
                      <a:pt x="265" y="269"/>
                    </a:cubicBezTo>
                    <a:cubicBezTo>
                      <a:pt x="291" y="252"/>
                      <a:pt x="311" y="226"/>
                      <a:pt x="337" y="209"/>
                    </a:cubicBezTo>
                    <a:cubicBezTo>
                      <a:pt x="365" y="168"/>
                      <a:pt x="391" y="129"/>
                      <a:pt x="361" y="77"/>
                    </a:cubicBezTo>
                    <a:cubicBezTo>
                      <a:pt x="347" y="53"/>
                      <a:pt x="310" y="51"/>
                      <a:pt x="289" y="41"/>
                    </a:cubicBezTo>
                    <a:cubicBezTo>
                      <a:pt x="206" y="0"/>
                      <a:pt x="305" y="30"/>
                      <a:pt x="205" y="5"/>
                    </a:cubicBezTo>
                    <a:close/>
                  </a:path>
                </a:pathLst>
              </a:custGeom>
              <a:noFill/>
              <a:ln w="76200" cap="flat" cmpd="sng">
                <a:solidFill>
                  <a:srgbClr val="CC3300"/>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42104" name="Freeform 24"/>
              <p:cNvSpPr>
                <a:spLocks/>
              </p:cNvSpPr>
              <p:nvPr/>
            </p:nvSpPr>
            <p:spPr bwMode="white">
              <a:xfrm>
                <a:off x="2112" y="516"/>
                <a:ext cx="312" cy="624"/>
              </a:xfrm>
              <a:custGeom>
                <a:avLst/>
                <a:gdLst/>
                <a:ahLst/>
                <a:cxnLst>
                  <a:cxn ang="0">
                    <a:pos x="312" y="0"/>
                  </a:cxn>
                  <a:cxn ang="0">
                    <a:pos x="300" y="300"/>
                  </a:cxn>
                  <a:cxn ang="0">
                    <a:pos x="180" y="516"/>
                  </a:cxn>
                  <a:cxn ang="0">
                    <a:pos x="144" y="528"/>
                  </a:cxn>
                  <a:cxn ang="0">
                    <a:pos x="36" y="600"/>
                  </a:cxn>
                  <a:cxn ang="0">
                    <a:pos x="0" y="624"/>
                  </a:cxn>
                </a:cxnLst>
                <a:rect l="0" t="0" r="r" b="b"/>
                <a:pathLst>
                  <a:path w="312" h="624">
                    <a:moveTo>
                      <a:pt x="312" y="0"/>
                    </a:moveTo>
                    <a:cubicBezTo>
                      <a:pt x="305" y="87"/>
                      <a:pt x="272" y="215"/>
                      <a:pt x="300" y="300"/>
                    </a:cubicBezTo>
                    <a:cubicBezTo>
                      <a:pt x="289" y="376"/>
                      <a:pt x="272" y="485"/>
                      <a:pt x="180" y="516"/>
                    </a:cubicBezTo>
                    <a:cubicBezTo>
                      <a:pt x="168" y="520"/>
                      <a:pt x="155" y="522"/>
                      <a:pt x="144" y="528"/>
                    </a:cubicBezTo>
                    <a:cubicBezTo>
                      <a:pt x="144" y="528"/>
                      <a:pt x="54" y="588"/>
                      <a:pt x="36" y="600"/>
                    </a:cubicBezTo>
                    <a:cubicBezTo>
                      <a:pt x="24" y="608"/>
                      <a:pt x="0" y="624"/>
                      <a:pt x="0" y="624"/>
                    </a:cubicBezTo>
                  </a:path>
                </a:pathLst>
              </a:custGeom>
              <a:noFill/>
              <a:ln w="76200" cap="flat" cmpd="sng">
                <a:solidFill>
                  <a:srgbClr val="CC3300"/>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42105" name="Freeform 25"/>
              <p:cNvSpPr>
                <a:spLocks/>
              </p:cNvSpPr>
              <p:nvPr/>
            </p:nvSpPr>
            <p:spPr bwMode="white">
              <a:xfrm>
                <a:off x="2400" y="852"/>
                <a:ext cx="108" cy="228"/>
              </a:xfrm>
              <a:custGeom>
                <a:avLst/>
                <a:gdLst/>
                <a:ahLst/>
                <a:cxnLst>
                  <a:cxn ang="0">
                    <a:pos x="0" y="0"/>
                  </a:cxn>
                  <a:cxn ang="0">
                    <a:pos x="48" y="120"/>
                  </a:cxn>
                  <a:cxn ang="0">
                    <a:pos x="96" y="192"/>
                  </a:cxn>
                  <a:cxn ang="0">
                    <a:pos x="108" y="228"/>
                  </a:cxn>
                </a:cxnLst>
                <a:rect l="0" t="0" r="r" b="b"/>
                <a:pathLst>
                  <a:path w="108" h="228">
                    <a:moveTo>
                      <a:pt x="0" y="0"/>
                    </a:moveTo>
                    <a:cubicBezTo>
                      <a:pt x="13" y="39"/>
                      <a:pt x="28" y="84"/>
                      <a:pt x="48" y="120"/>
                    </a:cubicBezTo>
                    <a:cubicBezTo>
                      <a:pt x="62" y="145"/>
                      <a:pt x="80" y="168"/>
                      <a:pt x="96" y="192"/>
                    </a:cubicBezTo>
                    <a:cubicBezTo>
                      <a:pt x="103" y="203"/>
                      <a:pt x="108" y="228"/>
                      <a:pt x="108" y="228"/>
                    </a:cubicBezTo>
                  </a:path>
                </a:pathLst>
              </a:custGeom>
              <a:noFill/>
              <a:ln w="76200" cap="flat" cmpd="sng">
                <a:solidFill>
                  <a:srgbClr val="CC3300"/>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42106" name="Freeform 26"/>
              <p:cNvSpPr>
                <a:spLocks/>
              </p:cNvSpPr>
              <p:nvPr/>
            </p:nvSpPr>
            <p:spPr bwMode="white">
              <a:xfrm>
                <a:off x="2184" y="586"/>
                <a:ext cx="521" cy="122"/>
              </a:xfrm>
              <a:custGeom>
                <a:avLst/>
                <a:gdLst/>
                <a:ahLst/>
                <a:cxnLst>
                  <a:cxn ang="0">
                    <a:pos x="0" y="38"/>
                  </a:cxn>
                  <a:cxn ang="0">
                    <a:pos x="156" y="86"/>
                  </a:cxn>
                  <a:cxn ang="0">
                    <a:pos x="228" y="122"/>
                  </a:cxn>
                  <a:cxn ang="0">
                    <a:pos x="432" y="62"/>
                  </a:cxn>
                  <a:cxn ang="0">
                    <a:pos x="468" y="26"/>
                  </a:cxn>
                  <a:cxn ang="0">
                    <a:pos x="492" y="2"/>
                  </a:cxn>
                </a:cxnLst>
                <a:rect l="0" t="0" r="r" b="b"/>
                <a:pathLst>
                  <a:path w="521" h="122">
                    <a:moveTo>
                      <a:pt x="0" y="38"/>
                    </a:moveTo>
                    <a:cubicBezTo>
                      <a:pt x="48" y="50"/>
                      <a:pt x="114" y="58"/>
                      <a:pt x="156" y="86"/>
                    </a:cubicBezTo>
                    <a:cubicBezTo>
                      <a:pt x="203" y="117"/>
                      <a:pt x="178" y="105"/>
                      <a:pt x="228" y="122"/>
                    </a:cubicBezTo>
                    <a:cubicBezTo>
                      <a:pt x="296" y="111"/>
                      <a:pt x="376" y="108"/>
                      <a:pt x="432" y="62"/>
                    </a:cubicBezTo>
                    <a:cubicBezTo>
                      <a:pt x="445" y="51"/>
                      <a:pt x="455" y="37"/>
                      <a:pt x="468" y="26"/>
                    </a:cubicBezTo>
                    <a:cubicBezTo>
                      <a:pt x="499" y="0"/>
                      <a:pt x="521" y="2"/>
                      <a:pt x="492" y="2"/>
                    </a:cubicBezTo>
                  </a:path>
                </a:pathLst>
              </a:custGeom>
              <a:noFill/>
              <a:ln w="76200" cap="flat" cmpd="sng">
                <a:solidFill>
                  <a:srgbClr val="CC3300"/>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8" name="Group 27"/>
            <p:cNvGrpSpPr>
              <a:grpSpLocks/>
            </p:cNvGrpSpPr>
            <p:nvPr/>
          </p:nvGrpSpPr>
          <p:grpSpPr bwMode="auto">
            <a:xfrm>
              <a:off x="2400" y="432"/>
              <a:ext cx="384" cy="677"/>
              <a:chOff x="2112" y="223"/>
              <a:chExt cx="593" cy="917"/>
            </a:xfrm>
          </p:grpSpPr>
          <p:sp>
            <p:nvSpPr>
              <p:cNvPr id="942108" name="Freeform 28"/>
              <p:cNvSpPr>
                <a:spLocks/>
              </p:cNvSpPr>
              <p:nvPr/>
            </p:nvSpPr>
            <p:spPr bwMode="white">
              <a:xfrm>
                <a:off x="2231" y="223"/>
                <a:ext cx="391" cy="293"/>
              </a:xfrm>
              <a:custGeom>
                <a:avLst/>
                <a:gdLst/>
                <a:ahLst/>
                <a:cxnLst>
                  <a:cxn ang="0">
                    <a:pos x="205" y="5"/>
                  </a:cxn>
                  <a:cxn ang="0">
                    <a:pos x="37" y="53"/>
                  </a:cxn>
                  <a:cxn ang="0">
                    <a:pos x="157" y="293"/>
                  </a:cxn>
                  <a:cxn ang="0">
                    <a:pos x="265" y="269"/>
                  </a:cxn>
                  <a:cxn ang="0">
                    <a:pos x="337" y="209"/>
                  </a:cxn>
                  <a:cxn ang="0">
                    <a:pos x="361" y="77"/>
                  </a:cxn>
                  <a:cxn ang="0">
                    <a:pos x="289" y="41"/>
                  </a:cxn>
                  <a:cxn ang="0">
                    <a:pos x="205" y="5"/>
                  </a:cxn>
                </a:cxnLst>
                <a:rect l="0" t="0" r="r" b="b"/>
                <a:pathLst>
                  <a:path w="391" h="293">
                    <a:moveTo>
                      <a:pt x="205" y="5"/>
                    </a:moveTo>
                    <a:cubicBezTo>
                      <a:pt x="138" y="15"/>
                      <a:pt x="92" y="16"/>
                      <a:pt x="37" y="53"/>
                    </a:cubicBezTo>
                    <a:cubicBezTo>
                      <a:pt x="0" y="165"/>
                      <a:pt x="51" y="258"/>
                      <a:pt x="157" y="293"/>
                    </a:cubicBezTo>
                    <a:cubicBezTo>
                      <a:pt x="166" y="292"/>
                      <a:pt x="245" y="282"/>
                      <a:pt x="265" y="269"/>
                    </a:cubicBezTo>
                    <a:cubicBezTo>
                      <a:pt x="291" y="252"/>
                      <a:pt x="311" y="226"/>
                      <a:pt x="337" y="209"/>
                    </a:cubicBezTo>
                    <a:cubicBezTo>
                      <a:pt x="365" y="168"/>
                      <a:pt x="391" y="129"/>
                      <a:pt x="361" y="77"/>
                    </a:cubicBezTo>
                    <a:cubicBezTo>
                      <a:pt x="347" y="53"/>
                      <a:pt x="310" y="51"/>
                      <a:pt x="289" y="41"/>
                    </a:cubicBezTo>
                    <a:cubicBezTo>
                      <a:pt x="206" y="0"/>
                      <a:pt x="305" y="30"/>
                      <a:pt x="205" y="5"/>
                    </a:cubicBezTo>
                    <a:close/>
                  </a:path>
                </a:pathLst>
              </a:custGeom>
              <a:noFill/>
              <a:ln w="76200" cap="flat" cmpd="sng">
                <a:solidFill>
                  <a:srgbClr val="FF9900"/>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42109" name="Freeform 29"/>
              <p:cNvSpPr>
                <a:spLocks/>
              </p:cNvSpPr>
              <p:nvPr/>
            </p:nvSpPr>
            <p:spPr bwMode="white">
              <a:xfrm>
                <a:off x="2112" y="516"/>
                <a:ext cx="312" cy="624"/>
              </a:xfrm>
              <a:custGeom>
                <a:avLst/>
                <a:gdLst/>
                <a:ahLst/>
                <a:cxnLst>
                  <a:cxn ang="0">
                    <a:pos x="312" y="0"/>
                  </a:cxn>
                  <a:cxn ang="0">
                    <a:pos x="300" y="300"/>
                  </a:cxn>
                  <a:cxn ang="0">
                    <a:pos x="180" y="516"/>
                  </a:cxn>
                  <a:cxn ang="0">
                    <a:pos x="144" y="528"/>
                  </a:cxn>
                  <a:cxn ang="0">
                    <a:pos x="36" y="600"/>
                  </a:cxn>
                  <a:cxn ang="0">
                    <a:pos x="0" y="624"/>
                  </a:cxn>
                </a:cxnLst>
                <a:rect l="0" t="0" r="r" b="b"/>
                <a:pathLst>
                  <a:path w="312" h="624">
                    <a:moveTo>
                      <a:pt x="312" y="0"/>
                    </a:moveTo>
                    <a:cubicBezTo>
                      <a:pt x="305" y="87"/>
                      <a:pt x="272" y="215"/>
                      <a:pt x="300" y="300"/>
                    </a:cubicBezTo>
                    <a:cubicBezTo>
                      <a:pt x="289" y="376"/>
                      <a:pt x="272" y="485"/>
                      <a:pt x="180" y="516"/>
                    </a:cubicBezTo>
                    <a:cubicBezTo>
                      <a:pt x="168" y="520"/>
                      <a:pt x="155" y="522"/>
                      <a:pt x="144" y="528"/>
                    </a:cubicBezTo>
                    <a:cubicBezTo>
                      <a:pt x="144" y="528"/>
                      <a:pt x="54" y="588"/>
                      <a:pt x="36" y="600"/>
                    </a:cubicBezTo>
                    <a:cubicBezTo>
                      <a:pt x="24" y="608"/>
                      <a:pt x="0" y="624"/>
                      <a:pt x="0" y="624"/>
                    </a:cubicBezTo>
                  </a:path>
                </a:pathLst>
              </a:custGeom>
              <a:noFill/>
              <a:ln w="76200" cap="flat" cmpd="sng">
                <a:solidFill>
                  <a:srgbClr val="FF9900"/>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42110" name="Freeform 30"/>
              <p:cNvSpPr>
                <a:spLocks/>
              </p:cNvSpPr>
              <p:nvPr/>
            </p:nvSpPr>
            <p:spPr bwMode="white">
              <a:xfrm>
                <a:off x="2400" y="852"/>
                <a:ext cx="108" cy="228"/>
              </a:xfrm>
              <a:custGeom>
                <a:avLst/>
                <a:gdLst/>
                <a:ahLst/>
                <a:cxnLst>
                  <a:cxn ang="0">
                    <a:pos x="0" y="0"/>
                  </a:cxn>
                  <a:cxn ang="0">
                    <a:pos x="48" y="120"/>
                  </a:cxn>
                  <a:cxn ang="0">
                    <a:pos x="96" y="192"/>
                  </a:cxn>
                  <a:cxn ang="0">
                    <a:pos x="108" y="228"/>
                  </a:cxn>
                </a:cxnLst>
                <a:rect l="0" t="0" r="r" b="b"/>
                <a:pathLst>
                  <a:path w="108" h="228">
                    <a:moveTo>
                      <a:pt x="0" y="0"/>
                    </a:moveTo>
                    <a:cubicBezTo>
                      <a:pt x="13" y="39"/>
                      <a:pt x="28" y="84"/>
                      <a:pt x="48" y="120"/>
                    </a:cubicBezTo>
                    <a:cubicBezTo>
                      <a:pt x="62" y="145"/>
                      <a:pt x="80" y="168"/>
                      <a:pt x="96" y="192"/>
                    </a:cubicBezTo>
                    <a:cubicBezTo>
                      <a:pt x="103" y="203"/>
                      <a:pt x="108" y="228"/>
                      <a:pt x="108" y="228"/>
                    </a:cubicBezTo>
                  </a:path>
                </a:pathLst>
              </a:custGeom>
              <a:noFill/>
              <a:ln w="76200" cap="flat" cmpd="sng">
                <a:solidFill>
                  <a:srgbClr val="FF9900"/>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42111" name="Freeform 31"/>
              <p:cNvSpPr>
                <a:spLocks/>
              </p:cNvSpPr>
              <p:nvPr/>
            </p:nvSpPr>
            <p:spPr bwMode="white">
              <a:xfrm>
                <a:off x="2184" y="586"/>
                <a:ext cx="521" cy="122"/>
              </a:xfrm>
              <a:custGeom>
                <a:avLst/>
                <a:gdLst/>
                <a:ahLst/>
                <a:cxnLst>
                  <a:cxn ang="0">
                    <a:pos x="0" y="38"/>
                  </a:cxn>
                  <a:cxn ang="0">
                    <a:pos x="156" y="86"/>
                  </a:cxn>
                  <a:cxn ang="0">
                    <a:pos x="228" y="122"/>
                  </a:cxn>
                  <a:cxn ang="0">
                    <a:pos x="432" y="62"/>
                  </a:cxn>
                  <a:cxn ang="0">
                    <a:pos x="468" y="26"/>
                  </a:cxn>
                  <a:cxn ang="0">
                    <a:pos x="492" y="2"/>
                  </a:cxn>
                </a:cxnLst>
                <a:rect l="0" t="0" r="r" b="b"/>
                <a:pathLst>
                  <a:path w="521" h="122">
                    <a:moveTo>
                      <a:pt x="0" y="38"/>
                    </a:moveTo>
                    <a:cubicBezTo>
                      <a:pt x="48" y="50"/>
                      <a:pt x="114" y="58"/>
                      <a:pt x="156" y="86"/>
                    </a:cubicBezTo>
                    <a:cubicBezTo>
                      <a:pt x="203" y="117"/>
                      <a:pt x="178" y="105"/>
                      <a:pt x="228" y="122"/>
                    </a:cubicBezTo>
                    <a:cubicBezTo>
                      <a:pt x="296" y="111"/>
                      <a:pt x="376" y="108"/>
                      <a:pt x="432" y="62"/>
                    </a:cubicBezTo>
                    <a:cubicBezTo>
                      <a:pt x="445" y="51"/>
                      <a:pt x="455" y="37"/>
                      <a:pt x="468" y="26"/>
                    </a:cubicBezTo>
                    <a:cubicBezTo>
                      <a:pt x="499" y="0"/>
                      <a:pt x="521" y="2"/>
                      <a:pt x="492" y="2"/>
                    </a:cubicBezTo>
                  </a:path>
                </a:pathLst>
              </a:custGeom>
              <a:noFill/>
              <a:ln w="76200" cap="flat" cmpd="sng">
                <a:solidFill>
                  <a:srgbClr val="FF9900"/>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sp>
        <p:nvSpPr>
          <p:cNvPr id="942112" name="Text Box 32"/>
          <p:cNvSpPr txBox="1">
            <a:spLocks noChangeArrowheads="1"/>
          </p:cNvSpPr>
          <p:nvPr/>
        </p:nvSpPr>
        <p:spPr bwMode="white">
          <a:xfrm>
            <a:off x="6694055" y="5878825"/>
            <a:ext cx="5052291" cy="461665"/>
          </a:xfrm>
          <a:prstGeom prst="rect">
            <a:avLst/>
          </a:prstGeom>
          <a:noFill/>
          <a:ln w="9525">
            <a:noFill/>
            <a:miter lim="800000"/>
            <a:headEnd/>
            <a:tailEnd/>
          </a:ln>
          <a:effectLst/>
        </p:spPr>
        <p:txBody>
          <a:bodyPr wrap="square">
            <a:spAutoFit/>
          </a:bodyPr>
          <a:lstStyle/>
          <a:p>
            <a:pPr marL="0" marR="0" lvl="0" indent="0" algn="r" defTabSz="914400" rtl="1" eaLnBrk="1" fontAlgn="auto" latinLnBrk="0" hangingPunct="1">
              <a:lnSpc>
                <a:spcPct val="100000"/>
              </a:lnSpc>
              <a:spcBef>
                <a:spcPct val="50000"/>
              </a:spcBef>
              <a:spcAft>
                <a:spcPts val="0"/>
              </a:spcAft>
              <a:buClrTx/>
              <a:buSzTx/>
              <a:buFontTx/>
              <a:buNone/>
              <a:tabLst/>
              <a:defRPr/>
            </a:pPr>
            <a:r>
              <a:rPr kumimoji="0" lang="fa-IR" sz="2400" b="1" i="0" u="none" strike="noStrike" kern="1200" cap="none" spc="0" normalizeH="0" baseline="0" noProof="0" dirty="0">
                <a:ln>
                  <a:noFill/>
                </a:ln>
                <a:solidFill>
                  <a:prstClr val="white"/>
                </a:solidFill>
                <a:effectLst/>
                <a:uLnTx/>
                <a:uFillTx/>
                <a:latin typeface="Calibri"/>
                <a:ea typeface="+mn-ea"/>
                <a:cs typeface="B Zar" pitchFamily="2" charset="-78"/>
              </a:rPr>
              <a:t>پیشگیری نوع سوم/ </a:t>
            </a:r>
            <a:r>
              <a:rPr kumimoji="0" lang="fa-IR" sz="2400" b="1" i="0" u="none" strike="noStrike" kern="1200" cap="none" spc="0" normalizeH="0" baseline="0" noProof="0" dirty="0" smtClean="0">
                <a:ln>
                  <a:noFill/>
                </a:ln>
                <a:solidFill>
                  <a:prstClr val="white"/>
                </a:solidFill>
                <a:effectLst/>
                <a:uLnTx/>
                <a:uFillTx/>
                <a:latin typeface="Calibri"/>
                <a:ea typeface="+mn-ea"/>
                <a:cs typeface="B Zar" pitchFamily="2" charset="-78"/>
              </a:rPr>
              <a:t>(</a:t>
            </a:r>
            <a:r>
              <a:rPr kumimoji="0" lang="fa-IR" sz="2400" b="1" i="0" u="none" strike="noStrike" kern="1200" cap="none" spc="0" normalizeH="0" baseline="0" noProof="0" dirty="0" smtClean="0">
                <a:ln>
                  <a:noFill/>
                </a:ln>
                <a:solidFill>
                  <a:srgbClr val="FFFF00"/>
                </a:solidFill>
                <a:effectLst/>
                <a:uLnTx/>
                <a:uFillTx/>
                <a:latin typeface="Calibri"/>
                <a:ea typeface="+mn-ea"/>
                <a:cs typeface="B Zar" pitchFamily="2" charset="-78"/>
              </a:rPr>
              <a:t>درمان و بازتوانی)</a:t>
            </a:r>
            <a:endParaRPr kumimoji="0" lang="en-US" sz="2400" b="1" i="0" u="none" strike="noStrike" kern="1200" cap="none" spc="0" normalizeH="0" baseline="0" noProof="0" dirty="0">
              <a:ln>
                <a:noFill/>
              </a:ln>
              <a:solidFill>
                <a:prstClr val="white"/>
              </a:solidFill>
              <a:effectLst/>
              <a:uLnTx/>
              <a:uFillTx/>
              <a:latin typeface="Calibri"/>
              <a:ea typeface="+mn-ea"/>
              <a:cs typeface="B Zar" pitchFamily="2" charset="-78"/>
            </a:endParaRPr>
          </a:p>
        </p:txBody>
      </p:sp>
      <p:sp>
        <p:nvSpPr>
          <p:cNvPr id="942113" name="Text Box 33"/>
          <p:cNvSpPr txBox="1">
            <a:spLocks noChangeArrowheads="1"/>
          </p:cNvSpPr>
          <p:nvPr/>
        </p:nvSpPr>
        <p:spPr bwMode="white">
          <a:xfrm>
            <a:off x="7278333" y="3868783"/>
            <a:ext cx="4913667" cy="461665"/>
          </a:xfrm>
          <a:prstGeom prst="rect">
            <a:avLst/>
          </a:prstGeom>
          <a:noFill/>
          <a:ln w="9525">
            <a:noFill/>
            <a:miter lim="800000"/>
            <a:headEnd/>
            <a:tailEnd/>
          </a:ln>
          <a:effectLst/>
        </p:spPr>
        <p:txBody>
          <a:bodyPr wrap="square">
            <a:spAutoFit/>
          </a:bodyPr>
          <a:lstStyle/>
          <a:p>
            <a:pPr marL="0" marR="0" lvl="0" indent="0" algn="r" defTabSz="914400" rtl="1" eaLnBrk="1" fontAlgn="auto" latinLnBrk="0" hangingPunct="1">
              <a:lnSpc>
                <a:spcPct val="100000"/>
              </a:lnSpc>
              <a:spcBef>
                <a:spcPct val="5000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a:ea typeface="+mn-ea"/>
                <a:cs typeface="B Zar" pitchFamily="2" charset="-78"/>
              </a:rPr>
              <a:t> </a:t>
            </a:r>
            <a:r>
              <a:rPr kumimoji="0" lang="fa-IR" sz="2400" b="1" i="0" u="none" strike="noStrike" kern="1200" cap="none" spc="0" normalizeH="0" baseline="0" noProof="0" dirty="0">
                <a:ln>
                  <a:noFill/>
                </a:ln>
                <a:solidFill>
                  <a:prstClr val="white"/>
                </a:solidFill>
                <a:effectLst/>
                <a:uLnTx/>
                <a:uFillTx/>
                <a:latin typeface="Calibri"/>
                <a:ea typeface="+mn-ea"/>
                <a:cs typeface="B Zar" pitchFamily="2" charset="-78"/>
              </a:rPr>
              <a:t>پیشگیری ثانویه</a:t>
            </a:r>
            <a:r>
              <a:rPr kumimoji="0" lang="fa-IR" sz="2000" b="1" i="0" u="none" strike="noStrike" kern="1200" cap="none" spc="0" normalizeH="0" baseline="0" noProof="0" dirty="0">
                <a:ln>
                  <a:noFill/>
                </a:ln>
                <a:solidFill>
                  <a:prstClr val="white"/>
                </a:solidFill>
                <a:effectLst/>
                <a:uLnTx/>
                <a:uFillTx/>
                <a:latin typeface="Calibri"/>
                <a:ea typeface="+mn-ea"/>
                <a:cs typeface="B Zar" pitchFamily="2" charset="-78"/>
              </a:rPr>
              <a:t>/ </a:t>
            </a:r>
            <a:r>
              <a:rPr kumimoji="0" lang="fa-IR" sz="2000" b="1" i="0" u="none" strike="noStrike" kern="1200" cap="none" spc="0" normalizeH="0" baseline="0" noProof="0" dirty="0" smtClean="0">
                <a:ln>
                  <a:noFill/>
                </a:ln>
                <a:solidFill>
                  <a:srgbClr val="FFFF00"/>
                </a:solidFill>
                <a:effectLst/>
                <a:uLnTx/>
                <a:uFillTx/>
                <a:latin typeface="Calibri"/>
                <a:ea typeface="+mn-ea"/>
                <a:cs typeface="B Zar" pitchFamily="2" charset="-78"/>
              </a:rPr>
              <a:t>(</a:t>
            </a:r>
            <a:r>
              <a:rPr kumimoji="0" lang="fa-IR" sz="2000" b="1" i="0" u="none" strike="noStrike" kern="1200" cap="none" spc="0" normalizeH="0" baseline="0" noProof="0" dirty="0">
                <a:ln>
                  <a:noFill/>
                </a:ln>
                <a:solidFill>
                  <a:srgbClr val="FFFF00"/>
                </a:solidFill>
                <a:effectLst/>
                <a:uLnTx/>
                <a:uFillTx/>
                <a:latin typeface="Calibri"/>
                <a:ea typeface="+mn-ea"/>
                <a:cs typeface="B Zar" pitchFamily="2" charset="-78"/>
              </a:rPr>
              <a:t>غربالگری </a:t>
            </a:r>
            <a:r>
              <a:rPr kumimoji="0" lang="fa-IR" sz="2000" b="1" i="0" u="none" strike="noStrike" kern="1200" cap="none" spc="0" normalizeH="0" baseline="0" noProof="0" dirty="0" smtClean="0">
                <a:ln>
                  <a:noFill/>
                </a:ln>
                <a:solidFill>
                  <a:srgbClr val="FFFF00"/>
                </a:solidFill>
                <a:effectLst/>
                <a:uLnTx/>
                <a:uFillTx/>
                <a:latin typeface="Calibri"/>
                <a:ea typeface="+mn-ea"/>
                <a:cs typeface="B Zar" pitchFamily="2" charset="-78"/>
              </a:rPr>
              <a:t>و تشخیص زودهنگام)</a:t>
            </a:r>
            <a:endParaRPr kumimoji="0" lang="en-US" sz="2000" b="1" i="0" u="none" strike="noStrike" kern="1200" cap="none" spc="0" normalizeH="0" baseline="0" noProof="0" dirty="0">
              <a:ln>
                <a:noFill/>
              </a:ln>
              <a:solidFill>
                <a:prstClr val="white"/>
              </a:solidFill>
              <a:effectLst/>
              <a:uLnTx/>
              <a:uFillTx/>
              <a:latin typeface="Calibri"/>
              <a:ea typeface="+mn-ea"/>
              <a:cs typeface="B Zar" pitchFamily="2" charset="-78"/>
            </a:endParaRPr>
          </a:p>
        </p:txBody>
      </p:sp>
      <p:sp>
        <p:nvSpPr>
          <p:cNvPr id="942114" name="Text Box 34"/>
          <p:cNvSpPr txBox="1">
            <a:spLocks noChangeArrowheads="1"/>
          </p:cNvSpPr>
          <p:nvPr/>
        </p:nvSpPr>
        <p:spPr bwMode="white">
          <a:xfrm>
            <a:off x="7620000" y="2057400"/>
            <a:ext cx="3833090" cy="461665"/>
          </a:xfrm>
          <a:prstGeom prst="rect">
            <a:avLst/>
          </a:prstGeom>
          <a:noFill/>
          <a:ln w="9525">
            <a:noFill/>
            <a:miter lim="800000"/>
            <a:headEnd/>
            <a:tailEnd/>
          </a:ln>
          <a:effectLst/>
        </p:spPr>
        <p:txBody>
          <a:bodyPr wrap="square">
            <a:spAutoFit/>
          </a:bodyPr>
          <a:lstStyle/>
          <a:p>
            <a:pPr marL="0" marR="0" lvl="0" indent="0" algn="r" defTabSz="914400" rtl="1" eaLnBrk="1" fontAlgn="auto" latinLnBrk="0" hangingPunct="1">
              <a:lnSpc>
                <a:spcPct val="100000"/>
              </a:lnSpc>
              <a:spcBef>
                <a:spcPct val="50000"/>
              </a:spcBef>
              <a:spcAft>
                <a:spcPts val="0"/>
              </a:spcAft>
              <a:buClrTx/>
              <a:buSzTx/>
              <a:buFontTx/>
              <a:buNone/>
              <a:tabLst/>
              <a:defRPr/>
            </a:pPr>
            <a:r>
              <a:rPr kumimoji="0" lang="fa-IR" sz="2400" b="1" i="0" u="none" strike="noStrike" kern="1200" cap="none" spc="0" normalizeH="0" baseline="0" noProof="0" dirty="0">
                <a:ln>
                  <a:noFill/>
                </a:ln>
                <a:solidFill>
                  <a:prstClr val="white"/>
                </a:solidFill>
                <a:effectLst/>
                <a:uLnTx/>
                <a:uFillTx/>
                <a:latin typeface="Calibri"/>
                <a:ea typeface="+mn-ea"/>
                <a:cs typeface="B Zar" pitchFamily="2" charset="-78"/>
              </a:rPr>
              <a:t>پیشگیری اولیه/ </a:t>
            </a:r>
            <a:r>
              <a:rPr kumimoji="0" lang="fa-IR" sz="2400" b="1" i="0" u="none" strike="noStrike" kern="1200" cap="none" spc="0" normalizeH="0" baseline="0" noProof="0" dirty="0" smtClean="0">
                <a:ln>
                  <a:noFill/>
                </a:ln>
                <a:solidFill>
                  <a:prstClr val="white"/>
                </a:solidFill>
                <a:effectLst/>
                <a:uLnTx/>
                <a:uFillTx/>
                <a:latin typeface="Calibri"/>
                <a:ea typeface="+mn-ea"/>
                <a:cs typeface="B Zar" pitchFamily="2" charset="-78"/>
              </a:rPr>
              <a:t>(</a:t>
            </a:r>
            <a:r>
              <a:rPr kumimoji="0" lang="fa-IR" sz="2400" b="1" i="0" u="none" strike="noStrike" kern="1200" cap="none" spc="0" normalizeH="0" baseline="0" noProof="0" dirty="0" smtClean="0">
                <a:ln>
                  <a:noFill/>
                </a:ln>
                <a:solidFill>
                  <a:srgbClr val="FFFF00"/>
                </a:solidFill>
                <a:effectLst/>
                <a:uLnTx/>
                <a:uFillTx/>
                <a:latin typeface="Calibri"/>
                <a:ea typeface="+mn-ea"/>
                <a:cs typeface="B Zar" pitchFamily="2" charset="-78"/>
              </a:rPr>
              <a:t>مهار </a:t>
            </a:r>
            <a:r>
              <a:rPr kumimoji="0" lang="fa-IR" sz="2400" b="1" i="0" u="none" strike="noStrike" kern="1200" cap="none" spc="0" normalizeH="0" baseline="0" noProof="0" dirty="0">
                <a:ln>
                  <a:noFill/>
                </a:ln>
                <a:solidFill>
                  <a:srgbClr val="FFFF00"/>
                </a:solidFill>
                <a:effectLst/>
                <a:uLnTx/>
                <a:uFillTx/>
                <a:latin typeface="Calibri"/>
                <a:ea typeface="+mn-ea"/>
                <a:cs typeface="B Zar" pitchFamily="2" charset="-78"/>
              </a:rPr>
              <a:t>عامل </a:t>
            </a:r>
            <a:r>
              <a:rPr kumimoji="0" lang="fa-IR" sz="2400" b="1" i="0" u="none" strike="noStrike" kern="1200" cap="none" spc="0" normalizeH="0" baseline="0" noProof="0" dirty="0" smtClean="0">
                <a:ln>
                  <a:noFill/>
                </a:ln>
                <a:solidFill>
                  <a:srgbClr val="FFFF00"/>
                </a:solidFill>
                <a:effectLst/>
                <a:uLnTx/>
                <a:uFillTx/>
                <a:latin typeface="Calibri"/>
                <a:ea typeface="+mn-ea"/>
                <a:cs typeface="B Zar" pitchFamily="2" charset="-78"/>
              </a:rPr>
              <a:t>خطر)</a:t>
            </a:r>
            <a:endParaRPr kumimoji="0" lang="en-US" sz="2400" b="1" i="0" u="none" strike="noStrike" kern="1200" cap="none" spc="0" normalizeH="0" baseline="0" noProof="0" dirty="0">
              <a:ln>
                <a:noFill/>
              </a:ln>
              <a:solidFill>
                <a:srgbClr val="FFFF00"/>
              </a:solidFill>
              <a:effectLst/>
              <a:uLnTx/>
              <a:uFillTx/>
              <a:latin typeface="Calibri"/>
              <a:ea typeface="+mn-ea"/>
              <a:cs typeface="B Zar" pitchFamily="2" charset="-78"/>
            </a:endParaRPr>
          </a:p>
        </p:txBody>
      </p:sp>
      <p:sp>
        <p:nvSpPr>
          <p:cNvPr id="942115" name="Text Box 35"/>
          <p:cNvSpPr txBox="1">
            <a:spLocks noChangeArrowheads="1"/>
          </p:cNvSpPr>
          <p:nvPr/>
        </p:nvSpPr>
        <p:spPr bwMode="white">
          <a:xfrm>
            <a:off x="806912" y="2011502"/>
            <a:ext cx="5107709" cy="830997"/>
          </a:xfrm>
          <a:prstGeom prst="rect">
            <a:avLst/>
          </a:prstGeom>
          <a:noFill/>
          <a:ln w="9525">
            <a:noFill/>
            <a:miter lim="800000"/>
            <a:headEnd/>
            <a:tailEnd/>
          </a:ln>
          <a:effec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2400" b="1" i="0" u="none" strike="noStrike" kern="1200" cap="none" spc="0" normalizeH="0" baseline="0" noProof="0" dirty="0">
                <a:ln>
                  <a:noFill/>
                </a:ln>
                <a:solidFill>
                  <a:prstClr val="white"/>
                </a:solidFill>
                <a:effectLst/>
                <a:uLnTx/>
                <a:uFillTx/>
                <a:latin typeface="Calibri"/>
                <a:ea typeface="+mn-ea"/>
                <a:cs typeface="B Zar" pitchFamily="2" charset="-78"/>
              </a:rPr>
              <a:t>پیشگیری ریشه </a:t>
            </a:r>
            <a:r>
              <a:rPr kumimoji="0" lang="fa-IR" sz="2400" b="1" i="0" u="none" strike="noStrike" kern="1200" cap="none" spc="0" normalizeH="0" baseline="0" noProof="0" dirty="0" smtClean="0">
                <a:ln>
                  <a:noFill/>
                </a:ln>
                <a:solidFill>
                  <a:prstClr val="white"/>
                </a:solidFill>
                <a:effectLst/>
                <a:uLnTx/>
                <a:uFillTx/>
                <a:latin typeface="Calibri"/>
                <a:ea typeface="+mn-ea"/>
                <a:cs typeface="B Zar" pitchFamily="2" charset="-78"/>
              </a:rPr>
              <a:t>ای </a:t>
            </a:r>
            <a:r>
              <a:rPr kumimoji="0" lang="fa-IR" sz="2400" b="1" i="0" u="none" strike="noStrike" kern="1200" cap="none" spc="0" normalizeH="0" baseline="0" noProof="0" dirty="0" smtClean="0">
                <a:ln>
                  <a:noFill/>
                </a:ln>
                <a:solidFill>
                  <a:srgbClr val="FFFF00"/>
                </a:solidFill>
                <a:effectLst/>
                <a:uLnTx/>
                <a:uFillTx/>
                <a:latin typeface="Calibri"/>
                <a:ea typeface="+mn-ea"/>
                <a:cs typeface="B Zar" pitchFamily="2" charset="-78"/>
              </a:rPr>
              <a:t>(جلوگیری از استقرار عامل خطر در سنین کودکی)</a:t>
            </a:r>
            <a:endParaRPr kumimoji="0" lang="en-US" sz="2400" b="1" i="0" u="none" strike="noStrike" kern="1200" cap="none" spc="0" normalizeH="0" baseline="0" noProof="0" dirty="0">
              <a:ln>
                <a:noFill/>
              </a:ln>
              <a:solidFill>
                <a:srgbClr val="FFFF00"/>
              </a:solidFill>
              <a:effectLst/>
              <a:uLnTx/>
              <a:uFillTx/>
              <a:latin typeface="Calibri"/>
              <a:ea typeface="+mn-ea"/>
              <a:cs typeface="B Zar" pitchFamily="2" charset="-78"/>
            </a:endParaRPr>
          </a:p>
        </p:txBody>
      </p:sp>
      <p:sp>
        <p:nvSpPr>
          <p:cNvPr id="9" name="TextBox 8"/>
          <p:cNvSpPr txBox="1"/>
          <p:nvPr/>
        </p:nvSpPr>
        <p:spPr>
          <a:xfrm>
            <a:off x="0" y="3415308"/>
            <a:ext cx="7307695" cy="2677656"/>
          </a:xfrm>
          <a:prstGeom prst="rect">
            <a:avLst/>
          </a:prstGeom>
          <a:noFill/>
        </p:spPr>
        <p:txBody>
          <a:bodyPr wrap="square" rtlCol="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fa-IR" sz="4000" dirty="0" smtClean="0">
                <a:solidFill>
                  <a:srgbClr val="FF0000"/>
                </a:solidFill>
                <a:latin typeface="Calibri"/>
                <a:cs typeface="B Titr" panose="00000700000000000000" pitchFamily="2" charset="-78"/>
              </a:rPr>
              <a:t>ایدز</a:t>
            </a:r>
            <a:endParaRPr kumimoji="0" lang="fa-IR" sz="4000" b="0" i="0" u="none" strike="noStrike" kern="1200" cap="none" spc="0" normalizeH="0" baseline="0" noProof="0" dirty="0" smtClean="0">
              <a:ln>
                <a:noFill/>
              </a:ln>
              <a:solidFill>
                <a:srgbClr val="FF0000"/>
              </a:solidFill>
              <a:effectLst/>
              <a:uLnTx/>
              <a:uFillTx/>
              <a:latin typeface="Calibri"/>
              <a:ea typeface="+mn-ea"/>
              <a:cs typeface="B Titr" panose="00000700000000000000" pitchFamily="2" charset="-78"/>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3200" b="0" i="0" u="none" strike="noStrike" kern="1200" cap="none" spc="0" normalizeH="0" baseline="0" noProof="0" dirty="0" smtClean="0">
                <a:ln>
                  <a:noFill/>
                </a:ln>
                <a:solidFill>
                  <a:srgbClr val="FFFF00"/>
                </a:solidFill>
                <a:effectLst/>
                <a:uLnTx/>
                <a:uFillTx/>
                <a:latin typeface="Calibri"/>
                <a:ea typeface="+mn-ea"/>
                <a:cs typeface="B Titr" panose="00000700000000000000" pitchFamily="2" charset="-78"/>
              </a:rPr>
              <a:t>نوع ریشه ای</a:t>
            </a:r>
            <a:r>
              <a:rPr kumimoji="0" lang="fa-IR" sz="3200" b="0" i="0" u="none" strike="noStrike" kern="1200" cap="none" spc="0" normalizeH="0" baseline="0" noProof="0" dirty="0" smtClean="0">
                <a:ln>
                  <a:noFill/>
                </a:ln>
                <a:solidFill>
                  <a:prstClr val="white"/>
                </a:solidFill>
                <a:effectLst/>
                <a:uLnTx/>
                <a:uFillTx/>
                <a:latin typeface="Calibri"/>
                <a:ea typeface="+mn-ea"/>
                <a:cs typeface="B Titr" panose="00000700000000000000" pitchFamily="2" charset="-78"/>
              </a:rPr>
              <a:t>: فرزندپروری</a:t>
            </a:r>
          </a:p>
          <a:p>
            <a:pPr lvl="0" algn="r" rtl="1">
              <a:defRPr/>
            </a:pPr>
            <a:r>
              <a:rPr kumimoji="0" lang="fa-IR" sz="3200" b="0" i="0" u="none" strike="noStrike" kern="1200" cap="none" spc="0" normalizeH="0" baseline="0" noProof="0" dirty="0" smtClean="0">
                <a:ln>
                  <a:noFill/>
                </a:ln>
                <a:solidFill>
                  <a:srgbClr val="FFFF00"/>
                </a:solidFill>
                <a:effectLst/>
                <a:uLnTx/>
                <a:uFillTx/>
                <a:latin typeface="Calibri"/>
                <a:ea typeface="+mn-ea"/>
                <a:cs typeface="B Titr" panose="00000700000000000000" pitchFamily="2" charset="-78"/>
              </a:rPr>
              <a:t>نوع اول</a:t>
            </a:r>
            <a:r>
              <a:rPr kumimoji="0" lang="fa-IR" sz="3200" b="0" i="0" u="none" strike="noStrike" kern="1200" cap="none" spc="0" normalizeH="0" baseline="0" noProof="0" dirty="0" smtClean="0">
                <a:ln>
                  <a:noFill/>
                </a:ln>
                <a:solidFill>
                  <a:prstClr val="white"/>
                </a:solidFill>
                <a:effectLst/>
                <a:uLnTx/>
                <a:uFillTx/>
                <a:latin typeface="Calibri"/>
                <a:ea typeface="+mn-ea"/>
                <a:cs typeface="B Titr" panose="00000700000000000000" pitchFamily="2" charset="-78"/>
              </a:rPr>
              <a:t>: استفاده از کاندوم، </a:t>
            </a:r>
            <a:r>
              <a:rPr lang="en-US" sz="3200" dirty="0" err="1" smtClean="0">
                <a:solidFill>
                  <a:prstClr val="white"/>
                </a:solidFill>
                <a:cs typeface="B Titr" panose="00000700000000000000" pitchFamily="2" charset="-78"/>
              </a:rPr>
              <a:t>PrEP</a:t>
            </a:r>
            <a:r>
              <a:rPr lang="fa-IR" sz="3200" dirty="0" smtClean="0">
                <a:solidFill>
                  <a:prstClr val="white"/>
                </a:solidFill>
                <a:latin typeface="Calibri"/>
                <a:cs typeface="B Titr" panose="00000700000000000000" pitchFamily="2" charset="-78"/>
              </a:rPr>
              <a:t>،</a:t>
            </a:r>
            <a:r>
              <a:rPr lang="en-US" sz="3200" dirty="0" smtClean="0">
                <a:solidFill>
                  <a:prstClr val="white"/>
                </a:solidFill>
                <a:latin typeface="Calibri"/>
                <a:cs typeface="B Titr" panose="00000700000000000000" pitchFamily="2" charset="-78"/>
              </a:rPr>
              <a:t>PEP,</a:t>
            </a:r>
            <a:r>
              <a:rPr kumimoji="0" lang="en-US" sz="3200" b="0" i="0" u="none" strike="noStrike" kern="1200" cap="none" spc="0" normalizeH="0" baseline="0" noProof="0" dirty="0" smtClean="0">
                <a:ln>
                  <a:noFill/>
                </a:ln>
                <a:solidFill>
                  <a:prstClr val="white"/>
                </a:solidFill>
                <a:effectLst/>
                <a:uLnTx/>
                <a:uFillTx/>
                <a:latin typeface="Calibri"/>
                <a:ea typeface="+mn-ea"/>
                <a:cs typeface="B Titr" panose="00000700000000000000" pitchFamily="2" charset="-78"/>
              </a:rPr>
              <a:t>MMT</a:t>
            </a:r>
            <a:endParaRPr kumimoji="0" lang="fa-IR" sz="3200" b="0" i="0" u="none" strike="noStrike" kern="1200" cap="none" spc="0" normalizeH="0" baseline="0" noProof="0" dirty="0" smtClean="0">
              <a:ln>
                <a:noFill/>
              </a:ln>
              <a:solidFill>
                <a:prstClr val="white"/>
              </a:solidFill>
              <a:effectLst/>
              <a:uLnTx/>
              <a:uFillTx/>
              <a:latin typeface="Calibri"/>
              <a:ea typeface="+mn-ea"/>
              <a:cs typeface="B Titr" panose="00000700000000000000" pitchFamily="2" charset="-78"/>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3200" b="0" i="0" u="none" strike="noStrike" kern="1200" cap="none" spc="0" normalizeH="0" baseline="0" noProof="0" dirty="0" smtClean="0">
                <a:ln>
                  <a:noFill/>
                </a:ln>
                <a:solidFill>
                  <a:srgbClr val="FFFF00"/>
                </a:solidFill>
                <a:effectLst/>
                <a:uLnTx/>
                <a:uFillTx/>
                <a:latin typeface="Calibri"/>
                <a:ea typeface="+mn-ea"/>
                <a:cs typeface="B Titr" panose="00000700000000000000" pitchFamily="2" charset="-78"/>
              </a:rPr>
              <a:t>نوع دوم</a:t>
            </a:r>
            <a:r>
              <a:rPr kumimoji="0" lang="fa-IR" sz="3200" b="0" i="0" u="none" strike="noStrike" kern="1200" cap="none" spc="0" normalizeH="0" baseline="0" noProof="0" dirty="0" smtClean="0">
                <a:ln>
                  <a:noFill/>
                </a:ln>
                <a:solidFill>
                  <a:prstClr val="white"/>
                </a:solidFill>
                <a:effectLst/>
                <a:uLnTx/>
                <a:uFillTx/>
                <a:latin typeface="Calibri"/>
                <a:ea typeface="+mn-ea"/>
                <a:cs typeface="B Titr" panose="00000700000000000000" pitchFamily="2" charset="-78"/>
              </a:rPr>
              <a:t>: تست</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3200" b="0" i="0" u="none" strike="noStrike" kern="1200" cap="none" spc="0" normalizeH="0" baseline="0" noProof="0" dirty="0" smtClean="0">
                <a:ln>
                  <a:noFill/>
                </a:ln>
                <a:solidFill>
                  <a:srgbClr val="FFFF00"/>
                </a:solidFill>
                <a:effectLst/>
                <a:uLnTx/>
                <a:uFillTx/>
                <a:latin typeface="Calibri"/>
                <a:ea typeface="+mn-ea"/>
                <a:cs typeface="B Titr" panose="00000700000000000000" pitchFamily="2" charset="-78"/>
              </a:rPr>
              <a:t>نوع سوم</a:t>
            </a:r>
            <a:r>
              <a:rPr kumimoji="0" lang="fa-IR" sz="3200" b="0" i="0" u="none" strike="noStrike" kern="1200" cap="none" spc="0" normalizeH="0" baseline="0" noProof="0" dirty="0" smtClean="0">
                <a:ln>
                  <a:noFill/>
                </a:ln>
                <a:solidFill>
                  <a:prstClr val="white"/>
                </a:solidFill>
                <a:effectLst/>
                <a:uLnTx/>
                <a:uFillTx/>
                <a:latin typeface="Calibri"/>
                <a:ea typeface="+mn-ea"/>
                <a:cs typeface="B Titr" panose="00000700000000000000" pitchFamily="2" charset="-78"/>
              </a:rPr>
              <a:t>: درمان دارویی</a:t>
            </a:r>
            <a:endParaRPr kumimoji="0" lang="en-US" sz="2400" b="0" i="0" u="none" strike="noStrike" kern="1200" cap="none" spc="0" normalizeH="0" baseline="0" noProof="0" dirty="0">
              <a:ln>
                <a:noFill/>
              </a:ln>
              <a:solidFill>
                <a:prstClr val="white"/>
              </a:solidFill>
              <a:effectLst/>
              <a:uLnTx/>
              <a:uFillTx/>
              <a:latin typeface="Calibri"/>
              <a:ea typeface="+mn-ea"/>
              <a:cs typeface="B Titr" panose="00000700000000000000" pitchFamily="2" charset="-78"/>
            </a:endParaRPr>
          </a:p>
        </p:txBody>
      </p:sp>
      <p:sp>
        <p:nvSpPr>
          <p:cNvPr id="10" name="Left-Right Arrow 9"/>
          <p:cNvSpPr/>
          <p:nvPr/>
        </p:nvSpPr>
        <p:spPr>
          <a:xfrm>
            <a:off x="2364377" y="-1"/>
            <a:ext cx="4913956" cy="730033"/>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2800" b="0" i="0" u="none" strike="noStrike" kern="1200" cap="none" spc="0" normalizeH="0" baseline="0" noProof="0" dirty="0" smtClean="0">
                <a:ln>
                  <a:noFill/>
                </a:ln>
                <a:solidFill>
                  <a:prstClr val="white"/>
                </a:solidFill>
                <a:effectLst/>
                <a:uLnTx/>
                <a:uFillTx/>
                <a:latin typeface="Calibri"/>
                <a:ea typeface="+mn-ea"/>
                <a:cs typeface="B Titr" panose="00000700000000000000" pitchFamily="2" charset="-78"/>
              </a:rPr>
              <a:t>صفر تا 8 سالگی</a:t>
            </a:r>
            <a:endParaRPr kumimoji="0" lang="en-US" sz="2800" b="0" i="0" u="none" strike="noStrike" kern="1200" cap="none" spc="0" normalizeH="0" baseline="0" noProof="0" dirty="0">
              <a:ln>
                <a:noFill/>
              </a:ln>
              <a:solidFill>
                <a:prstClr val="white"/>
              </a:solidFill>
              <a:effectLst/>
              <a:uLnTx/>
              <a:uFillTx/>
              <a:latin typeface="Calibri"/>
              <a:ea typeface="+mn-ea"/>
              <a:cs typeface="B Titr" panose="00000700000000000000" pitchFamily="2" charset="-78"/>
            </a:endParaRPr>
          </a:p>
        </p:txBody>
      </p:sp>
      <p:pic>
        <p:nvPicPr>
          <p:cNvPr id="1026" name="Picture 2" descr="1,354 Safety Net Stock Photos, Pictures &amp;amp; Royalty-Free Images - iStoc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1687" y="2646527"/>
            <a:ext cx="1883257" cy="1255504"/>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9349555" y="3052488"/>
            <a:ext cx="2842445" cy="369332"/>
          </a:xfrm>
          <a:prstGeom prst="rect">
            <a:avLst/>
          </a:prstGeom>
          <a:noFill/>
        </p:spPr>
        <p:txBody>
          <a:bodyPr wrap="none" rtlCol="0">
            <a:spAutoFit/>
          </a:bodyPr>
          <a:lstStyle/>
          <a:p>
            <a:r>
              <a:rPr lang="fa-IR" dirty="0" smtClean="0">
                <a:solidFill>
                  <a:schemeClr val="bg1"/>
                </a:solidFill>
                <a:cs typeface="B Titr" panose="00000700000000000000" pitchFamily="2" charset="-78"/>
              </a:rPr>
              <a:t>حمایت اجتماعی زنان آسیب پذیر</a:t>
            </a:r>
            <a:endParaRPr lang="en-US" dirty="0">
              <a:solidFill>
                <a:schemeClr val="bg1"/>
              </a:solidFill>
              <a:cs typeface="B Titr" panose="00000700000000000000" pitchFamily="2" charset="-78"/>
            </a:endParaRPr>
          </a:p>
        </p:txBody>
      </p:sp>
      <p:sp>
        <p:nvSpPr>
          <p:cNvPr id="12" name="TextBox 11"/>
          <p:cNvSpPr txBox="1"/>
          <p:nvPr/>
        </p:nvSpPr>
        <p:spPr>
          <a:xfrm>
            <a:off x="263236" y="5896332"/>
            <a:ext cx="1553630" cy="769441"/>
          </a:xfrm>
          <a:prstGeom prst="rect">
            <a:avLst/>
          </a:prstGeom>
          <a:noFill/>
        </p:spPr>
        <p:txBody>
          <a:bodyPr wrap="none" rtlCol="0">
            <a:spAutoFit/>
          </a:bodyPr>
          <a:lstStyle/>
          <a:p>
            <a:r>
              <a:rPr lang="fa-IR" sz="4400" dirty="0" smtClean="0">
                <a:solidFill>
                  <a:srgbClr val="FFFF00"/>
                </a:solidFill>
                <a:cs typeface="B Titr" panose="00000700000000000000" pitchFamily="2" charset="-78"/>
              </a:rPr>
              <a:t>3655</a:t>
            </a:r>
            <a:endParaRPr lang="en-US" sz="4400" dirty="0">
              <a:solidFill>
                <a:srgbClr val="FFFF00"/>
              </a:solidFill>
              <a:cs typeface="B Titr" panose="00000700000000000000" pitchFamily="2" charset="-78"/>
            </a:endParaRPr>
          </a:p>
        </p:txBody>
      </p:sp>
    </p:spTree>
    <p:extLst>
      <p:ext uri="{BB962C8B-B14F-4D97-AF65-F5344CB8AC3E}">
        <p14:creationId xmlns:p14="http://schemas.microsoft.com/office/powerpoint/2010/main" val="261544647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02580" y="2228849"/>
            <a:ext cx="11293448" cy="4158095"/>
          </a:xfrm>
        </p:spPr>
      </p:pic>
      <p:pic>
        <p:nvPicPr>
          <p:cNvPr id="52227"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44920" y="1"/>
            <a:ext cx="9710380" cy="1995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title"/>
          </p:nvPr>
        </p:nvSpPr>
        <p:spPr/>
        <p:txBody>
          <a:bodyPr/>
          <a:lstStyle/>
          <a:p>
            <a:pPr>
              <a:defRPr/>
            </a:pPr>
            <a:endParaRPr lang="en-US" dirty="0"/>
          </a:p>
        </p:txBody>
      </p:sp>
    </p:spTree>
    <p:extLst>
      <p:ext uri="{BB962C8B-B14F-4D97-AF65-F5344CB8AC3E}">
        <p14:creationId xmlns:p14="http://schemas.microsoft.com/office/powerpoint/2010/main" val="214602121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391650" cy="2609850"/>
          </a:xfrm>
          <a:prstGeom prst="rect">
            <a:avLst/>
          </a:prstGeom>
        </p:spPr>
      </p:pic>
      <p:pic>
        <p:nvPicPr>
          <p:cNvPr id="5" name="Picture 4"/>
          <p:cNvPicPr>
            <a:picLocks noChangeAspect="1"/>
          </p:cNvPicPr>
          <p:nvPr/>
        </p:nvPicPr>
        <p:blipFill>
          <a:blip r:embed="rId3"/>
          <a:stretch>
            <a:fillRect/>
          </a:stretch>
        </p:blipFill>
        <p:spPr>
          <a:xfrm>
            <a:off x="9628909" y="660256"/>
            <a:ext cx="2563091" cy="1281546"/>
          </a:xfrm>
          <a:prstGeom prst="rect">
            <a:avLst/>
          </a:prstGeom>
        </p:spPr>
      </p:pic>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838200" y="2609851"/>
            <a:ext cx="10515600" cy="4012622"/>
          </a:xfrm>
        </p:spPr>
        <p:txBody>
          <a:bodyPr/>
          <a:lstStyle/>
          <a:p>
            <a:r>
              <a:rPr lang="en-US" sz="3600" dirty="0"/>
              <a:t>Half of the reviews conclude that </a:t>
            </a:r>
            <a:r>
              <a:rPr lang="en-US" sz="3600" dirty="0">
                <a:solidFill>
                  <a:srgbClr val="FF0000"/>
                </a:solidFill>
              </a:rPr>
              <a:t>interventions are not effective</a:t>
            </a:r>
            <a:r>
              <a:rPr lang="en-US" sz="3600" dirty="0"/>
              <a:t> in promoting </a:t>
            </a:r>
            <a:r>
              <a:rPr lang="en-US" sz="3600" dirty="0" smtClean="0"/>
              <a:t>healthy sexual </a:t>
            </a:r>
            <a:r>
              <a:rPr lang="en-US" sz="3600" dirty="0"/>
              <a:t>behaviors and/or reducing risks [45,47–50</a:t>
            </a:r>
            <a:r>
              <a:rPr lang="en-US" sz="3600" dirty="0" smtClean="0"/>
              <a:t>].</a:t>
            </a:r>
          </a:p>
          <a:p>
            <a:r>
              <a:rPr lang="en-US" sz="3600" dirty="0" smtClean="0"/>
              <a:t>These </a:t>
            </a:r>
            <a:r>
              <a:rPr lang="en-US" sz="3600" dirty="0"/>
              <a:t>reviews are of high quality </a:t>
            </a:r>
            <a:r>
              <a:rPr lang="en-US" sz="3600" dirty="0" smtClean="0"/>
              <a:t>and with </a:t>
            </a:r>
            <a:r>
              <a:rPr lang="en-US" sz="3600" dirty="0"/>
              <a:t>a reduced risk of </a:t>
            </a:r>
            <a:r>
              <a:rPr lang="en-US" sz="3600" dirty="0" smtClean="0"/>
              <a:t>bias. </a:t>
            </a:r>
          </a:p>
          <a:p>
            <a:pPr marL="0" indent="0">
              <a:buNone/>
            </a:pPr>
            <a:r>
              <a:rPr lang="en-US" dirty="0"/>
              <a:t/>
            </a:r>
            <a:br>
              <a:rPr lang="en-US" dirty="0"/>
            </a:br>
            <a:endParaRPr lang="en-US" dirty="0"/>
          </a:p>
        </p:txBody>
      </p:sp>
    </p:spTree>
    <p:extLst>
      <p:ext uri="{BB962C8B-B14F-4D97-AF65-F5344CB8AC3E}">
        <p14:creationId xmlns:p14="http://schemas.microsoft.com/office/powerpoint/2010/main" val="294652425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a:lstStyle/>
          <a:p>
            <a:pPr eaLnBrk="1" hangingPunct="1"/>
            <a:endParaRPr lang="en-US" altLang="en-US" dirty="0" smtClean="0"/>
          </a:p>
        </p:txBody>
      </p:sp>
      <p:pic>
        <p:nvPicPr>
          <p:cNvPr id="67587"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643187" y="0"/>
            <a:ext cx="6905625" cy="6905625"/>
          </a:xfrm>
        </p:spPr>
      </p:pic>
      <p:cxnSp>
        <p:nvCxnSpPr>
          <p:cNvPr id="3" name="Straight Arrow Connector 2"/>
          <p:cNvCxnSpPr/>
          <p:nvPr/>
        </p:nvCxnSpPr>
        <p:spPr>
          <a:xfrm>
            <a:off x="4031672" y="3259065"/>
            <a:ext cx="1828800" cy="1039091"/>
          </a:xfrm>
          <a:prstGeom prst="straightConnector1">
            <a:avLst/>
          </a:prstGeom>
          <a:ln w="38100">
            <a:solidFill>
              <a:srgbClr val="002060"/>
            </a:solidFill>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491638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a:stretch>
            <a:fillRect/>
          </a:stretch>
        </p:blipFill>
        <p:spPr>
          <a:xfrm>
            <a:off x="1455688" y="0"/>
            <a:ext cx="9280623" cy="6858000"/>
          </a:xfrm>
          <a:prstGeom prst="rect">
            <a:avLst/>
          </a:prstGeom>
        </p:spPr>
      </p:pic>
      <p:pic>
        <p:nvPicPr>
          <p:cNvPr id="3" name="Picture 2"/>
          <p:cNvPicPr>
            <a:picLocks noChangeAspect="1"/>
          </p:cNvPicPr>
          <p:nvPr/>
        </p:nvPicPr>
        <p:blipFill>
          <a:blip r:embed="rId3"/>
          <a:stretch>
            <a:fillRect/>
          </a:stretch>
        </p:blipFill>
        <p:spPr>
          <a:xfrm>
            <a:off x="3871046" y="661193"/>
            <a:ext cx="1762125" cy="733425"/>
          </a:xfrm>
          <a:prstGeom prst="rect">
            <a:avLst/>
          </a:prstGeom>
        </p:spPr>
      </p:pic>
      <p:pic>
        <p:nvPicPr>
          <p:cNvPr id="4" name="Picture 3"/>
          <p:cNvPicPr>
            <a:picLocks noChangeAspect="1"/>
          </p:cNvPicPr>
          <p:nvPr/>
        </p:nvPicPr>
        <p:blipFill>
          <a:blip r:embed="rId4"/>
          <a:stretch>
            <a:fillRect/>
          </a:stretch>
        </p:blipFill>
        <p:spPr>
          <a:xfrm>
            <a:off x="6600729" y="804067"/>
            <a:ext cx="1447800" cy="447675"/>
          </a:xfrm>
          <a:prstGeom prst="rect">
            <a:avLst/>
          </a:prstGeom>
        </p:spPr>
      </p:pic>
      <p:pic>
        <p:nvPicPr>
          <p:cNvPr id="6" name="Picture 5"/>
          <p:cNvPicPr>
            <a:picLocks noChangeAspect="1"/>
          </p:cNvPicPr>
          <p:nvPr/>
        </p:nvPicPr>
        <p:blipFill>
          <a:blip r:embed="rId5"/>
          <a:stretch>
            <a:fillRect/>
          </a:stretch>
        </p:blipFill>
        <p:spPr>
          <a:xfrm>
            <a:off x="4071070" y="5062105"/>
            <a:ext cx="1362075" cy="419100"/>
          </a:xfrm>
          <a:prstGeom prst="rect">
            <a:avLst/>
          </a:prstGeom>
        </p:spPr>
      </p:pic>
      <p:pic>
        <p:nvPicPr>
          <p:cNvPr id="7" name="Picture 6"/>
          <p:cNvPicPr>
            <a:picLocks noChangeAspect="1"/>
          </p:cNvPicPr>
          <p:nvPr/>
        </p:nvPicPr>
        <p:blipFill>
          <a:blip r:embed="rId6"/>
          <a:stretch>
            <a:fillRect/>
          </a:stretch>
        </p:blipFill>
        <p:spPr>
          <a:xfrm>
            <a:off x="6543579" y="5271655"/>
            <a:ext cx="1562100" cy="533400"/>
          </a:xfrm>
          <a:prstGeom prst="rect">
            <a:avLst/>
          </a:prstGeom>
        </p:spPr>
      </p:pic>
    </p:spTree>
    <p:extLst>
      <p:ext uri="{BB962C8B-B14F-4D97-AF65-F5344CB8AC3E}">
        <p14:creationId xmlns:p14="http://schemas.microsoft.com/office/powerpoint/2010/main" val="156608566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10491" y="731116"/>
            <a:ext cx="10515600" cy="4351338"/>
          </a:xfrm>
        </p:spPr>
        <p:txBody>
          <a:bodyPr>
            <a:normAutofit/>
          </a:bodyPr>
          <a:lstStyle/>
          <a:p>
            <a:r>
              <a:rPr lang="en-US" b="1" dirty="0"/>
              <a:t>Abstinence</a:t>
            </a:r>
            <a:r>
              <a:rPr lang="en-US" dirty="0"/>
              <a:t>: The ABC approach encourages young adults </a:t>
            </a:r>
            <a:r>
              <a:rPr lang="en-US" dirty="0" smtClean="0"/>
              <a:t>to </a:t>
            </a:r>
            <a:r>
              <a:rPr lang="en-US" dirty="0"/>
              <a:t>use </a:t>
            </a:r>
            <a:r>
              <a:rPr lang="en-US" dirty="0">
                <a:solidFill>
                  <a:srgbClr val="C00000"/>
                </a:solidFill>
              </a:rPr>
              <a:t>abstinence until marriage</a:t>
            </a:r>
            <a:r>
              <a:rPr lang="en-US" dirty="0"/>
              <a:t>, the most effective way to avoid HIV infection, </a:t>
            </a:r>
            <a:r>
              <a:rPr lang="en-US" dirty="0" smtClean="0"/>
              <a:t>to </a:t>
            </a:r>
            <a:r>
              <a:rPr lang="en-US" dirty="0"/>
              <a:t>adopt social norms that support abstinence</a:t>
            </a:r>
            <a:r>
              <a:rPr lang="en-US" dirty="0" smtClean="0"/>
              <a:t>.</a:t>
            </a:r>
            <a:endParaRPr lang="en-US" dirty="0"/>
          </a:p>
          <a:p>
            <a:r>
              <a:rPr lang="en-US" b="1" dirty="0"/>
              <a:t>Be faithful</a:t>
            </a:r>
            <a:r>
              <a:rPr lang="en-US" dirty="0"/>
              <a:t>: In addition to abstinence, the ABC approach </a:t>
            </a:r>
            <a:r>
              <a:rPr lang="en-US" dirty="0">
                <a:solidFill>
                  <a:srgbClr val="C00000"/>
                </a:solidFill>
              </a:rPr>
              <a:t>encourages </a:t>
            </a:r>
            <a:r>
              <a:rPr lang="en-US" dirty="0" smtClean="0">
                <a:solidFill>
                  <a:srgbClr val="C00000"/>
                </a:solidFill>
              </a:rPr>
              <a:t>fidelity</a:t>
            </a:r>
            <a:r>
              <a:rPr lang="en-US" dirty="0" smtClean="0"/>
              <a:t> </a:t>
            </a:r>
            <a:r>
              <a:rPr lang="en-US" dirty="0"/>
              <a:t>within their marriages and other sexual relationships. This reduces exposure to </a:t>
            </a:r>
            <a:r>
              <a:rPr lang="en-US" dirty="0" smtClean="0"/>
              <a:t>HIV.</a:t>
            </a:r>
            <a:endParaRPr lang="en-US" dirty="0"/>
          </a:p>
          <a:p>
            <a:r>
              <a:rPr lang="en-US" b="1" dirty="0"/>
              <a:t>Use a </a:t>
            </a:r>
            <a:r>
              <a:rPr lang="en-US" b="1" dirty="0" smtClean="0"/>
              <a:t>condom</a:t>
            </a:r>
            <a:endParaRPr lang="en-US" dirty="0"/>
          </a:p>
        </p:txBody>
      </p:sp>
      <p:pic>
        <p:nvPicPr>
          <p:cNvPr id="1028" name="Picture 4" descr="Reflections on the HIV Epidemic in northern Tanzania | Centre for  International Health | Ui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37383" y="3283527"/>
            <a:ext cx="6354617" cy="35744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86073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b="1" dirty="0" smtClean="0">
                <a:solidFill>
                  <a:srgbClr val="0070C0"/>
                </a:solidFill>
                <a:cs typeface="B Titr" panose="00000700000000000000" pitchFamily="2" charset="-78"/>
              </a:rPr>
              <a:t>مرحله اول بیماری</a:t>
            </a:r>
            <a:endParaRPr lang="en-US" dirty="0">
              <a:solidFill>
                <a:srgbClr val="0070C0"/>
              </a:solidFill>
              <a:cs typeface="B Titr" panose="00000700000000000000" pitchFamily="2" charset="-78"/>
            </a:endParaRPr>
          </a:p>
        </p:txBody>
      </p:sp>
      <p:sp>
        <p:nvSpPr>
          <p:cNvPr id="3" name="Content Placeholder 2"/>
          <p:cNvSpPr>
            <a:spLocks noGrp="1"/>
          </p:cNvSpPr>
          <p:nvPr>
            <p:ph sz="half" idx="1"/>
          </p:nvPr>
        </p:nvSpPr>
        <p:spPr>
          <a:xfrm>
            <a:off x="6096000" y="1690688"/>
            <a:ext cx="5181600" cy="4351338"/>
          </a:xfrm>
        </p:spPr>
        <p:txBody>
          <a:bodyPr>
            <a:normAutofit fontScale="85000" lnSpcReduction="20000"/>
          </a:bodyPr>
          <a:lstStyle/>
          <a:p>
            <a:pPr algn="r" rtl="1">
              <a:lnSpc>
                <a:spcPct val="160000"/>
              </a:lnSpc>
            </a:pPr>
            <a:r>
              <a:rPr lang="en-US" sz="4400" b="1" dirty="0" smtClean="0">
                <a:solidFill>
                  <a:srgbClr val="C00000"/>
                </a:solidFill>
                <a:cs typeface="B Titr" panose="00000700000000000000" pitchFamily="2" charset="-78"/>
              </a:rPr>
              <a:t>80</a:t>
            </a:r>
            <a:r>
              <a:rPr lang="fa-IR" sz="4400" dirty="0" smtClean="0">
                <a:solidFill>
                  <a:srgbClr val="C00000"/>
                </a:solidFill>
                <a:cs typeface="B Titr" panose="00000700000000000000" pitchFamily="2" charset="-78"/>
              </a:rPr>
              <a:t> درصد </a:t>
            </a:r>
            <a:r>
              <a:rPr lang="fa-IR" sz="4400" dirty="0" smtClean="0">
                <a:cs typeface="B Titr" panose="00000700000000000000" pitchFamily="2" charset="-78"/>
              </a:rPr>
              <a:t>افراد حدود </a:t>
            </a:r>
            <a:r>
              <a:rPr lang="fa-IR" sz="4400" dirty="0" smtClean="0">
                <a:solidFill>
                  <a:srgbClr val="C00000"/>
                </a:solidFill>
                <a:cs typeface="B Titr" panose="00000700000000000000" pitchFamily="2" charset="-78"/>
              </a:rPr>
              <a:t>2 تا 6 هفته</a:t>
            </a:r>
            <a:r>
              <a:rPr lang="fa-IR" sz="4400" dirty="0" smtClean="0">
                <a:cs typeface="B Titr" panose="00000700000000000000" pitchFamily="2" charset="-78"/>
              </a:rPr>
              <a:t> بعد دچار علایم شبه آنفلوانزا می شوند. </a:t>
            </a:r>
          </a:p>
          <a:p>
            <a:pPr algn="r" rtl="1">
              <a:lnSpc>
                <a:spcPct val="160000"/>
              </a:lnSpc>
            </a:pPr>
            <a:r>
              <a:rPr lang="fa-IR" sz="4400" dirty="0" smtClean="0">
                <a:cs typeface="B Titr" panose="00000700000000000000" pitchFamily="2" charset="-78"/>
              </a:rPr>
              <a:t>که معمولا </a:t>
            </a:r>
            <a:r>
              <a:rPr lang="fa-IR" sz="4400" dirty="0" smtClean="0">
                <a:solidFill>
                  <a:srgbClr val="C00000"/>
                </a:solidFill>
                <a:cs typeface="B Titr" panose="00000700000000000000" pitchFamily="2" charset="-78"/>
              </a:rPr>
              <a:t>1 تا 2 هفته </a:t>
            </a:r>
            <a:r>
              <a:rPr lang="fa-IR" sz="4400" dirty="0" smtClean="0">
                <a:cs typeface="B Titr" panose="00000700000000000000" pitchFamily="2" charset="-78"/>
              </a:rPr>
              <a:t>(یا بیشتر) طول می کشد.</a:t>
            </a:r>
            <a:endParaRPr lang="en-US" sz="4400" dirty="0">
              <a:cs typeface="B Titr" panose="00000700000000000000" pitchFamily="2" charset="-78"/>
            </a:endParaRPr>
          </a:p>
        </p:txBody>
      </p:sp>
      <p:sp>
        <p:nvSpPr>
          <p:cNvPr id="4" name="Content Placeholder 3"/>
          <p:cNvSpPr>
            <a:spLocks noGrp="1"/>
          </p:cNvSpPr>
          <p:nvPr>
            <p:ph sz="half" idx="2"/>
          </p:nvPr>
        </p:nvSpPr>
        <p:spPr>
          <a:xfrm>
            <a:off x="519545" y="523298"/>
            <a:ext cx="5181600" cy="5835938"/>
          </a:xfrm>
        </p:spPr>
        <p:txBody>
          <a:bodyPr>
            <a:noAutofit/>
          </a:bodyPr>
          <a:lstStyle/>
          <a:p>
            <a:pPr algn="r" rtl="1"/>
            <a:r>
              <a:rPr lang="fa-IR" sz="3600" dirty="0" smtClean="0">
                <a:cs typeface="B Titr" panose="00000700000000000000" pitchFamily="2" charset="-78"/>
              </a:rPr>
              <a:t>تب</a:t>
            </a:r>
            <a:endParaRPr lang="en-US" sz="3600" dirty="0">
              <a:cs typeface="B Titr" panose="00000700000000000000" pitchFamily="2" charset="-78"/>
            </a:endParaRPr>
          </a:p>
          <a:p>
            <a:pPr algn="r" rtl="1"/>
            <a:r>
              <a:rPr lang="fa-IR" sz="3600" dirty="0" smtClean="0">
                <a:cs typeface="B Titr" panose="00000700000000000000" pitchFamily="2" charset="-78"/>
              </a:rPr>
              <a:t>لرز</a:t>
            </a:r>
            <a:endParaRPr lang="en-US" sz="3600" dirty="0">
              <a:cs typeface="B Titr" panose="00000700000000000000" pitchFamily="2" charset="-78"/>
            </a:endParaRPr>
          </a:p>
          <a:p>
            <a:pPr algn="r" rtl="1"/>
            <a:r>
              <a:rPr lang="fa-IR" sz="3600" dirty="0" smtClean="0">
                <a:cs typeface="B Titr" panose="00000700000000000000" pitchFamily="2" charset="-78"/>
              </a:rPr>
              <a:t>دانه های قرمز پوستی</a:t>
            </a:r>
            <a:endParaRPr lang="en-US" sz="3600" dirty="0">
              <a:cs typeface="B Titr" panose="00000700000000000000" pitchFamily="2" charset="-78"/>
            </a:endParaRPr>
          </a:p>
          <a:p>
            <a:pPr algn="r" rtl="1"/>
            <a:r>
              <a:rPr lang="fa-IR" sz="3600" dirty="0" smtClean="0">
                <a:cs typeface="B Titr" panose="00000700000000000000" pitchFamily="2" charset="-78"/>
              </a:rPr>
              <a:t>تعریق شبانه</a:t>
            </a:r>
            <a:endParaRPr lang="en-US" sz="3600" dirty="0">
              <a:cs typeface="B Titr" panose="00000700000000000000" pitchFamily="2" charset="-78"/>
            </a:endParaRPr>
          </a:p>
          <a:p>
            <a:pPr algn="r" rtl="1"/>
            <a:r>
              <a:rPr lang="fa-IR" sz="3600" dirty="0" smtClean="0">
                <a:cs typeface="B Titr" panose="00000700000000000000" pitchFamily="2" charset="-78"/>
              </a:rPr>
              <a:t>درد بدن</a:t>
            </a:r>
            <a:endParaRPr lang="en-US" sz="3600" dirty="0">
              <a:cs typeface="B Titr" panose="00000700000000000000" pitchFamily="2" charset="-78"/>
            </a:endParaRPr>
          </a:p>
          <a:p>
            <a:pPr algn="r" rtl="1"/>
            <a:r>
              <a:rPr lang="fa-IR" sz="3600" dirty="0" smtClean="0">
                <a:cs typeface="B Titr" panose="00000700000000000000" pitchFamily="2" charset="-78"/>
              </a:rPr>
              <a:t>گلودرد</a:t>
            </a:r>
            <a:endParaRPr lang="en-US" sz="3600" dirty="0">
              <a:cs typeface="B Titr" panose="00000700000000000000" pitchFamily="2" charset="-78"/>
            </a:endParaRPr>
          </a:p>
          <a:p>
            <a:pPr algn="r" rtl="1"/>
            <a:r>
              <a:rPr lang="fa-IR" sz="3600" dirty="0" smtClean="0">
                <a:cs typeface="B Titr" panose="00000700000000000000" pitchFamily="2" charset="-78"/>
              </a:rPr>
              <a:t>خستگی</a:t>
            </a:r>
            <a:endParaRPr lang="en-US" sz="3600" dirty="0">
              <a:cs typeface="B Titr" panose="00000700000000000000" pitchFamily="2" charset="-78"/>
            </a:endParaRPr>
          </a:p>
          <a:p>
            <a:pPr algn="r" rtl="1"/>
            <a:r>
              <a:rPr lang="fa-IR" sz="3600" dirty="0" smtClean="0">
                <a:cs typeface="B Titr" panose="00000700000000000000" pitchFamily="2" charset="-78"/>
              </a:rPr>
              <a:t>بزرگی غدد لنفاوی</a:t>
            </a:r>
            <a:endParaRPr lang="en-US" sz="3600" dirty="0">
              <a:cs typeface="B Titr" panose="00000700000000000000" pitchFamily="2" charset="-78"/>
            </a:endParaRPr>
          </a:p>
          <a:p>
            <a:pPr algn="r" rtl="1"/>
            <a:r>
              <a:rPr lang="fa-IR" sz="3600" dirty="0" smtClean="0">
                <a:cs typeface="B Titr" panose="00000700000000000000" pitchFamily="2" charset="-78"/>
              </a:rPr>
              <a:t>زخمهای دهانی</a:t>
            </a:r>
            <a:endParaRPr lang="en-US" sz="3600" dirty="0">
              <a:cs typeface="B Titr" panose="00000700000000000000" pitchFamily="2" charset="-78"/>
            </a:endParaRPr>
          </a:p>
          <a:p>
            <a:pPr algn="r" rtl="1"/>
            <a:endParaRPr lang="en-US" sz="3600" dirty="0">
              <a:cs typeface="B Titr" panose="00000700000000000000" pitchFamily="2" charset="-78"/>
            </a:endParaRPr>
          </a:p>
        </p:txBody>
      </p:sp>
    </p:spTree>
    <p:extLst>
      <p:ext uri="{BB962C8B-B14F-4D97-AF65-F5344CB8AC3E}">
        <p14:creationId xmlns:p14="http://schemas.microsoft.com/office/powerpoint/2010/main" val="34135151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590550" y="0"/>
            <a:ext cx="11010900" cy="3257550"/>
          </a:xfrm>
          <a:prstGeom prst="rect">
            <a:avLst/>
          </a:prstGeom>
        </p:spPr>
      </p:pic>
      <p:sp>
        <p:nvSpPr>
          <p:cNvPr id="5" name="Title 4"/>
          <p:cNvSpPr>
            <a:spLocks noGrp="1"/>
          </p:cNvSpPr>
          <p:nvPr>
            <p:ph type="title"/>
          </p:nvPr>
        </p:nvSpPr>
        <p:spPr/>
        <p:txBody>
          <a:bodyPr/>
          <a:lstStyle/>
          <a:p>
            <a:endParaRPr lang="en-US" dirty="0"/>
          </a:p>
        </p:txBody>
      </p:sp>
      <p:sp>
        <p:nvSpPr>
          <p:cNvPr id="6" name="Content Placeholder 5"/>
          <p:cNvSpPr>
            <a:spLocks noGrp="1"/>
          </p:cNvSpPr>
          <p:nvPr>
            <p:ph idx="1"/>
          </p:nvPr>
        </p:nvSpPr>
        <p:spPr>
          <a:xfrm>
            <a:off x="838200" y="3257549"/>
            <a:ext cx="10515600" cy="2919413"/>
          </a:xfrm>
        </p:spPr>
        <p:txBody>
          <a:bodyPr>
            <a:normAutofit/>
          </a:bodyPr>
          <a:lstStyle/>
          <a:p>
            <a:r>
              <a:rPr lang="en-US" sz="4000" dirty="0"/>
              <a:t> But </a:t>
            </a:r>
            <a:r>
              <a:rPr lang="en-US" sz="4000" dirty="0">
                <a:solidFill>
                  <a:srgbClr val="C00000"/>
                </a:solidFill>
              </a:rPr>
              <a:t>Uganda's success</a:t>
            </a:r>
            <a:r>
              <a:rPr lang="en-US" sz="4000" dirty="0"/>
              <a:t> in bringing about behavior change relied primarily on extensive social mobilization at every level and strong political leadership from its president, </a:t>
            </a:r>
            <a:r>
              <a:rPr lang="en-US" sz="4000" dirty="0" err="1"/>
              <a:t>Yoweri</a:t>
            </a:r>
            <a:r>
              <a:rPr lang="en-US" sz="4000" dirty="0"/>
              <a:t> Museveni, who </a:t>
            </a:r>
            <a:r>
              <a:rPr lang="en-US" sz="4000" dirty="0">
                <a:solidFill>
                  <a:srgbClr val="C00000"/>
                </a:solidFill>
              </a:rPr>
              <a:t>particularly emphasized </a:t>
            </a:r>
            <a:r>
              <a:rPr lang="en-US" sz="4000" dirty="0" smtClean="0">
                <a:solidFill>
                  <a:srgbClr val="C00000"/>
                </a:solidFill>
              </a:rPr>
              <a:t>fidelity</a:t>
            </a:r>
            <a:r>
              <a:rPr lang="en-US" sz="4000" dirty="0" smtClean="0"/>
              <a:t>.</a:t>
            </a:r>
            <a:endParaRPr lang="en-US" sz="4000" dirty="0"/>
          </a:p>
        </p:txBody>
      </p:sp>
    </p:spTree>
    <p:extLst>
      <p:ext uri="{BB962C8B-B14F-4D97-AF65-F5344CB8AC3E}">
        <p14:creationId xmlns:p14="http://schemas.microsoft.com/office/powerpoint/2010/main" val="6715779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41788" y="1357747"/>
            <a:ext cx="12000890" cy="4729464"/>
          </a:xfrm>
          <a:prstGeom prst="rect">
            <a:avLst/>
          </a:prstGeom>
        </p:spPr>
      </p:pic>
    </p:spTree>
    <p:extLst>
      <p:ext uri="{BB962C8B-B14F-4D97-AF65-F5344CB8AC3E}">
        <p14:creationId xmlns:p14="http://schemas.microsoft.com/office/powerpoint/2010/main" val="41641976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Autofit/>
          </a:bodyPr>
          <a:lstStyle/>
          <a:p>
            <a:r>
              <a:rPr lang="en-US" sz="4000" dirty="0"/>
              <a:t>Promotion of </a:t>
            </a:r>
            <a:r>
              <a:rPr lang="en-US" sz="4000" dirty="0">
                <a:solidFill>
                  <a:srgbClr val="C00000"/>
                </a:solidFill>
              </a:rPr>
              <a:t>AOUM</a:t>
            </a:r>
            <a:r>
              <a:rPr lang="en-US" sz="4000" dirty="0"/>
              <a:t> policies by </a:t>
            </a:r>
            <a:r>
              <a:rPr lang="en-US" sz="4000" dirty="0" smtClean="0"/>
              <a:t>the United </a:t>
            </a:r>
            <a:r>
              <a:rPr lang="en-US" sz="4000" dirty="0"/>
              <a:t>States (U.S.) government has </a:t>
            </a:r>
            <a:r>
              <a:rPr lang="en-US" sz="4000" dirty="0">
                <a:solidFill>
                  <a:srgbClr val="C00000"/>
                </a:solidFill>
              </a:rPr>
              <a:t>undermined sexuality education in the U.S</a:t>
            </a:r>
            <a:r>
              <a:rPr lang="en-US" sz="4000" dirty="0"/>
              <a:t>. and in U.S.</a:t>
            </a:r>
            <a:br>
              <a:rPr lang="en-US" sz="4000" dirty="0"/>
            </a:br>
            <a:r>
              <a:rPr lang="en-US" sz="4000" dirty="0"/>
              <a:t>foreign aid programs to prevent HIV infection. In many U.S. communities, AOUM programs </a:t>
            </a:r>
            <a:r>
              <a:rPr lang="en-US" sz="4000" dirty="0" smtClean="0">
                <a:solidFill>
                  <a:srgbClr val="C00000"/>
                </a:solidFill>
              </a:rPr>
              <a:t>have replaced </a:t>
            </a:r>
            <a:r>
              <a:rPr lang="en-US" sz="4000" dirty="0">
                <a:solidFill>
                  <a:srgbClr val="C00000"/>
                </a:solidFill>
              </a:rPr>
              <a:t>more comprehensive approaches to sexuality education</a:t>
            </a:r>
            <a:r>
              <a:rPr lang="en-US" sz="4000" dirty="0"/>
              <a:t>. </a:t>
            </a:r>
            <a:br>
              <a:rPr lang="en-US" sz="4000" dirty="0"/>
            </a:br>
            <a:endParaRPr lang="en-US" sz="4000" dirty="0"/>
          </a:p>
        </p:txBody>
      </p:sp>
    </p:spTree>
    <p:extLst>
      <p:ext uri="{BB962C8B-B14F-4D97-AF65-F5344CB8AC3E}">
        <p14:creationId xmlns:p14="http://schemas.microsoft.com/office/powerpoint/2010/main" val="1215480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3838" y="512618"/>
            <a:ext cx="12009533" cy="5469082"/>
          </a:xfrm>
          <a:prstGeom prst="rect">
            <a:avLst/>
          </a:prstGeom>
        </p:spPr>
      </p:pic>
    </p:spTree>
    <p:extLst>
      <p:ext uri="{BB962C8B-B14F-4D97-AF65-F5344CB8AC3E}">
        <p14:creationId xmlns:p14="http://schemas.microsoft.com/office/powerpoint/2010/main" val="5833526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Thus, </a:t>
            </a:r>
            <a:r>
              <a:rPr lang="en-US" dirty="0">
                <a:solidFill>
                  <a:srgbClr val="C00000"/>
                </a:solidFill>
              </a:rPr>
              <a:t>the two key problems </a:t>
            </a:r>
            <a:r>
              <a:rPr lang="en-US" dirty="0"/>
              <a:t>facing us today are how to get infected but undiagnosed persons the </a:t>
            </a:r>
            <a:r>
              <a:rPr lang="en-US" dirty="0" smtClean="0">
                <a:solidFill>
                  <a:srgbClr val="C00000"/>
                </a:solidFill>
              </a:rPr>
              <a:t>testing they </a:t>
            </a:r>
            <a:r>
              <a:rPr lang="en-US" dirty="0">
                <a:solidFill>
                  <a:srgbClr val="C00000"/>
                </a:solidFill>
              </a:rPr>
              <a:t>need</a:t>
            </a:r>
            <a:r>
              <a:rPr lang="en-US" dirty="0"/>
              <a:t>, and how to get infected persons who don't </a:t>
            </a:r>
            <a:r>
              <a:rPr lang="en-US" dirty="0">
                <a:solidFill>
                  <a:srgbClr val="C00000"/>
                </a:solidFill>
              </a:rPr>
              <a:t>seek treatment </a:t>
            </a:r>
            <a:r>
              <a:rPr lang="en-US" dirty="0" smtClean="0"/>
              <a:t>or are </a:t>
            </a:r>
            <a:r>
              <a:rPr lang="en-US" dirty="0"/>
              <a:t>non-compliant with treatment successfully </a:t>
            </a:r>
            <a:endParaRPr lang="en-US" dirty="0" smtClean="0"/>
          </a:p>
          <a:p>
            <a:r>
              <a:rPr lang="en-US" dirty="0"/>
              <a:t>“</a:t>
            </a:r>
            <a:r>
              <a:rPr lang="en-US" b="1" dirty="0">
                <a:solidFill>
                  <a:srgbClr val="C00000"/>
                </a:solidFill>
              </a:rPr>
              <a:t>treatment as </a:t>
            </a:r>
            <a:r>
              <a:rPr lang="en-US" b="1" dirty="0" smtClean="0">
                <a:solidFill>
                  <a:srgbClr val="C00000"/>
                </a:solidFill>
              </a:rPr>
              <a:t>prevention</a:t>
            </a:r>
            <a:r>
              <a:rPr lang="en-US" dirty="0" smtClean="0"/>
              <a:t>”: </a:t>
            </a:r>
            <a:r>
              <a:rPr lang="en-US" dirty="0">
                <a:solidFill>
                  <a:srgbClr val="C00000"/>
                </a:solidFill>
              </a:rPr>
              <a:t>is dependent on successfully identifying </a:t>
            </a:r>
            <a:r>
              <a:rPr lang="en-US" dirty="0"/>
              <a:t>and treating all </a:t>
            </a:r>
            <a:r>
              <a:rPr lang="en-US" dirty="0" smtClean="0"/>
              <a:t>infected individuals</a:t>
            </a:r>
            <a:r>
              <a:rPr lang="en-US" dirty="0"/>
              <a:t>. </a:t>
            </a:r>
            <a:br>
              <a:rPr lang="en-US" dirty="0"/>
            </a:br>
            <a:r>
              <a:rPr lang="en-US" dirty="0"/>
              <a:t> </a:t>
            </a:r>
            <a:br>
              <a:rPr lang="en-US" dirty="0"/>
            </a:br>
            <a:endParaRPr lang="en-US" dirty="0"/>
          </a:p>
        </p:txBody>
      </p:sp>
    </p:spTree>
    <p:extLst>
      <p:ext uri="{BB962C8B-B14F-4D97-AF65-F5344CB8AC3E}">
        <p14:creationId xmlns:p14="http://schemas.microsoft.com/office/powerpoint/2010/main" val="42790907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50" name="Picture 2" descr="عکس متحرک در پناه خدا :: ویدیو، کلیپ، گیف، GIF"/>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50150" y="0"/>
            <a:ext cx="6975741" cy="6898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45551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r"/>
            <a:r>
              <a:rPr lang="fa-IR" b="1" dirty="0" smtClean="0">
                <a:solidFill>
                  <a:srgbClr val="0070C0"/>
                </a:solidFill>
                <a:cs typeface="B Titr" panose="00000700000000000000" pitchFamily="2" charset="-78"/>
              </a:rPr>
              <a:t>اگر به مرحله اول شک کردیم چه باید بکنیم؟</a:t>
            </a:r>
            <a:endParaRPr lang="en-US" dirty="0">
              <a:solidFill>
                <a:srgbClr val="0070C0"/>
              </a:solidFill>
              <a:cs typeface="B Titr" panose="00000700000000000000" pitchFamily="2" charset="-78"/>
            </a:endParaRPr>
          </a:p>
        </p:txBody>
      </p:sp>
      <p:pic>
        <p:nvPicPr>
          <p:cNvPr id="3074" name="Picture 2" descr="Point-of-Care Tests Provide Accurate, Rapid HIV Diagnosis - Infectious  Disease Advisor"/>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6172200" y="2273230"/>
            <a:ext cx="5181600" cy="345612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Post-Exposure Prophylaxis | HIV.gov"/>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1253331" y="1825625"/>
            <a:ext cx="4351338"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51739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28" y="0"/>
            <a:ext cx="12108872" cy="1205345"/>
          </a:xfrm>
        </p:spPr>
        <p:txBody>
          <a:bodyPr>
            <a:normAutofit/>
          </a:bodyPr>
          <a:lstStyle/>
          <a:p>
            <a:pPr algn="ctr"/>
            <a:r>
              <a:rPr lang="fa-IR" sz="3600" dirty="0" smtClean="0">
                <a:solidFill>
                  <a:srgbClr val="0070C0"/>
                </a:solidFill>
                <a:cs typeface="B Titr" panose="00000700000000000000" pitchFamily="2" charset="-78"/>
              </a:rPr>
              <a:t>کرمان-چهار راه احمدی/ خ شهید مطهری غربی، روبروی کوچه 25</a:t>
            </a:r>
            <a:endParaRPr lang="en-US" sz="3600" dirty="0">
              <a:solidFill>
                <a:srgbClr val="0070C0"/>
              </a:solidFill>
              <a:cs typeface="B Titr" panose="00000700000000000000" pitchFamily="2" charset="-78"/>
            </a:endParaRPr>
          </a:p>
        </p:txBody>
      </p:sp>
      <p:pic>
        <p:nvPicPr>
          <p:cNvPr id="5" name="Content Placeholder 4"/>
          <p:cNvPicPr>
            <a:picLocks noGrp="1" noChangeAspect="1"/>
          </p:cNvPicPr>
          <p:nvPr>
            <p:ph idx="1"/>
          </p:nvPr>
        </p:nvPicPr>
        <p:blipFill>
          <a:blip r:embed="rId2"/>
          <a:stretch>
            <a:fillRect/>
          </a:stretch>
        </p:blipFill>
        <p:spPr>
          <a:xfrm>
            <a:off x="1717621" y="1385454"/>
            <a:ext cx="8114463" cy="5472545"/>
          </a:xfrm>
          <a:prstGeom prst="rect">
            <a:avLst/>
          </a:prstGeom>
        </p:spPr>
      </p:pic>
      <p:pic>
        <p:nvPicPr>
          <p:cNvPr id="6" name="Picture 5"/>
          <p:cNvPicPr>
            <a:picLocks noChangeAspect="1"/>
          </p:cNvPicPr>
          <p:nvPr/>
        </p:nvPicPr>
        <p:blipFill>
          <a:blip r:embed="rId3"/>
          <a:stretch>
            <a:fillRect/>
          </a:stretch>
        </p:blipFill>
        <p:spPr>
          <a:xfrm>
            <a:off x="7695335" y="4365480"/>
            <a:ext cx="1123950" cy="371475"/>
          </a:xfrm>
          <a:prstGeom prst="rect">
            <a:avLst/>
          </a:prstGeom>
        </p:spPr>
      </p:pic>
    </p:spTree>
    <p:extLst>
      <p:ext uri="{BB962C8B-B14F-4D97-AF65-F5344CB8AC3E}">
        <p14:creationId xmlns:p14="http://schemas.microsoft.com/office/powerpoint/2010/main" val="24778209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latin typeface="Times New Roman" panose="02020603050405020304" pitchFamily="18" charset="0"/>
                <a:cs typeface="Times New Roman" panose="02020603050405020304" pitchFamily="18" charset="0"/>
              </a:rPr>
              <a:t>Stage </a:t>
            </a:r>
            <a:r>
              <a:rPr lang="en-US" dirty="0" smtClean="0">
                <a:solidFill>
                  <a:srgbClr val="0070C0"/>
                </a:solidFill>
                <a:latin typeface="Times New Roman" panose="02020603050405020304" pitchFamily="18" charset="0"/>
                <a:cs typeface="Times New Roman" panose="02020603050405020304" pitchFamily="18" charset="0"/>
              </a:rPr>
              <a:t>2: </a:t>
            </a:r>
            <a:r>
              <a:rPr lang="en-US" dirty="0">
                <a:solidFill>
                  <a:srgbClr val="0070C0"/>
                </a:solidFill>
                <a:latin typeface="Times New Roman" panose="02020603050405020304" pitchFamily="18" charset="0"/>
                <a:cs typeface="Times New Roman" panose="02020603050405020304" pitchFamily="18" charset="0"/>
              </a:rPr>
              <a:t>asymptomatic HIV infection </a:t>
            </a:r>
          </a:p>
        </p:txBody>
      </p:sp>
      <p:sp>
        <p:nvSpPr>
          <p:cNvPr id="4" name="Content Placeholder 3"/>
          <p:cNvSpPr>
            <a:spLocks noGrp="1"/>
          </p:cNvSpPr>
          <p:nvPr>
            <p:ph idx="1"/>
          </p:nvPr>
        </p:nvSpPr>
        <p:spPr/>
        <p:txBody>
          <a:bodyPr>
            <a:normAutofit/>
          </a:bodyPr>
          <a:lstStyle/>
          <a:p>
            <a:r>
              <a:rPr lang="en-US" sz="4000" dirty="0" smtClean="0">
                <a:solidFill>
                  <a:srgbClr val="C00000"/>
                </a:solidFill>
              </a:rPr>
              <a:t>Without </a:t>
            </a:r>
            <a:r>
              <a:rPr lang="en-US" sz="4000" dirty="0">
                <a:solidFill>
                  <a:srgbClr val="C00000"/>
                </a:solidFill>
              </a:rPr>
              <a:t>ART</a:t>
            </a:r>
            <a:r>
              <a:rPr lang="en-US" sz="4000" dirty="0"/>
              <a:t>, chronic HIV infection </a:t>
            </a:r>
            <a:r>
              <a:rPr lang="en-US" sz="4000" dirty="0">
                <a:solidFill>
                  <a:srgbClr val="C00000"/>
                </a:solidFill>
              </a:rPr>
              <a:t>usually advances to AIDS in 10 years or </a:t>
            </a:r>
            <a:r>
              <a:rPr lang="en-US" sz="4000" dirty="0" smtClean="0">
                <a:solidFill>
                  <a:srgbClr val="C00000"/>
                </a:solidFill>
              </a:rPr>
              <a:t>longer</a:t>
            </a:r>
            <a:r>
              <a:rPr lang="en-US" sz="4000" dirty="0" smtClean="0"/>
              <a:t>.</a:t>
            </a:r>
            <a:r>
              <a:rPr lang="en-US" sz="4000" dirty="0"/>
              <a:t> </a:t>
            </a:r>
            <a:endParaRPr lang="en-US" sz="4000" dirty="0" smtClean="0"/>
          </a:p>
          <a:p>
            <a:r>
              <a:rPr lang="en-US" sz="4000" dirty="0" smtClean="0">
                <a:solidFill>
                  <a:srgbClr val="C00000"/>
                </a:solidFill>
              </a:rPr>
              <a:t>People </a:t>
            </a:r>
            <a:r>
              <a:rPr lang="en-US" sz="4000" dirty="0">
                <a:solidFill>
                  <a:srgbClr val="C00000"/>
                </a:solidFill>
              </a:rPr>
              <a:t>who take ART</a:t>
            </a:r>
            <a:r>
              <a:rPr lang="en-US" sz="4000" dirty="0"/>
              <a:t> exactly as prescribed and maintain an undetectable viral load have </a:t>
            </a:r>
            <a:r>
              <a:rPr lang="en-US" sz="4000" dirty="0">
                <a:solidFill>
                  <a:srgbClr val="C00000"/>
                </a:solidFill>
              </a:rPr>
              <a:t>effectively no risk of transmitting HIV</a:t>
            </a:r>
          </a:p>
        </p:txBody>
      </p:sp>
    </p:spTree>
    <p:extLst>
      <p:ext uri="{BB962C8B-B14F-4D97-AF65-F5344CB8AC3E}">
        <p14:creationId xmlns:p14="http://schemas.microsoft.com/office/powerpoint/2010/main" val="34629125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228600" lvl="0" indent="-228600">
              <a:spcBef>
                <a:spcPts val="1000"/>
              </a:spcBef>
              <a:buFont typeface="Arial" panose="020B0604020202020204" pitchFamily="34" charset="0"/>
              <a:buChar char="•"/>
            </a:pPr>
            <a:r>
              <a:rPr lang="en-US" sz="4800" dirty="0" smtClean="0">
                <a:solidFill>
                  <a:srgbClr val="0070C0"/>
                </a:solidFill>
                <a:latin typeface="Times New Roman" panose="02020603050405020304" pitchFamily="18" charset="0"/>
                <a:cs typeface="Times New Roman" panose="02020603050405020304" pitchFamily="18" charset="0"/>
              </a:rPr>
              <a:t>Stage </a:t>
            </a:r>
            <a:r>
              <a:rPr lang="en-US" sz="4800" dirty="0" smtClean="0">
                <a:solidFill>
                  <a:srgbClr val="0070C0"/>
                </a:solidFill>
                <a:latin typeface="Times New Roman" panose="02020603050405020304" pitchFamily="18" charset="0"/>
                <a:cs typeface="Times New Roman" panose="02020603050405020304" pitchFamily="18" charset="0"/>
              </a:rPr>
              <a:t>3: AIDS</a:t>
            </a:r>
            <a:endParaRPr lang="en-US" sz="4800" dirty="0">
              <a:solidFill>
                <a:srgbClr val="0070C0"/>
              </a:solidFill>
              <a:latin typeface="Times New Roman" panose="02020603050405020304" pitchFamily="18" charset="0"/>
              <a:cs typeface="Times New Roman" panose="02020603050405020304" pitchFamily="18" charset="0"/>
            </a:endParaRPr>
          </a:p>
        </p:txBody>
      </p:sp>
      <p:sp>
        <p:nvSpPr>
          <p:cNvPr id="4" name="Content Placeholder 3"/>
          <p:cNvSpPr>
            <a:spLocks noGrp="1"/>
          </p:cNvSpPr>
          <p:nvPr>
            <p:ph sz="half" idx="1"/>
          </p:nvPr>
        </p:nvSpPr>
        <p:spPr>
          <a:xfrm>
            <a:off x="595745" y="1825625"/>
            <a:ext cx="5424055" cy="4351338"/>
          </a:xfrm>
        </p:spPr>
        <p:txBody>
          <a:bodyPr>
            <a:noAutofit/>
          </a:bodyPr>
          <a:lstStyle/>
          <a:p>
            <a:pPr algn="r" rtl="1">
              <a:lnSpc>
                <a:spcPct val="100000"/>
              </a:lnSpc>
            </a:pPr>
            <a:r>
              <a:rPr lang="fa-IR" sz="3600" dirty="0" smtClean="0">
                <a:solidFill>
                  <a:srgbClr val="1B1B1B"/>
                </a:solidFill>
                <a:latin typeface="Open Sans"/>
                <a:cs typeface="B Titr" panose="00000700000000000000" pitchFamily="2" charset="-78"/>
              </a:rPr>
              <a:t>در این مرحله به علت بالا بودن تعداد ویروس در بدن، ویروس </a:t>
            </a:r>
            <a:r>
              <a:rPr lang="fa-IR" sz="3600" dirty="0" smtClean="0">
                <a:solidFill>
                  <a:srgbClr val="C00000"/>
                </a:solidFill>
                <a:latin typeface="Open Sans"/>
                <a:cs typeface="B Titr" panose="00000700000000000000" pitchFamily="2" charset="-78"/>
              </a:rPr>
              <a:t>راحت تر منتقل </a:t>
            </a:r>
            <a:r>
              <a:rPr lang="fa-IR" sz="3600" dirty="0" smtClean="0">
                <a:solidFill>
                  <a:srgbClr val="1B1B1B"/>
                </a:solidFill>
                <a:latin typeface="Open Sans"/>
                <a:cs typeface="B Titr" panose="00000700000000000000" pitchFamily="2" charset="-78"/>
              </a:rPr>
              <a:t>می‌شود و اگر تحت درمان قرار نداشته باشند به طور متوسط </a:t>
            </a:r>
            <a:r>
              <a:rPr lang="fa-IR" sz="3600" dirty="0" smtClean="0">
                <a:solidFill>
                  <a:srgbClr val="C00000"/>
                </a:solidFill>
                <a:latin typeface="Open Sans"/>
                <a:cs typeface="B Titr" panose="00000700000000000000" pitchFamily="2" charset="-78"/>
              </a:rPr>
              <a:t>3 سال </a:t>
            </a:r>
            <a:r>
              <a:rPr lang="fa-IR" sz="3600" dirty="0" smtClean="0">
                <a:solidFill>
                  <a:srgbClr val="1B1B1B"/>
                </a:solidFill>
                <a:latin typeface="Open Sans"/>
                <a:cs typeface="B Titr" panose="00000700000000000000" pitchFamily="2" charset="-78"/>
              </a:rPr>
              <a:t>بعد فوت می‌نمایند</a:t>
            </a:r>
            <a:endParaRPr lang="en-US" sz="3600" dirty="0">
              <a:cs typeface="B Titr" panose="00000700000000000000" pitchFamily="2" charset="-78"/>
            </a:endParaRPr>
          </a:p>
        </p:txBody>
      </p:sp>
      <p:sp>
        <p:nvSpPr>
          <p:cNvPr id="5" name="Content Placeholder 4"/>
          <p:cNvSpPr>
            <a:spLocks noGrp="1"/>
          </p:cNvSpPr>
          <p:nvPr>
            <p:ph sz="half" idx="2"/>
          </p:nvPr>
        </p:nvSpPr>
        <p:spPr/>
        <p:txBody>
          <a:bodyPr>
            <a:normAutofit fontScale="70000" lnSpcReduction="20000"/>
          </a:bodyPr>
          <a:lstStyle/>
          <a:p>
            <a:pPr marL="514350" indent="-514350">
              <a:buFont typeface="+mj-lt"/>
              <a:buAutoNum type="arabicPeriod"/>
            </a:pPr>
            <a:r>
              <a:rPr lang="en-US" dirty="0" smtClean="0"/>
              <a:t>Rapid weight loss</a:t>
            </a:r>
            <a:endParaRPr lang="en-US" dirty="0"/>
          </a:p>
          <a:p>
            <a:pPr marL="514350" indent="-514350">
              <a:buFont typeface="+mj-lt"/>
              <a:buAutoNum type="arabicPeriod"/>
            </a:pPr>
            <a:r>
              <a:rPr lang="en-US" dirty="0"/>
              <a:t>Recurring fever or profuse night sweats</a:t>
            </a:r>
          </a:p>
          <a:p>
            <a:pPr marL="514350" indent="-514350">
              <a:buFont typeface="+mj-lt"/>
              <a:buAutoNum type="arabicPeriod"/>
            </a:pPr>
            <a:r>
              <a:rPr lang="en-US" dirty="0"/>
              <a:t>Extreme and unexplained tiredness</a:t>
            </a:r>
          </a:p>
          <a:p>
            <a:pPr marL="514350" indent="-514350">
              <a:buFont typeface="+mj-lt"/>
              <a:buAutoNum type="arabicPeriod"/>
            </a:pPr>
            <a:r>
              <a:rPr lang="en-US" dirty="0"/>
              <a:t>Prolonged swelling of the lymph glands in the armpits, groin, or neck</a:t>
            </a:r>
          </a:p>
          <a:p>
            <a:pPr marL="514350" indent="-514350">
              <a:buFont typeface="+mj-lt"/>
              <a:buAutoNum type="arabicPeriod"/>
            </a:pPr>
            <a:r>
              <a:rPr lang="en-US" dirty="0"/>
              <a:t>Diarrhea that lasts for more than a week</a:t>
            </a:r>
          </a:p>
          <a:p>
            <a:pPr marL="514350" indent="-514350">
              <a:buFont typeface="+mj-lt"/>
              <a:buAutoNum type="arabicPeriod"/>
            </a:pPr>
            <a:r>
              <a:rPr lang="en-US" dirty="0"/>
              <a:t>Sores of the mouth, anus, or genitals</a:t>
            </a:r>
          </a:p>
          <a:p>
            <a:pPr marL="514350" indent="-514350">
              <a:buFont typeface="+mj-lt"/>
              <a:buAutoNum type="arabicPeriod"/>
            </a:pPr>
            <a:r>
              <a:rPr lang="en-US" dirty="0"/>
              <a:t>Pneumonia</a:t>
            </a:r>
          </a:p>
          <a:p>
            <a:pPr marL="514350" indent="-514350">
              <a:buFont typeface="+mj-lt"/>
              <a:buAutoNum type="arabicPeriod"/>
            </a:pPr>
            <a:r>
              <a:rPr lang="en-US" dirty="0"/>
              <a:t>Red, brown, pink, or purplish blotches on or under the skin or inside the mouth, nose, or eyelids</a:t>
            </a:r>
          </a:p>
          <a:p>
            <a:pPr marL="514350" indent="-514350">
              <a:buFont typeface="+mj-lt"/>
              <a:buAutoNum type="arabicPeriod"/>
            </a:pPr>
            <a:r>
              <a:rPr lang="en-US" dirty="0"/>
              <a:t>Memory loss, depression, </a:t>
            </a:r>
            <a:endParaRPr lang="fa-IR" dirty="0" smtClean="0"/>
          </a:p>
          <a:p>
            <a:pPr marL="514350" indent="-514350">
              <a:buFont typeface="+mj-lt"/>
              <a:buAutoNum type="arabicPeriod"/>
            </a:pPr>
            <a:r>
              <a:rPr lang="en-US" dirty="0" smtClean="0"/>
              <a:t>and </a:t>
            </a:r>
            <a:r>
              <a:rPr lang="en-US" dirty="0"/>
              <a:t>other neurologic disorders</a:t>
            </a:r>
          </a:p>
          <a:p>
            <a:endParaRPr lang="en-US" dirty="0"/>
          </a:p>
        </p:txBody>
      </p:sp>
    </p:spTree>
    <p:extLst>
      <p:ext uri="{BB962C8B-B14F-4D97-AF65-F5344CB8AC3E}">
        <p14:creationId xmlns:p14="http://schemas.microsoft.com/office/powerpoint/2010/main" val="389706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dirty="0"/>
          </a:p>
        </p:txBody>
      </p:sp>
      <p:sp>
        <p:nvSpPr>
          <p:cNvPr id="5" name="Text Placeholder 4"/>
          <p:cNvSpPr>
            <a:spLocks noGrp="1"/>
          </p:cNvSpPr>
          <p:nvPr>
            <p:ph type="body" idx="1"/>
          </p:nvPr>
        </p:nvSpPr>
        <p:spPr>
          <a:xfrm>
            <a:off x="437717" y="1709306"/>
            <a:ext cx="5157787" cy="823912"/>
          </a:xfrm>
        </p:spPr>
        <p:txBody>
          <a:bodyPr>
            <a:normAutofit/>
          </a:bodyPr>
          <a:lstStyle/>
          <a:p>
            <a:pPr lvl="0" algn="ctr"/>
            <a:r>
              <a:rPr lang="fa-IR" sz="4400" b="0" dirty="0" smtClean="0">
                <a:solidFill>
                  <a:srgbClr val="0070C0"/>
                </a:solidFill>
                <a:latin typeface="Times New Roman" panose="02020603050405020304" pitchFamily="18" charset="0"/>
                <a:cs typeface="B Titr" panose="00000700000000000000" pitchFamily="2" charset="-78"/>
              </a:rPr>
              <a:t>لاغری شدید و نسبتا سریع</a:t>
            </a:r>
            <a:endParaRPr lang="en-US" sz="4400" b="0" dirty="0">
              <a:solidFill>
                <a:srgbClr val="0070C0"/>
              </a:solidFill>
              <a:latin typeface="Times New Roman" panose="02020603050405020304" pitchFamily="18" charset="0"/>
              <a:cs typeface="B Titr" panose="00000700000000000000" pitchFamily="2" charset="-78"/>
            </a:endParaRPr>
          </a:p>
        </p:txBody>
      </p:sp>
      <p:sp>
        <p:nvSpPr>
          <p:cNvPr id="7" name="Text Placeholder 6"/>
          <p:cNvSpPr>
            <a:spLocks noGrp="1"/>
          </p:cNvSpPr>
          <p:nvPr>
            <p:ph type="body" sz="quarter" idx="3"/>
          </p:nvPr>
        </p:nvSpPr>
        <p:spPr/>
        <p:txBody>
          <a:bodyPr>
            <a:normAutofit/>
          </a:bodyPr>
          <a:lstStyle/>
          <a:p>
            <a:pPr algn="ctr"/>
            <a:r>
              <a:rPr lang="fa-IR" sz="4400" dirty="0" smtClean="0">
                <a:solidFill>
                  <a:srgbClr val="0070C0"/>
                </a:solidFill>
                <a:cs typeface="B Titr" panose="00000700000000000000" pitchFamily="2" charset="-78"/>
              </a:rPr>
              <a:t>تب و عرق شبانه  </a:t>
            </a:r>
            <a:endParaRPr lang="en-US" sz="4400" dirty="0">
              <a:solidFill>
                <a:srgbClr val="0070C0"/>
              </a:solidFill>
              <a:cs typeface="B Titr" panose="00000700000000000000" pitchFamily="2" charset="-78"/>
            </a:endParaRPr>
          </a:p>
        </p:txBody>
      </p:sp>
      <p:pic>
        <p:nvPicPr>
          <p:cNvPr id="11" name="Content Placeholder 10"/>
          <p:cNvPicPr>
            <a:picLocks noGrp="1" noChangeAspect="1"/>
          </p:cNvPicPr>
          <p:nvPr>
            <p:ph sz="half" idx="2"/>
          </p:nvPr>
        </p:nvPicPr>
        <p:blipFill>
          <a:blip r:embed="rId2"/>
          <a:stretch>
            <a:fillRect/>
          </a:stretch>
        </p:blipFill>
        <p:spPr>
          <a:xfrm>
            <a:off x="437717" y="2699039"/>
            <a:ext cx="5351530" cy="4158961"/>
          </a:xfrm>
          <a:prstGeom prst="rect">
            <a:avLst/>
          </a:prstGeom>
        </p:spPr>
      </p:pic>
      <p:pic>
        <p:nvPicPr>
          <p:cNvPr id="13" name="Content Placeholder 12"/>
          <p:cNvPicPr>
            <a:picLocks noGrp="1" noChangeAspect="1"/>
          </p:cNvPicPr>
          <p:nvPr>
            <p:ph sz="quarter" idx="4"/>
          </p:nvPr>
        </p:nvPicPr>
        <p:blipFill>
          <a:blip r:embed="rId3"/>
          <a:stretch>
            <a:fillRect/>
          </a:stretch>
        </p:blipFill>
        <p:spPr>
          <a:xfrm>
            <a:off x="6172200" y="3129385"/>
            <a:ext cx="5615378" cy="2925052"/>
          </a:xfrm>
          <a:prstGeom prst="rect">
            <a:avLst/>
          </a:prstGeom>
        </p:spPr>
      </p:pic>
    </p:spTree>
    <p:extLst>
      <p:ext uri="{BB962C8B-B14F-4D97-AF65-F5344CB8AC3E}">
        <p14:creationId xmlns:p14="http://schemas.microsoft.com/office/powerpoint/2010/main" val="2065092723"/>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otalTime>2176</TotalTime>
  <Words>1226</Words>
  <Application>Microsoft Office PowerPoint</Application>
  <PresentationFormat>Widescreen</PresentationFormat>
  <Paragraphs>108</Paragraphs>
  <Slides>45</Slides>
  <Notes>1</Notes>
  <HiddenSlides>0</HiddenSlides>
  <MMClips>0</MMClips>
  <ScaleCrop>false</ScaleCrop>
  <HeadingPairs>
    <vt:vector size="6" baseType="variant">
      <vt:variant>
        <vt:lpstr>Fonts Used</vt:lpstr>
      </vt:variant>
      <vt:variant>
        <vt:i4>18</vt:i4>
      </vt:variant>
      <vt:variant>
        <vt:lpstr>Theme</vt:lpstr>
      </vt:variant>
      <vt:variant>
        <vt:i4>5</vt:i4>
      </vt:variant>
      <vt:variant>
        <vt:lpstr>Slide Titles</vt:lpstr>
      </vt:variant>
      <vt:variant>
        <vt:i4>45</vt:i4>
      </vt:variant>
    </vt:vector>
  </HeadingPairs>
  <TitlesOfParts>
    <vt:vector size="68" baseType="lpstr">
      <vt:lpstr>0 Titr Bold</vt:lpstr>
      <vt:lpstr>Arial</vt:lpstr>
      <vt:lpstr>B Lotus</vt:lpstr>
      <vt:lpstr>B Titr</vt:lpstr>
      <vt:lpstr>B Zar</vt:lpstr>
      <vt:lpstr>Calibri</vt:lpstr>
      <vt:lpstr>Calibri Light</vt:lpstr>
      <vt:lpstr>CsqsklAdvTTb5929f4c+20</vt:lpstr>
      <vt:lpstr>JgjtkcAdvTTb5929f4c</vt:lpstr>
      <vt:lpstr>Lucida Sans Unicode</vt:lpstr>
      <vt:lpstr>MinionPro-Regular</vt:lpstr>
      <vt:lpstr>Open Sans</vt:lpstr>
      <vt:lpstr>Shaker2Lancet-Regular-Identity-H</vt:lpstr>
      <vt:lpstr>tiempos headline light</vt:lpstr>
      <vt:lpstr>Times New Roman</vt:lpstr>
      <vt:lpstr>Verdana</vt:lpstr>
      <vt:lpstr>Wingdings 2</vt:lpstr>
      <vt:lpstr>Wingdings 3</vt:lpstr>
      <vt:lpstr>Office Theme</vt:lpstr>
      <vt:lpstr>11_Office Theme</vt:lpstr>
      <vt:lpstr>Concourse</vt:lpstr>
      <vt:lpstr>3_Office Theme</vt:lpstr>
      <vt:lpstr>Retrospect</vt:lpstr>
      <vt:lpstr> آخرین وضعیت HIV/AIDS چه باید کرد؟ </vt:lpstr>
      <vt:lpstr>PowerPoint Presentation</vt:lpstr>
      <vt:lpstr>PowerPoint Presentation</vt:lpstr>
      <vt:lpstr>مرحله اول بیماری</vt:lpstr>
      <vt:lpstr>اگر به مرحله اول شک کردیم چه باید بکنیم؟</vt:lpstr>
      <vt:lpstr>کرمان-چهار راه احمدی/ خ شهید مطهری غربی، روبروی کوچه 25</vt:lpstr>
      <vt:lpstr>Stage 2: asymptomatic HIV infection </vt:lpstr>
      <vt:lpstr>Stage 3: AIDS</vt:lpstr>
      <vt:lpstr>PowerPoint Presentation</vt:lpstr>
      <vt:lpstr>PowerPoint Presentation</vt:lpstr>
      <vt:lpstr>PowerPoint Presentation</vt:lpstr>
      <vt:lpstr>دانه های پوستی </vt:lpstr>
      <vt:lpstr>اختلالات روانی و عصبی</vt:lpstr>
      <vt:lpstr>PowerPoint Presentation</vt:lpstr>
      <vt:lpstr>PowerPoint Presentation</vt:lpstr>
      <vt:lpstr>روند ده ساله اخیر در موارد جدید عفونت و موارد مرگ</vt:lpstr>
      <vt:lpstr>PowerPoint Presentation</vt:lpstr>
      <vt:lpstr>PowerPoint Presentation</vt:lpstr>
      <vt:lpstr>PowerPoint Presentation</vt:lpstr>
      <vt:lpstr>The number of adolescents and young people is projected to increase by 10% from 2010–2050  </vt:lpstr>
      <vt:lpstr>PowerPoint Presentation</vt:lpstr>
      <vt:lpstr>PowerPoint Presentation</vt:lpstr>
      <vt:lpstr>A) Rising rates indicating a resurgence in Western Europe and the US  </vt:lpstr>
      <vt:lpstr>Age distribution of HIV/AIDS worldwide. (A) Incidence  </vt:lpstr>
      <vt:lpstr>PowerPoint Presentation</vt:lpstr>
      <vt:lpstr>هزینه درمان هر یک نفر بیمار مبتلا به ویروس HIV در طول عمر او چقدر است؟</vt:lpstr>
      <vt:lpstr>هزینه های مستقیم درمان HIV/AIDS 800 تا 900 درصد بیشتر از درمان بیماری هایی همچون دیابت و سکته مغزی یا قلبی است.</vt:lpstr>
      <vt:lpstr> 65 درصد هزینه های بیمار را هزینه های دارویی تشکیل میدهد.</vt:lpstr>
      <vt:lpstr>تخمین زده میشود برای درمان هر بیمار در طول عمر بسته به نوع محاسبه اقتصادی بین 420 هزار تا یک میلون دلار هزینه لازم است.</vt:lpstr>
      <vt:lpstr>سوال : مگر  داروهای HIV/AIDS در کشور ما به عنوان یک کشورِ با درآمد متوسط، رایگان نیست؟ پس آیا جای نگرانی وجود دارد؟</vt:lpstr>
      <vt:lpstr>پاسخ به این سوال را باید دربیانات مطرح شده در کنفرانس انجمن بین المللی ایدز در اوتاوای کانادا جستجو نمود که چنین اظهار شد که:...</vt:lpstr>
      <vt:lpstr>هیچکس نمیتواند نقش قدرت پرداخت کشورها را نادیده بگیرد. در این خصوص کشورهای با درآمد متوسط برای دستیابی به این داروها به طور فزاینده ای با محدودیت های بودجه ای روبرو هستند!</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Lenovo Pc</dc:creator>
  <cp:lastModifiedBy>Lenovo Pc</cp:lastModifiedBy>
  <cp:revision>53</cp:revision>
  <dcterms:created xsi:type="dcterms:W3CDTF">2021-11-24T05:08:16Z</dcterms:created>
  <dcterms:modified xsi:type="dcterms:W3CDTF">2021-12-01T02:29:46Z</dcterms:modified>
</cp:coreProperties>
</file>