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55" r:id="rId1"/>
    <p:sldMasterId id="2147484773" r:id="rId2"/>
    <p:sldMasterId id="2147484785" r:id="rId3"/>
    <p:sldMasterId id="2147484799" r:id="rId4"/>
    <p:sldMasterId id="2147484813" r:id="rId5"/>
    <p:sldMasterId id="2147484827" r:id="rId6"/>
  </p:sldMasterIdLst>
  <p:notesMasterIdLst>
    <p:notesMasterId r:id="rId38"/>
  </p:notesMasterIdLst>
  <p:sldIdLst>
    <p:sldId id="474" r:id="rId7"/>
    <p:sldId id="542" r:id="rId8"/>
    <p:sldId id="508" r:id="rId9"/>
    <p:sldId id="509" r:id="rId10"/>
    <p:sldId id="518" r:id="rId11"/>
    <p:sldId id="519" r:id="rId12"/>
    <p:sldId id="507" r:id="rId13"/>
    <p:sldId id="510" r:id="rId14"/>
    <p:sldId id="511" r:id="rId15"/>
    <p:sldId id="520" r:id="rId16"/>
    <p:sldId id="521" r:id="rId17"/>
    <p:sldId id="529" r:id="rId18"/>
    <p:sldId id="522" r:id="rId19"/>
    <p:sldId id="523" r:id="rId20"/>
    <p:sldId id="524" r:id="rId21"/>
    <p:sldId id="525" r:id="rId22"/>
    <p:sldId id="526" r:id="rId23"/>
    <p:sldId id="527" r:id="rId24"/>
    <p:sldId id="528" r:id="rId25"/>
    <p:sldId id="530" r:id="rId26"/>
    <p:sldId id="531" r:id="rId27"/>
    <p:sldId id="532" r:id="rId28"/>
    <p:sldId id="534" r:id="rId29"/>
    <p:sldId id="535" r:id="rId30"/>
    <p:sldId id="536" r:id="rId31"/>
    <p:sldId id="539" r:id="rId32"/>
    <p:sldId id="543" r:id="rId33"/>
    <p:sldId id="538" r:id="rId34"/>
    <p:sldId id="540" r:id="rId35"/>
    <p:sldId id="541" r:id="rId36"/>
    <p:sldId id="506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 Pc" initials="LP" lastIdx="0" clrIdx="0">
    <p:extLst>
      <p:ext uri="{19B8F6BF-5375-455C-9EA6-DF929625EA0E}">
        <p15:presenceInfo xmlns:p15="http://schemas.microsoft.com/office/powerpoint/2012/main" userId="Lenovo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910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55D14-7CB4-4D08-9BF7-9FDF7AA02694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3241-45C5-432B-8DB7-FB43BDDC2D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9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666ED7-631A-46AF-B451-227D0A8685A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00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Camara Phyllis Jones, MD, MPH, PhD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F010C7-AE60-4835-86A1-EAAA125AE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7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3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3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0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09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96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1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7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55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5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9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632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64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45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5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90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91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2140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696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6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5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35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278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54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57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69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95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5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721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313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9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0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0DA9CC3-B985-4306-B652-DB1A0BC8BC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7660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1AAAB-C4B5-40A6-BF2E-95BE56CBAB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45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48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6613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2995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8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149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5136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576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55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99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464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014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6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3"/>
            <a:ext cx="10972800" cy="4530725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A9CC3-B985-4306-B652-DB1A0BC8BCB3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402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AAAB-C4B5-40A6-BF2E-95BE56CBABBC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71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6244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050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8779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419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40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36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2058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2116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305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4457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1665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885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DA9CC3-B985-4306-B652-DB1A0BC8BCB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6535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1AAAB-C4B5-40A6-BF2E-95BE56CBAB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1205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9E732-D498-4BF9-A066-0B4A8EB23D9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21757379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3327DC-A7FE-46C2-8EAC-C279555CCB87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391272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0AD7B-F3FE-4918-9BAD-3A4C52C3A208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3693016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B0800F-B708-4066-A456-BE2AD99017D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3671896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F0471A-3FD9-4B9F-8568-1468661BC57C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38604753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ED849D-5C15-4B7B-8774-CCF90E3E6525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42550215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056B51-2685-4890-9993-2101EC0B40D4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38139122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B87DA7-31B4-4D0D-881D-950C1BB310DE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1433769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D88B05-5454-4D73-B949-FEFB7BA2BE19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40700979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9442C-66C2-4267-A1C5-C44F8E25424F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172235898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3996D-1A19-4765-81F8-1D39B9A83A9E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245107042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A5C7DB-D196-4487-B5E6-2060A3E3C7B3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423172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7BE77-B5AE-4042-A1E0-DB87CA6A877F}" type="slidenum">
              <a:rPr kumimoji="0" lang="ar-SA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263007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4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BA9B-B4B4-4A0A-A336-8AF0C33CA6C7}" type="datetimeFigureOut">
              <a:rPr lang="en-US" smtClean="0"/>
              <a:t>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59ED-2A73-466C-A988-DBF934705D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438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56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  <p:sldLayoutId id="2147484767" r:id="rId12"/>
    <p:sldLayoutId id="2147484768" r:id="rId13"/>
    <p:sldLayoutId id="2147484769" r:id="rId14"/>
    <p:sldLayoutId id="2147484770" r:id="rId15"/>
    <p:sldLayoutId id="2147484771" r:id="rId16"/>
    <p:sldLayoutId id="214748477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BA9B-B4B4-4A0A-A336-8AF0C33CA6C7}" type="datetimeFigureOut">
              <a:rPr lang="en-US" smtClean="0"/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459ED-2A73-466C-A988-DBF934705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0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BEC4A-6582-44AF-ADA3-0D79BF21CEB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2D6F-AFFC-4B31-843F-D12D81B1EE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5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  <p:sldLayoutId id="2147484797" r:id="rId12"/>
    <p:sldLayoutId id="21474847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70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00" r:id="rId1"/>
    <p:sldLayoutId id="2147484801" r:id="rId2"/>
    <p:sldLayoutId id="2147484802" r:id="rId3"/>
    <p:sldLayoutId id="2147484803" r:id="rId4"/>
    <p:sldLayoutId id="2147484804" r:id="rId5"/>
    <p:sldLayoutId id="2147484805" r:id="rId6"/>
    <p:sldLayoutId id="2147484806" r:id="rId7"/>
    <p:sldLayoutId id="2147484807" r:id="rId8"/>
    <p:sldLayoutId id="2147484808" r:id="rId9"/>
    <p:sldLayoutId id="2147484809" r:id="rId10"/>
    <p:sldLayoutId id="2147484810" r:id="rId11"/>
    <p:sldLayoutId id="2147484811" r:id="rId12"/>
    <p:sldLayoutId id="2147484812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DA5892-5C2B-4692-9754-2E99AE34134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474D-454B-45FA-9690-D7832AB0A0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8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4" r:id="rId1"/>
    <p:sldLayoutId id="2147484815" r:id="rId2"/>
    <p:sldLayoutId id="2147484816" r:id="rId3"/>
    <p:sldLayoutId id="2147484817" r:id="rId4"/>
    <p:sldLayoutId id="2147484818" r:id="rId5"/>
    <p:sldLayoutId id="2147484819" r:id="rId6"/>
    <p:sldLayoutId id="2147484820" r:id="rId7"/>
    <p:sldLayoutId id="2147484821" r:id="rId8"/>
    <p:sldLayoutId id="2147484822" r:id="rId9"/>
    <p:sldLayoutId id="2147484823" r:id="rId10"/>
    <p:sldLayoutId id="2147484824" r:id="rId11"/>
    <p:sldLayoutId id="2147484825" r:id="rId12"/>
    <p:sldLayoutId id="214748482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ea typeface="+mn-ea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084F88-73EE-4173-BC2C-9E15BB6133CE}" type="slidenum">
              <a:rPr kumimoji="0" lang="ar-S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 (Arabic)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 (Arabic)"/>
            </a:endParaRPr>
          </a:p>
        </p:txBody>
      </p:sp>
    </p:spTree>
    <p:extLst>
      <p:ext uri="{BB962C8B-B14F-4D97-AF65-F5344CB8AC3E}">
        <p14:creationId xmlns:p14="http://schemas.microsoft.com/office/powerpoint/2010/main" val="84393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8" r:id="rId1"/>
    <p:sldLayoutId id="2147484829" r:id="rId2"/>
    <p:sldLayoutId id="2147484830" r:id="rId3"/>
    <p:sldLayoutId id="2147484831" r:id="rId4"/>
    <p:sldLayoutId id="2147484832" r:id="rId5"/>
    <p:sldLayoutId id="2147484833" r:id="rId6"/>
    <p:sldLayoutId id="2147484834" r:id="rId7"/>
    <p:sldLayoutId id="2147484835" r:id="rId8"/>
    <p:sldLayoutId id="2147484836" r:id="rId9"/>
    <p:sldLayoutId id="2147484837" r:id="rId10"/>
    <p:sldLayoutId id="2147484838" r:id="rId11"/>
    <p:sldLayoutId id="2147484839" r:id="rId12"/>
    <p:sldLayoutId id="214748484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Times New Roman (Arabic)" panose="02020603050405020304" pitchFamily="18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Arabic)" panose="02020603050405020304" pitchFamily="18" charset="0"/>
          <a:cs typeface="Times New Roman (Arabic)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Arabic)" panose="02020603050405020304" pitchFamily="18" charset="0"/>
          <a:cs typeface="Times New Roman (Arabic)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Arabic)" panose="02020603050405020304" pitchFamily="18" charset="0"/>
          <a:cs typeface="Times New Roman (Arabic)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Times New Roman (Arabic)" panose="02020603050405020304" pitchFamily="18" charset="0"/>
          <a:cs typeface="Times New Roman (Arabic)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 (Arabic)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Times New Roman (Arabic)" panose="02020603050405020304" pitchFamily="18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Times New Roman (Arabic)" panose="02020603050405020304" pitchFamily="18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Times New Roman (Arabic)" panose="02020603050405020304" pitchFamily="18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Times New Roman (Arabic)" panose="02020603050405020304" pitchFamily="18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Times New Roman (Arabic)" panose="020206030504050203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874" y="2656202"/>
            <a:ext cx="7514950" cy="1373070"/>
          </a:xfrm>
        </p:spPr>
        <p:txBody>
          <a:bodyPr/>
          <a:lstStyle/>
          <a:p>
            <a:r>
              <a:rPr lang="fa-IR" sz="4400" dirty="0" smtClean="0">
                <a:solidFill>
                  <a:srgbClr val="FFFF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چه کنیم فرزندانمان در کودکی،</a:t>
            </a:r>
            <a:br>
              <a:rPr lang="fa-IR" sz="4400" dirty="0" smtClean="0">
                <a:solidFill>
                  <a:srgbClr val="FFFF00"/>
                </a:solidFill>
                <a:latin typeface="tahoma" panose="020B0604030504040204" pitchFamily="34" charset="0"/>
                <a:cs typeface="B Titr" panose="00000700000000000000" pitchFamily="2" charset="-78"/>
              </a:rPr>
            </a:br>
            <a:r>
              <a:rPr lang="fa-IR" sz="4400" dirty="0" smtClean="0">
                <a:solidFill>
                  <a:srgbClr val="FFFF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در برابر </a:t>
            </a:r>
            <a:r>
              <a:rPr lang="fa-IR" sz="440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مصرف الکل </a:t>
            </a:r>
            <a:r>
              <a:rPr lang="fa-IR" sz="4400" dirty="0" smtClean="0">
                <a:solidFill>
                  <a:srgbClr val="FFFF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واکسینه شوند؟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a-IR" dirty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cs typeface="B Titr" panose="00000700000000000000" pitchFamily="2" charset="-78"/>
              </a:rPr>
              <a:t>نوذر نخعی</a:t>
            </a:r>
          </a:p>
          <a:p>
            <a:pPr lvl="0"/>
            <a:r>
              <a:rPr lang="fa-IR" dirty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cs typeface="B Titr" panose="00000700000000000000" pitchFamily="2" charset="-78"/>
              </a:rPr>
              <a:t>استاد پزشکی اجتماعی</a:t>
            </a:r>
          </a:p>
          <a:p>
            <a:pPr lvl="0"/>
            <a:r>
              <a:rPr lang="fa-IR" dirty="0">
                <a:solidFill>
                  <a:prstClr val="white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cs typeface="B Titr" panose="00000700000000000000" pitchFamily="2" charset="-78"/>
              </a:rPr>
              <a:t> دانشگاه علوم پزشکی کرمان</a:t>
            </a:r>
            <a:endParaRPr lang="en-US" dirty="0">
              <a:solidFill>
                <a:prstClr val="white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6399" y="2656202"/>
            <a:ext cx="3486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1"/>
            <a:r>
              <a:rPr lang="fa-IR" sz="3600" b="1" dirty="0" smtClean="0">
                <a:solidFill>
                  <a:srgbClr val="9D360E">
                    <a:lumMod val="50000"/>
                  </a:srgbClr>
                </a:solidFill>
                <a:latin typeface="IranNastaliq" panose="02020505000000020003" pitchFamily="18" charset="0"/>
                <a:cs typeface="B Davat" panose="00000400000000000000" pitchFamily="2" charset="-78"/>
              </a:rPr>
              <a:t>سلسله مباحث پیشگیری </a:t>
            </a:r>
          </a:p>
          <a:p>
            <a:pPr algn="ctr" defTabSz="914400" rtl="1"/>
            <a:r>
              <a:rPr lang="fa-IR" sz="3600" b="1" dirty="0" smtClean="0">
                <a:solidFill>
                  <a:srgbClr val="9D360E">
                    <a:lumMod val="50000"/>
                  </a:srgbClr>
                </a:solidFill>
                <a:latin typeface="IranNastaliq" panose="02020505000000020003" pitchFamily="18" charset="0"/>
                <a:cs typeface="B Davat" panose="00000400000000000000" pitchFamily="2" charset="-78"/>
              </a:rPr>
              <a:t>از آسیب‌های اجتماعی</a:t>
            </a:r>
          </a:p>
          <a:p>
            <a:pPr algn="ctr" defTabSz="914400" rtl="1"/>
            <a:r>
              <a:rPr lang="fa-IR" sz="3600" b="1" dirty="0" smtClean="0">
                <a:solidFill>
                  <a:srgbClr val="9D360E">
                    <a:lumMod val="50000"/>
                  </a:srgbClr>
                </a:solidFill>
                <a:latin typeface="IranNastaliq" panose="02020505000000020003" pitchFamily="18" charset="0"/>
                <a:cs typeface="B Davat" panose="00000400000000000000" pitchFamily="2" charset="-78"/>
              </a:rPr>
              <a:t>(8)</a:t>
            </a:r>
            <a:endParaRPr lang="en-US" sz="3600" b="1" dirty="0">
              <a:solidFill>
                <a:srgbClr val="9D360E">
                  <a:lumMod val="50000"/>
                </a:srgbClr>
              </a:solidFill>
              <a:latin typeface="IranNastaliq" panose="02020505000000020003" pitchFamily="18" charset="0"/>
              <a:cs typeface="B Davat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24" y="4237569"/>
            <a:ext cx="2754207" cy="2620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24" y="0"/>
            <a:ext cx="4090265" cy="12607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FFFF00"/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7569"/>
            <a:ext cx="4932166" cy="262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0"/>
            <a:ext cx="10800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510" y="0"/>
            <a:ext cx="10564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0" y="274638"/>
            <a:ext cx="25908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نقش وراثت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981" y="210891"/>
            <a:ext cx="7124827" cy="664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8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527" y="2112818"/>
            <a:ext cx="3990108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کدام سنین خطرناک تر است؟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6362" y="318655"/>
            <a:ext cx="6922170" cy="61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48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8218" y="1837458"/>
            <a:ext cx="4821381" cy="3321627"/>
          </a:xfrm>
        </p:spPr>
        <p:txBody>
          <a:bodyPr>
            <a:normAutofit fontScale="90000"/>
          </a:bodyPr>
          <a:lstStyle/>
          <a:p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دختــران بیشــتر در معــرض آســیب مصــرف مــواد هســتند یــا</a:t>
            </a:r>
            <a:b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</a:br>
            <a: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پســران؟ </a:t>
            </a:r>
            <a:br>
              <a:rPr lang="fa-IR" dirty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72" y="138545"/>
            <a:ext cx="6627407" cy="6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1126" y="1590819"/>
            <a:ext cx="4890655" cy="2801071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تاثیر استرس های دوران کودکی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274638"/>
            <a:ext cx="6289964" cy="64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5526" y="1743219"/>
            <a:ext cx="3976255" cy="3202853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وقت گذاشتن برای خانواده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08246"/>
            <a:ext cx="7550727" cy="521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3563" y="2491184"/>
            <a:ext cx="2743200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کم مادری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531" y="826004"/>
            <a:ext cx="5664777" cy="561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8035" y="1951038"/>
            <a:ext cx="3422073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سبک دلبستگی ایمن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364" y="609290"/>
            <a:ext cx="6050539" cy="60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398" y="2338965"/>
            <a:ext cx="2895602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تاثیر سبک فرزندپروری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6095"/>
            <a:ext cx="9308822" cy="64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709" y="0"/>
            <a:ext cx="10363200" cy="1143000"/>
          </a:xfrm>
        </p:spPr>
        <p:txBody>
          <a:bodyPr/>
          <a:lstStyle/>
          <a:p>
            <a:pPr rtl="1"/>
            <a:r>
              <a:rPr lang="fa-IR" sz="4800" dirty="0" smtClean="0">
                <a:solidFill>
                  <a:schemeClr val="bg1"/>
                </a:solidFill>
                <a:cs typeface="2  Titr" panose="00000700000000000000" pitchFamily="2" charset="-78"/>
              </a:rPr>
              <a:t>باورهای نادرست و ناآگاهی ها!</a:t>
            </a:r>
            <a:endParaRPr lang="en-US" sz="4800" dirty="0">
              <a:solidFill>
                <a:schemeClr val="bg1"/>
              </a:solidFill>
              <a:cs typeface="2 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16183"/>
            <a:ext cx="10363200" cy="5250872"/>
          </a:xfrm>
        </p:spPr>
        <p:txBody>
          <a:bodyPr/>
          <a:lstStyle/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الکل برای بیماری های قلبی و ... مفید است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الکل ضرر ندارد....اگر ضرر داشت در کشورهای پیشرفته آزاد نبود...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از بین رفتن قبح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همه جوانها میخورند....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ناآشنایی با ریشه‌های مصرف</a:t>
            </a:r>
            <a:endParaRPr lang="en-US" dirty="0" smtClean="0">
              <a:solidFill>
                <a:srgbClr val="FFFF00"/>
              </a:solidFill>
              <a:cs typeface="2  Titr" panose="00000700000000000000" pitchFamily="2" charset="-78"/>
            </a:endParaRP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برخورد مقابله‌ای جواب نمیدهد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فرهنگسازی کنیم (بدون برنامه!) </a:t>
            </a:r>
          </a:p>
          <a:p>
            <a:pPr algn="r" rtl="1"/>
            <a:r>
              <a:rPr lang="fa-IR" dirty="0" smtClean="0">
                <a:solidFill>
                  <a:srgbClr val="FFFF00"/>
                </a:solidFill>
                <a:cs typeface="2  Titr" panose="00000700000000000000" pitchFamily="2" charset="-78"/>
              </a:rPr>
              <a:t>دسترسی آسان</a:t>
            </a:r>
            <a:endParaRPr lang="en-US" dirty="0">
              <a:solidFill>
                <a:srgbClr val="FFFF00"/>
              </a:solidFill>
              <a:cs typeface="2 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1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283" y="1867911"/>
            <a:ext cx="4181043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فرزندپروری مثبت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846138"/>
            <a:ext cx="7193539" cy="538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0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6909" y="2463656"/>
            <a:ext cx="2992582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عزت نفس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35" y="0"/>
            <a:ext cx="9099807" cy="679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4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582" y="2375384"/>
            <a:ext cx="3491345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خودکنترلی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499"/>
            <a:ext cx="7162800" cy="686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0218" y="2061875"/>
            <a:ext cx="4031673" cy="1143000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تقویت مهارت جرات ورزی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03852"/>
            <a:ext cx="6047510" cy="67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146" y="1870364"/>
            <a:ext cx="3408218" cy="1826647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تاثیر هم سن و سالان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-135922"/>
            <a:ext cx="7010400" cy="652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5964" y="1662390"/>
            <a:ext cx="3269672" cy="1717963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از تاثیر فیلمها غافل نشویم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" y="-35734"/>
            <a:ext cx="7827818" cy="68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9835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خاطرات خوش کودکی و شرطی شدن</a:t>
            </a:r>
            <a:endParaRPr lang="en-US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2838" y="2493818"/>
            <a:ext cx="6008182" cy="3004091"/>
          </a:xfrm>
          <a:prstGeom prst="rect">
            <a:avLst/>
          </a:prstGeom>
        </p:spPr>
      </p:pic>
      <p:pic>
        <p:nvPicPr>
          <p:cNvPr id="1026" name="Picture 2" descr="Image result for â«Ø¨Ø·Ø±Û ÙØ´Ø±ÙØ¨ Ø¯Ú©ÙØ±Ø§Ø³ÛÙÙ ÙÙØ²Ùâ¬â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1143"/>
            <a:ext cx="6404598" cy="513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عرق   سمنو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78784" y="0"/>
            <a:ext cx="6723522" cy="6126163"/>
          </a:xfrm>
        </p:spPr>
      </p:pic>
    </p:spTree>
    <p:extLst>
      <p:ext uri="{BB962C8B-B14F-4D97-AF65-F5344CB8AC3E}">
        <p14:creationId xmlns:p14="http://schemas.microsoft.com/office/powerpoint/2010/main" val="37850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655" y="2175163"/>
            <a:ext cx="4253345" cy="1143000"/>
          </a:xfrm>
        </p:spPr>
        <p:txBody>
          <a:bodyPr/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تاثیر باورهای دینی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94" y="0"/>
            <a:ext cx="7276962" cy="66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دانلود کلیپهای رایگان پیرامون الکل</a:t>
            </a:r>
            <a:endParaRPr lang="en-US" dirty="0">
              <a:cs typeface="B Titr" panose="000007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6224" y="1600200"/>
            <a:ext cx="103195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78" y="93137"/>
            <a:ext cx="10377604" cy="13245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5043055" cy="4525963"/>
          </a:xfrm>
        </p:spPr>
        <p:txBody>
          <a:bodyPr>
            <a:noAutofit/>
          </a:bodyPr>
          <a:lstStyle/>
          <a:p>
            <a:r>
              <a:rPr lang="en-US" sz="4000" dirty="0"/>
              <a:t>Significant increases in the prevalence of </a:t>
            </a:r>
            <a:r>
              <a:rPr lang="en-US" sz="4000" dirty="0" smtClean="0"/>
              <a:t>alcohol </a:t>
            </a:r>
            <a:r>
              <a:rPr lang="en-US" sz="4000" dirty="0"/>
              <a:t>use and of binge drinking over the past 10 to 15 years were </a:t>
            </a:r>
            <a:r>
              <a:rPr lang="en-US" sz="4000" dirty="0" smtClean="0"/>
              <a:t>observed.</a:t>
            </a:r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0" y="755388"/>
            <a:ext cx="4476750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6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445" y="168684"/>
            <a:ext cx="11565109" cy="64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0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عکس متحرک در پناه خدا :: ویدیو، کلیپ، گیف، 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150" y="0"/>
            <a:ext cx="6975741" cy="689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3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08" y="143453"/>
            <a:ext cx="10515600" cy="901972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0070C0"/>
                </a:solidFill>
                <a:cs typeface="B Titr" panose="00000700000000000000" pitchFamily="2" charset="-78"/>
              </a:rPr>
              <a:t>مصرف مواد در دانش آموزان پایه دهم </a:t>
            </a:r>
            <a:endParaRPr lang="en-US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59" y="1045425"/>
            <a:ext cx="11625149" cy="5812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931" y="5834911"/>
            <a:ext cx="2853603" cy="10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Freeform 2"/>
          <p:cNvSpPr>
            <a:spLocks/>
          </p:cNvSpPr>
          <p:nvPr/>
        </p:nvSpPr>
        <p:spPr bwMode="white">
          <a:xfrm>
            <a:off x="2514600" y="1695450"/>
            <a:ext cx="7353300" cy="4146550"/>
          </a:xfrm>
          <a:custGeom>
            <a:avLst/>
            <a:gdLst/>
            <a:ahLst/>
            <a:cxnLst>
              <a:cxn ang="0">
                <a:pos x="0" y="108"/>
              </a:cxn>
              <a:cxn ang="0">
                <a:pos x="1260" y="72"/>
              </a:cxn>
              <a:cxn ang="0">
                <a:pos x="2016" y="0"/>
              </a:cxn>
              <a:cxn ang="0">
                <a:pos x="3240" y="72"/>
              </a:cxn>
              <a:cxn ang="0">
                <a:pos x="3228" y="108"/>
              </a:cxn>
              <a:cxn ang="0">
                <a:pos x="3204" y="144"/>
              </a:cxn>
              <a:cxn ang="0">
                <a:pos x="3192" y="192"/>
              </a:cxn>
              <a:cxn ang="0">
                <a:pos x="3144" y="300"/>
              </a:cxn>
              <a:cxn ang="0">
                <a:pos x="3156" y="1092"/>
              </a:cxn>
              <a:cxn ang="0">
                <a:pos x="3180" y="1368"/>
              </a:cxn>
              <a:cxn ang="0">
                <a:pos x="3144" y="1980"/>
              </a:cxn>
              <a:cxn ang="0">
                <a:pos x="3132" y="2424"/>
              </a:cxn>
              <a:cxn ang="0">
                <a:pos x="3096" y="2544"/>
              </a:cxn>
              <a:cxn ang="0">
                <a:pos x="3252" y="2592"/>
              </a:cxn>
              <a:cxn ang="0">
                <a:pos x="3696" y="2580"/>
              </a:cxn>
              <a:cxn ang="0">
                <a:pos x="4632" y="2568"/>
              </a:cxn>
            </a:cxnLst>
            <a:rect l="0" t="0" r="r" b="b"/>
            <a:pathLst>
              <a:path w="4632" h="2612">
                <a:moveTo>
                  <a:pt x="0" y="108"/>
                </a:moveTo>
                <a:cubicBezTo>
                  <a:pt x="430" y="83"/>
                  <a:pt x="804" y="78"/>
                  <a:pt x="1260" y="72"/>
                </a:cubicBezTo>
                <a:cubicBezTo>
                  <a:pt x="1512" y="54"/>
                  <a:pt x="1763" y="19"/>
                  <a:pt x="2016" y="0"/>
                </a:cubicBezTo>
                <a:cubicBezTo>
                  <a:pt x="2427" y="11"/>
                  <a:pt x="2830" y="55"/>
                  <a:pt x="3240" y="72"/>
                </a:cubicBezTo>
                <a:cubicBezTo>
                  <a:pt x="3236" y="84"/>
                  <a:pt x="3234" y="97"/>
                  <a:pt x="3228" y="108"/>
                </a:cubicBezTo>
                <a:cubicBezTo>
                  <a:pt x="3222" y="121"/>
                  <a:pt x="3210" y="131"/>
                  <a:pt x="3204" y="144"/>
                </a:cubicBezTo>
                <a:cubicBezTo>
                  <a:pt x="3198" y="159"/>
                  <a:pt x="3198" y="177"/>
                  <a:pt x="3192" y="192"/>
                </a:cubicBezTo>
                <a:cubicBezTo>
                  <a:pt x="3178" y="229"/>
                  <a:pt x="3159" y="263"/>
                  <a:pt x="3144" y="300"/>
                </a:cubicBezTo>
                <a:cubicBezTo>
                  <a:pt x="3114" y="509"/>
                  <a:pt x="3150" y="953"/>
                  <a:pt x="3156" y="1092"/>
                </a:cubicBezTo>
                <a:cubicBezTo>
                  <a:pt x="3160" y="1184"/>
                  <a:pt x="3180" y="1368"/>
                  <a:pt x="3180" y="1368"/>
                </a:cubicBezTo>
                <a:cubicBezTo>
                  <a:pt x="3174" y="1580"/>
                  <a:pt x="3178" y="1775"/>
                  <a:pt x="3144" y="1980"/>
                </a:cubicBezTo>
                <a:cubicBezTo>
                  <a:pt x="3140" y="2128"/>
                  <a:pt x="3139" y="2276"/>
                  <a:pt x="3132" y="2424"/>
                </a:cubicBezTo>
                <a:cubicBezTo>
                  <a:pt x="3130" y="2466"/>
                  <a:pt x="3096" y="2544"/>
                  <a:pt x="3096" y="2544"/>
                </a:cubicBezTo>
                <a:cubicBezTo>
                  <a:pt x="3142" y="2612"/>
                  <a:pt x="3115" y="2592"/>
                  <a:pt x="3252" y="2592"/>
                </a:cubicBezTo>
                <a:cubicBezTo>
                  <a:pt x="3400" y="2592"/>
                  <a:pt x="3548" y="2584"/>
                  <a:pt x="3696" y="2580"/>
                </a:cubicBezTo>
                <a:cubicBezTo>
                  <a:pt x="4144" y="2554"/>
                  <a:pt x="3832" y="2568"/>
                  <a:pt x="4632" y="2568"/>
                </a:cubicBezTo>
              </a:path>
            </a:pathLst>
          </a:custGeom>
          <a:noFill/>
          <a:ln w="1016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85570" y="4711657"/>
            <a:ext cx="1450975" cy="1008062"/>
            <a:chOff x="4152" y="2989"/>
            <a:chExt cx="914" cy="635"/>
          </a:xfrm>
        </p:grpSpPr>
        <p:sp>
          <p:nvSpPr>
            <p:cNvPr id="942084" name="Freeform 4"/>
            <p:cNvSpPr>
              <a:spLocks/>
            </p:cNvSpPr>
            <p:nvPr/>
          </p:nvSpPr>
          <p:spPr bwMode="white">
            <a:xfrm>
              <a:off x="4152" y="3042"/>
              <a:ext cx="914" cy="570"/>
            </a:xfrm>
            <a:custGeom>
              <a:avLst/>
              <a:gdLst/>
              <a:ahLst/>
              <a:cxnLst>
                <a:cxn ang="0">
                  <a:pos x="36" y="570"/>
                </a:cxn>
                <a:cxn ang="0">
                  <a:pos x="24" y="426"/>
                </a:cxn>
                <a:cxn ang="0">
                  <a:pos x="0" y="258"/>
                </a:cxn>
                <a:cxn ang="0">
                  <a:pos x="612" y="174"/>
                </a:cxn>
                <a:cxn ang="0">
                  <a:pos x="648" y="294"/>
                </a:cxn>
                <a:cxn ang="0">
                  <a:pos x="660" y="330"/>
                </a:cxn>
                <a:cxn ang="0">
                  <a:pos x="672" y="366"/>
                </a:cxn>
                <a:cxn ang="0">
                  <a:pos x="756" y="354"/>
                </a:cxn>
                <a:cxn ang="0">
                  <a:pos x="828" y="342"/>
                </a:cxn>
                <a:cxn ang="0">
                  <a:pos x="852" y="378"/>
                </a:cxn>
                <a:cxn ang="0">
                  <a:pos x="912" y="558"/>
                </a:cxn>
                <a:cxn ang="0">
                  <a:pos x="900" y="570"/>
                </a:cxn>
              </a:cxnLst>
              <a:rect l="0" t="0" r="r" b="b"/>
              <a:pathLst>
                <a:path w="914" h="570">
                  <a:moveTo>
                    <a:pt x="36" y="570"/>
                  </a:moveTo>
                  <a:cubicBezTo>
                    <a:pt x="32" y="522"/>
                    <a:pt x="30" y="474"/>
                    <a:pt x="24" y="426"/>
                  </a:cubicBezTo>
                  <a:cubicBezTo>
                    <a:pt x="18" y="370"/>
                    <a:pt x="0" y="258"/>
                    <a:pt x="0" y="258"/>
                  </a:cubicBezTo>
                  <a:cubicBezTo>
                    <a:pt x="43" y="0"/>
                    <a:pt x="349" y="168"/>
                    <a:pt x="612" y="174"/>
                  </a:cubicBezTo>
                  <a:cubicBezTo>
                    <a:pt x="630" y="247"/>
                    <a:pt x="619" y="206"/>
                    <a:pt x="648" y="294"/>
                  </a:cubicBezTo>
                  <a:cubicBezTo>
                    <a:pt x="652" y="306"/>
                    <a:pt x="656" y="318"/>
                    <a:pt x="660" y="330"/>
                  </a:cubicBezTo>
                  <a:cubicBezTo>
                    <a:pt x="664" y="342"/>
                    <a:pt x="672" y="366"/>
                    <a:pt x="672" y="366"/>
                  </a:cubicBezTo>
                  <a:cubicBezTo>
                    <a:pt x="700" y="362"/>
                    <a:pt x="728" y="358"/>
                    <a:pt x="756" y="354"/>
                  </a:cubicBezTo>
                  <a:cubicBezTo>
                    <a:pt x="780" y="350"/>
                    <a:pt x="804" y="336"/>
                    <a:pt x="828" y="342"/>
                  </a:cubicBezTo>
                  <a:cubicBezTo>
                    <a:pt x="842" y="345"/>
                    <a:pt x="846" y="365"/>
                    <a:pt x="852" y="378"/>
                  </a:cubicBezTo>
                  <a:cubicBezTo>
                    <a:pt x="877" y="434"/>
                    <a:pt x="892" y="499"/>
                    <a:pt x="912" y="558"/>
                  </a:cubicBezTo>
                  <a:cubicBezTo>
                    <a:pt x="914" y="563"/>
                    <a:pt x="904" y="566"/>
                    <a:pt x="900" y="570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85" name="Freeform 5"/>
            <p:cNvSpPr>
              <a:spLocks/>
            </p:cNvSpPr>
            <p:nvPr/>
          </p:nvSpPr>
          <p:spPr bwMode="white">
            <a:xfrm>
              <a:off x="4404" y="2989"/>
              <a:ext cx="148" cy="179"/>
            </a:xfrm>
            <a:custGeom>
              <a:avLst/>
              <a:gdLst/>
              <a:ahLst/>
              <a:cxnLst>
                <a:cxn ang="0">
                  <a:pos x="12" y="167"/>
                </a:cxn>
                <a:cxn ang="0">
                  <a:pos x="24" y="83"/>
                </a:cxn>
                <a:cxn ang="0">
                  <a:pos x="120" y="179"/>
                </a:cxn>
              </a:cxnLst>
              <a:rect l="0" t="0" r="r" b="b"/>
              <a:pathLst>
                <a:path w="148" h="179">
                  <a:moveTo>
                    <a:pt x="12" y="167"/>
                  </a:moveTo>
                  <a:cubicBezTo>
                    <a:pt x="16" y="139"/>
                    <a:pt x="0" y="99"/>
                    <a:pt x="24" y="83"/>
                  </a:cubicBezTo>
                  <a:cubicBezTo>
                    <a:pt x="148" y="0"/>
                    <a:pt x="120" y="148"/>
                    <a:pt x="120" y="179"/>
                  </a:cubicBezTo>
                </a:path>
              </a:pathLst>
            </a:custGeom>
            <a:ln>
              <a:headEnd/>
              <a:tailEnd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86" name="Freeform 6"/>
            <p:cNvSpPr>
              <a:spLocks/>
            </p:cNvSpPr>
            <p:nvPr/>
          </p:nvSpPr>
          <p:spPr bwMode="white">
            <a:xfrm>
              <a:off x="4332" y="3492"/>
              <a:ext cx="192" cy="1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96" y="0"/>
                </a:cxn>
                <a:cxn ang="0">
                  <a:pos x="132" y="12"/>
                </a:cxn>
                <a:cxn ang="0">
                  <a:pos x="192" y="132"/>
                </a:cxn>
              </a:cxnLst>
              <a:rect l="0" t="0" r="r" b="b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87" name="Freeform 7"/>
            <p:cNvSpPr>
              <a:spLocks/>
            </p:cNvSpPr>
            <p:nvPr/>
          </p:nvSpPr>
          <p:spPr bwMode="white">
            <a:xfrm>
              <a:off x="4656" y="3468"/>
              <a:ext cx="192" cy="132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96" y="0"/>
                </a:cxn>
                <a:cxn ang="0">
                  <a:pos x="132" y="12"/>
                </a:cxn>
                <a:cxn ang="0">
                  <a:pos x="192" y="132"/>
                </a:cxn>
              </a:cxnLst>
              <a:rect l="0" t="0" r="r" b="b"/>
              <a:pathLst>
                <a:path w="192" h="132">
                  <a:moveTo>
                    <a:pt x="0" y="120"/>
                  </a:moveTo>
                  <a:cubicBezTo>
                    <a:pt x="19" y="62"/>
                    <a:pt x="38" y="19"/>
                    <a:pt x="96" y="0"/>
                  </a:cubicBezTo>
                  <a:cubicBezTo>
                    <a:pt x="108" y="4"/>
                    <a:pt x="122" y="4"/>
                    <a:pt x="132" y="12"/>
                  </a:cubicBezTo>
                  <a:cubicBezTo>
                    <a:pt x="170" y="43"/>
                    <a:pt x="159" y="99"/>
                    <a:pt x="192" y="132"/>
                  </a:cubicBezTo>
                </a:path>
              </a:pathLst>
            </a:cu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7639050" y="3829050"/>
            <a:ext cx="1676400" cy="39688"/>
            <a:chOff x="3852" y="2412"/>
            <a:chExt cx="1056" cy="25"/>
          </a:xfrm>
        </p:grpSpPr>
        <p:sp>
          <p:nvSpPr>
            <p:cNvPr id="942089" name="Freeform 9"/>
            <p:cNvSpPr>
              <a:spLocks/>
            </p:cNvSpPr>
            <p:nvPr/>
          </p:nvSpPr>
          <p:spPr bwMode="white">
            <a:xfrm>
              <a:off x="3852" y="2412"/>
              <a:ext cx="276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76" y="12"/>
                </a:cxn>
              </a:cxnLst>
              <a:rect l="0" t="0" r="r" b="b"/>
              <a:pathLst>
                <a:path w="276" h="12">
                  <a:moveTo>
                    <a:pt x="0" y="0"/>
                  </a:moveTo>
                  <a:cubicBezTo>
                    <a:pt x="92" y="4"/>
                    <a:pt x="276" y="12"/>
                    <a:pt x="276" y="12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90" name="Freeform 10"/>
            <p:cNvSpPr>
              <a:spLocks/>
            </p:cNvSpPr>
            <p:nvPr/>
          </p:nvSpPr>
          <p:spPr bwMode="white">
            <a:xfrm>
              <a:off x="4260" y="2424"/>
              <a:ext cx="2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64" y="0"/>
                </a:cxn>
              </a:cxnLst>
              <a:rect l="0" t="0" r="r" b="b"/>
              <a:pathLst>
                <a:path w="264" h="1">
                  <a:moveTo>
                    <a:pt x="0" y="0"/>
                  </a:moveTo>
                  <a:cubicBezTo>
                    <a:pt x="88" y="0"/>
                    <a:pt x="176" y="0"/>
                    <a:pt x="264" y="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91" name="Freeform 11"/>
            <p:cNvSpPr>
              <a:spLocks/>
            </p:cNvSpPr>
            <p:nvPr/>
          </p:nvSpPr>
          <p:spPr bwMode="white">
            <a:xfrm>
              <a:off x="4656" y="2436"/>
              <a:ext cx="25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2" y="0"/>
                </a:cxn>
              </a:cxnLst>
              <a:rect l="0" t="0" r="r" b="b"/>
              <a:pathLst>
                <a:path w="252" h="1">
                  <a:moveTo>
                    <a:pt x="0" y="0"/>
                  </a:moveTo>
                  <a:cubicBezTo>
                    <a:pt x="84" y="0"/>
                    <a:pt x="168" y="0"/>
                    <a:pt x="252" y="0"/>
                  </a:cubicBezTo>
                </a:path>
              </a:pathLst>
            </a:custGeom>
            <a:noFill/>
            <a:ln w="76200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391400" y="609600"/>
            <a:ext cx="457200" cy="1143000"/>
            <a:chOff x="3696" y="384"/>
            <a:chExt cx="288" cy="720"/>
          </a:xfrm>
        </p:grpSpPr>
        <p:sp>
          <p:nvSpPr>
            <p:cNvPr id="942093" name="Line 13"/>
            <p:cNvSpPr>
              <a:spLocks noChangeShapeType="1"/>
            </p:cNvSpPr>
            <p:nvPr/>
          </p:nvSpPr>
          <p:spPr bwMode="white">
            <a:xfrm flipH="1" flipV="1">
              <a:off x="3840" y="480"/>
              <a:ext cx="48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94" name="Line 14"/>
            <p:cNvSpPr>
              <a:spLocks noChangeShapeType="1"/>
            </p:cNvSpPr>
            <p:nvPr/>
          </p:nvSpPr>
          <p:spPr bwMode="white">
            <a:xfrm flipV="1">
              <a:off x="3888" y="384"/>
              <a:ext cx="96" cy="720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2095" name="Line 15"/>
            <p:cNvSpPr>
              <a:spLocks noChangeShapeType="1"/>
            </p:cNvSpPr>
            <p:nvPr/>
          </p:nvSpPr>
          <p:spPr bwMode="white">
            <a:xfrm flipH="1" flipV="1">
              <a:off x="3696" y="480"/>
              <a:ext cx="96" cy="624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2743200" y="685800"/>
            <a:ext cx="1524000" cy="1074738"/>
            <a:chOff x="2400" y="432"/>
            <a:chExt cx="960" cy="677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976" y="432"/>
              <a:ext cx="384" cy="677"/>
              <a:chOff x="2112" y="223"/>
              <a:chExt cx="593" cy="917"/>
            </a:xfrm>
          </p:grpSpPr>
          <p:sp>
            <p:nvSpPr>
              <p:cNvPr id="942098" name="Freeform 1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/>
                <a:ahLst/>
                <a:cxnLst>
                  <a:cxn ang="0">
                    <a:pos x="205" y="5"/>
                  </a:cxn>
                  <a:cxn ang="0">
                    <a:pos x="37" y="53"/>
                  </a:cxn>
                  <a:cxn ang="0">
                    <a:pos x="157" y="293"/>
                  </a:cxn>
                  <a:cxn ang="0">
                    <a:pos x="265" y="269"/>
                  </a:cxn>
                  <a:cxn ang="0">
                    <a:pos x="337" y="209"/>
                  </a:cxn>
                  <a:cxn ang="0">
                    <a:pos x="361" y="77"/>
                  </a:cxn>
                  <a:cxn ang="0">
                    <a:pos x="289" y="41"/>
                  </a:cxn>
                  <a:cxn ang="0">
                    <a:pos x="205" y="5"/>
                  </a:cxn>
                </a:cxnLst>
                <a:rect l="0" t="0" r="r" b="b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099" name="Freeform 1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00" y="300"/>
                  </a:cxn>
                  <a:cxn ang="0">
                    <a:pos x="180" y="516"/>
                  </a:cxn>
                  <a:cxn ang="0">
                    <a:pos x="144" y="528"/>
                  </a:cxn>
                  <a:cxn ang="0">
                    <a:pos x="36" y="600"/>
                  </a:cxn>
                  <a:cxn ang="0">
                    <a:pos x="0" y="624"/>
                  </a:cxn>
                </a:cxnLst>
                <a:rect l="0" t="0" r="r" b="b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00" name="Freeform 2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20"/>
                  </a:cxn>
                  <a:cxn ang="0">
                    <a:pos x="96" y="192"/>
                  </a:cxn>
                  <a:cxn ang="0">
                    <a:pos x="108" y="228"/>
                  </a:cxn>
                </a:cxnLst>
                <a:rect l="0" t="0" r="r" b="b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01" name="Freeform 2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6" y="86"/>
                  </a:cxn>
                  <a:cxn ang="0">
                    <a:pos x="228" y="122"/>
                  </a:cxn>
                  <a:cxn ang="0">
                    <a:pos x="432" y="62"/>
                  </a:cxn>
                  <a:cxn ang="0">
                    <a:pos x="468" y="26"/>
                  </a:cxn>
                  <a:cxn ang="0">
                    <a:pos x="492" y="2"/>
                  </a:cxn>
                </a:cxnLst>
                <a:rect l="0" t="0" r="r" b="b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 cap="flat" cmpd="sng">
                <a:solidFill>
                  <a:srgbClr val="FF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up 22"/>
            <p:cNvGrpSpPr>
              <a:grpSpLocks/>
            </p:cNvGrpSpPr>
            <p:nvPr/>
          </p:nvGrpSpPr>
          <p:grpSpPr bwMode="auto">
            <a:xfrm>
              <a:off x="2688" y="432"/>
              <a:ext cx="384" cy="677"/>
              <a:chOff x="2112" y="223"/>
              <a:chExt cx="593" cy="917"/>
            </a:xfrm>
          </p:grpSpPr>
          <p:sp>
            <p:nvSpPr>
              <p:cNvPr id="942103" name="Freeform 23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/>
                <a:ahLst/>
                <a:cxnLst>
                  <a:cxn ang="0">
                    <a:pos x="205" y="5"/>
                  </a:cxn>
                  <a:cxn ang="0">
                    <a:pos x="37" y="53"/>
                  </a:cxn>
                  <a:cxn ang="0">
                    <a:pos x="157" y="293"/>
                  </a:cxn>
                  <a:cxn ang="0">
                    <a:pos x="265" y="269"/>
                  </a:cxn>
                  <a:cxn ang="0">
                    <a:pos x="337" y="209"/>
                  </a:cxn>
                  <a:cxn ang="0">
                    <a:pos x="361" y="77"/>
                  </a:cxn>
                  <a:cxn ang="0">
                    <a:pos x="289" y="41"/>
                  </a:cxn>
                  <a:cxn ang="0">
                    <a:pos x="205" y="5"/>
                  </a:cxn>
                </a:cxnLst>
                <a:rect l="0" t="0" r="r" b="b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04" name="Freeform 24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00" y="300"/>
                  </a:cxn>
                  <a:cxn ang="0">
                    <a:pos x="180" y="516"/>
                  </a:cxn>
                  <a:cxn ang="0">
                    <a:pos x="144" y="528"/>
                  </a:cxn>
                  <a:cxn ang="0">
                    <a:pos x="36" y="600"/>
                  </a:cxn>
                  <a:cxn ang="0">
                    <a:pos x="0" y="624"/>
                  </a:cxn>
                </a:cxnLst>
                <a:rect l="0" t="0" r="r" b="b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 cap="flat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05" name="Freeform 25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20"/>
                  </a:cxn>
                  <a:cxn ang="0">
                    <a:pos x="96" y="192"/>
                  </a:cxn>
                  <a:cxn ang="0">
                    <a:pos x="108" y="228"/>
                  </a:cxn>
                </a:cxnLst>
                <a:rect l="0" t="0" r="r" b="b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 cap="flat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06" name="Freeform 26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6" y="86"/>
                  </a:cxn>
                  <a:cxn ang="0">
                    <a:pos x="228" y="122"/>
                  </a:cxn>
                  <a:cxn ang="0">
                    <a:pos x="432" y="62"/>
                  </a:cxn>
                  <a:cxn ang="0">
                    <a:pos x="468" y="26"/>
                  </a:cxn>
                  <a:cxn ang="0">
                    <a:pos x="492" y="2"/>
                  </a:cxn>
                </a:cxnLst>
                <a:rect l="0" t="0" r="r" b="b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 cap="flat" cmpd="sng">
                <a:solidFill>
                  <a:srgbClr val="CC33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2400" y="432"/>
              <a:ext cx="384" cy="677"/>
              <a:chOff x="2112" y="223"/>
              <a:chExt cx="593" cy="917"/>
            </a:xfrm>
          </p:grpSpPr>
          <p:sp>
            <p:nvSpPr>
              <p:cNvPr id="942108" name="Freeform 28"/>
              <p:cNvSpPr>
                <a:spLocks/>
              </p:cNvSpPr>
              <p:nvPr/>
            </p:nvSpPr>
            <p:spPr bwMode="white">
              <a:xfrm>
                <a:off x="2231" y="223"/>
                <a:ext cx="391" cy="293"/>
              </a:xfrm>
              <a:custGeom>
                <a:avLst/>
                <a:gdLst/>
                <a:ahLst/>
                <a:cxnLst>
                  <a:cxn ang="0">
                    <a:pos x="205" y="5"/>
                  </a:cxn>
                  <a:cxn ang="0">
                    <a:pos x="37" y="53"/>
                  </a:cxn>
                  <a:cxn ang="0">
                    <a:pos x="157" y="293"/>
                  </a:cxn>
                  <a:cxn ang="0">
                    <a:pos x="265" y="269"/>
                  </a:cxn>
                  <a:cxn ang="0">
                    <a:pos x="337" y="209"/>
                  </a:cxn>
                  <a:cxn ang="0">
                    <a:pos x="361" y="77"/>
                  </a:cxn>
                  <a:cxn ang="0">
                    <a:pos x="289" y="41"/>
                  </a:cxn>
                  <a:cxn ang="0">
                    <a:pos x="205" y="5"/>
                  </a:cxn>
                </a:cxnLst>
                <a:rect l="0" t="0" r="r" b="b"/>
                <a:pathLst>
                  <a:path w="391" h="293">
                    <a:moveTo>
                      <a:pt x="205" y="5"/>
                    </a:moveTo>
                    <a:cubicBezTo>
                      <a:pt x="138" y="15"/>
                      <a:pt x="92" y="16"/>
                      <a:pt x="37" y="53"/>
                    </a:cubicBezTo>
                    <a:cubicBezTo>
                      <a:pt x="0" y="165"/>
                      <a:pt x="51" y="258"/>
                      <a:pt x="157" y="293"/>
                    </a:cubicBezTo>
                    <a:cubicBezTo>
                      <a:pt x="166" y="292"/>
                      <a:pt x="245" y="282"/>
                      <a:pt x="265" y="269"/>
                    </a:cubicBezTo>
                    <a:cubicBezTo>
                      <a:pt x="291" y="252"/>
                      <a:pt x="311" y="226"/>
                      <a:pt x="337" y="209"/>
                    </a:cubicBezTo>
                    <a:cubicBezTo>
                      <a:pt x="365" y="168"/>
                      <a:pt x="391" y="129"/>
                      <a:pt x="361" y="77"/>
                    </a:cubicBezTo>
                    <a:cubicBezTo>
                      <a:pt x="347" y="53"/>
                      <a:pt x="310" y="51"/>
                      <a:pt x="289" y="41"/>
                    </a:cubicBezTo>
                    <a:cubicBezTo>
                      <a:pt x="206" y="0"/>
                      <a:pt x="305" y="30"/>
                      <a:pt x="205" y="5"/>
                    </a:cubicBezTo>
                    <a:close/>
                  </a:path>
                </a:pathLst>
              </a:custGeom>
              <a:noFill/>
              <a:ln w="76200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09" name="Freeform 29"/>
              <p:cNvSpPr>
                <a:spLocks/>
              </p:cNvSpPr>
              <p:nvPr/>
            </p:nvSpPr>
            <p:spPr bwMode="white">
              <a:xfrm>
                <a:off x="2112" y="516"/>
                <a:ext cx="312" cy="624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300" y="300"/>
                  </a:cxn>
                  <a:cxn ang="0">
                    <a:pos x="180" y="516"/>
                  </a:cxn>
                  <a:cxn ang="0">
                    <a:pos x="144" y="528"/>
                  </a:cxn>
                  <a:cxn ang="0">
                    <a:pos x="36" y="600"/>
                  </a:cxn>
                  <a:cxn ang="0">
                    <a:pos x="0" y="624"/>
                  </a:cxn>
                </a:cxnLst>
                <a:rect l="0" t="0" r="r" b="b"/>
                <a:pathLst>
                  <a:path w="312" h="624">
                    <a:moveTo>
                      <a:pt x="312" y="0"/>
                    </a:moveTo>
                    <a:cubicBezTo>
                      <a:pt x="305" y="87"/>
                      <a:pt x="272" y="215"/>
                      <a:pt x="300" y="300"/>
                    </a:cubicBezTo>
                    <a:cubicBezTo>
                      <a:pt x="289" y="376"/>
                      <a:pt x="272" y="485"/>
                      <a:pt x="180" y="516"/>
                    </a:cubicBezTo>
                    <a:cubicBezTo>
                      <a:pt x="168" y="520"/>
                      <a:pt x="155" y="522"/>
                      <a:pt x="144" y="528"/>
                    </a:cubicBezTo>
                    <a:cubicBezTo>
                      <a:pt x="144" y="528"/>
                      <a:pt x="54" y="588"/>
                      <a:pt x="36" y="600"/>
                    </a:cubicBezTo>
                    <a:cubicBezTo>
                      <a:pt x="24" y="608"/>
                      <a:pt x="0" y="624"/>
                      <a:pt x="0" y="624"/>
                    </a:cubicBezTo>
                  </a:path>
                </a:pathLst>
              </a:custGeom>
              <a:noFill/>
              <a:ln w="76200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10" name="Freeform 30"/>
              <p:cNvSpPr>
                <a:spLocks/>
              </p:cNvSpPr>
              <p:nvPr/>
            </p:nvSpPr>
            <p:spPr bwMode="white">
              <a:xfrm>
                <a:off x="2400" y="852"/>
                <a:ext cx="108" cy="2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20"/>
                  </a:cxn>
                  <a:cxn ang="0">
                    <a:pos x="96" y="192"/>
                  </a:cxn>
                  <a:cxn ang="0">
                    <a:pos x="108" y="228"/>
                  </a:cxn>
                </a:cxnLst>
                <a:rect l="0" t="0" r="r" b="b"/>
                <a:pathLst>
                  <a:path w="108" h="228">
                    <a:moveTo>
                      <a:pt x="0" y="0"/>
                    </a:moveTo>
                    <a:cubicBezTo>
                      <a:pt x="13" y="39"/>
                      <a:pt x="28" y="84"/>
                      <a:pt x="48" y="120"/>
                    </a:cubicBezTo>
                    <a:cubicBezTo>
                      <a:pt x="62" y="145"/>
                      <a:pt x="80" y="168"/>
                      <a:pt x="96" y="192"/>
                    </a:cubicBezTo>
                    <a:cubicBezTo>
                      <a:pt x="103" y="203"/>
                      <a:pt x="108" y="228"/>
                      <a:pt x="108" y="228"/>
                    </a:cubicBezTo>
                  </a:path>
                </a:pathLst>
              </a:custGeom>
              <a:noFill/>
              <a:ln w="76200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2111" name="Freeform 31"/>
              <p:cNvSpPr>
                <a:spLocks/>
              </p:cNvSpPr>
              <p:nvPr/>
            </p:nvSpPr>
            <p:spPr bwMode="white">
              <a:xfrm>
                <a:off x="2184" y="586"/>
                <a:ext cx="521" cy="12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56" y="86"/>
                  </a:cxn>
                  <a:cxn ang="0">
                    <a:pos x="228" y="122"/>
                  </a:cxn>
                  <a:cxn ang="0">
                    <a:pos x="432" y="62"/>
                  </a:cxn>
                  <a:cxn ang="0">
                    <a:pos x="468" y="26"/>
                  </a:cxn>
                  <a:cxn ang="0">
                    <a:pos x="492" y="2"/>
                  </a:cxn>
                </a:cxnLst>
                <a:rect l="0" t="0" r="r" b="b"/>
                <a:pathLst>
                  <a:path w="521" h="122">
                    <a:moveTo>
                      <a:pt x="0" y="38"/>
                    </a:moveTo>
                    <a:cubicBezTo>
                      <a:pt x="48" y="50"/>
                      <a:pt x="114" y="58"/>
                      <a:pt x="156" y="86"/>
                    </a:cubicBezTo>
                    <a:cubicBezTo>
                      <a:pt x="203" y="117"/>
                      <a:pt x="178" y="105"/>
                      <a:pt x="228" y="122"/>
                    </a:cubicBezTo>
                    <a:cubicBezTo>
                      <a:pt x="296" y="111"/>
                      <a:pt x="376" y="108"/>
                      <a:pt x="432" y="62"/>
                    </a:cubicBezTo>
                    <a:cubicBezTo>
                      <a:pt x="445" y="51"/>
                      <a:pt x="455" y="37"/>
                      <a:pt x="468" y="26"/>
                    </a:cubicBezTo>
                    <a:cubicBezTo>
                      <a:pt x="499" y="0"/>
                      <a:pt x="521" y="2"/>
                      <a:pt x="492" y="2"/>
                    </a:cubicBezTo>
                  </a:path>
                </a:pathLst>
              </a:custGeom>
              <a:noFill/>
              <a:ln w="76200" cap="flat" cmpd="sng">
                <a:solidFill>
                  <a:srgbClr val="FF99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942112" name="Text Box 32"/>
          <p:cNvSpPr txBox="1">
            <a:spLocks noChangeArrowheads="1"/>
          </p:cNvSpPr>
          <p:nvPr/>
        </p:nvSpPr>
        <p:spPr bwMode="white">
          <a:xfrm>
            <a:off x="6694055" y="5878825"/>
            <a:ext cx="50522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پیشگیری نوع سوم/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(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درمان و بازتوانی)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942113" name="Text Box 33"/>
          <p:cNvSpPr txBox="1">
            <a:spLocks noChangeArrowheads="1"/>
          </p:cNvSpPr>
          <p:nvPr/>
        </p:nvSpPr>
        <p:spPr bwMode="white">
          <a:xfrm>
            <a:off x="7278333" y="3868783"/>
            <a:ext cx="49136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پیشگیری ثانویه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/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 (غربالگری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و تشخیص زودهنگام)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942114" name="Text Box 34"/>
          <p:cNvSpPr txBox="1">
            <a:spLocks noChangeArrowheads="1"/>
          </p:cNvSpPr>
          <p:nvPr/>
        </p:nvSpPr>
        <p:spPr bwMode="white">
          <a:xfrm>
            <a:off x="7620000" y="2057400"/>
            <a:ext cx="38330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پیشگیری اولیه/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(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مهار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عامل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خطر)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942115" name="Text Box 35"/>
          <p:cNvSpPr txBox="1">
            <a:spLocks noChangeArrowheads="1"/>
          </p:cNvSpPr>
          <p:nvPr/>
        </p:nvSpPr>
        <p:spPr bwMode="white">
          <a:xfrm>
            <a:off x="806912" y="2011502"/>
            <a:ext cx="51077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پیشگیری ریشه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ای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B Zar" pitchFamily="2" charset="-78"/>
              </a:rPr>
              <a:t>(جلوگیری از استقرار عامل خطر در سنین کودکی)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B Zar" pitchFamily="2" charset="-78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364377" y="-1"/>
            <a:ext cx="4913956" cy="7300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B Titr" panose="00000700000000000000" pitchFamily="2" charset="-78"/>
              </a:rPr>
              <a:t>صفر تا 8 سالگی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5449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05" y="150996"/>
            <a:ext cx="7886700" cy="1985087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622" y="2136083"/>
            <a:ext cx="8519851" cy="472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1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16" y="1417638"/>
            <a:ext cx="5973402" cy="4451301"/>
          </a:xfrm>
          <a:prstGeom prst="rect">
            <a:avLst/>
          </a:prstGeom>
        </p:spPr>
      </p:pic>
      <p:pic>
        <p:nvPicPr>
          <p:cNvPr id="7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218" y="274638"/>
            <a:ext cx="6250782" cy="6250782"/>
          </a:xfrm>
        </p:spPr>
      </p:pic>
    </p:spTree>
    <p:extLst>
      <p:ext uri="{BB962C8B-B14F-4D97-AF65-F5344CB8AC3E}">
        <p14:creationId xmlns:p14="http://schemas.microsoft.com/office/powerpoint/2010/main" val="388361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83781" y="2006456"/>
            <a:ext cx="2881745" cy="1858962"/>
          </a:xfrm>
        </p:spPr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مناسبترین سن برای اقدامات پیشگیرانه؟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301" y="0"/>
            <a:ext cx="8067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2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0" y="1673947"/>
            <a:ext cx="4114800" cy="2163762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B Titr" panose="00000700000000000000" pitchFamily="2" charset="-78"/>
              </a:rPr>
              <a:t>جو حاکم برخانواده و نقش نظارتی والدین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cs typeface="B Titr" panose="00000700000000000000" pitchFamily="2" charset="-78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38" y="-57257"/>
            <a:ext cx="7471062" cy="69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d0159e793a2385912c4733951619231a9138b1ac"/>
</p:tagLst>
</file>

<file path=ppt/theme/theme1.xml><?xml version="1.0" encoding="utf-8"?>
<a:theme xmlns:a="http://schemas.openxmlformats.org/drawingml/2006/main" name="Berli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106000"/>
                <a:satMod val="220000"/>
                <a:lumMod val="140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69000"/>
                <a:hueMod val="88000"/>
                <a:satMod val="16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7D30EEFE-7128-4DE5-8A0D-8D4EF32CB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Times New Roman (Arabic)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7640</TotalTime>
  <Words>254</Words>
  <Application>Microsoft Office PowerPoint</Application>
  <PresentationFormat>Widescreen</PresentationFormat>
  <Paragraphs>45</Paragraphs>
  <Slides>31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9" baseType="lpstr">
      <vt:lpstr>2  Titr</vt:lpstr>
      <vt:lpstr>Arial</vt:lpstr>
      <vt:lpstr>B Davat</vt:lpstr>
      <vt:lpstr>B Titr</vt:lpstr>
      <vt:lpstr>B Zar</vt:lpstr>
      <vt:lpstr>Calibri</vt:lpstr>
      <vt:lpstr>Calibri Light</vt:lpstr>
      <vt:lpstr>IranNastaliq</vt:lpstr>
      <vt:lpstr>tahoma</vt:lpstr>
      <vt:lpstr>Times New Roman</vt:lpstr>
      <vt:lpstr>Times New Roman (Arabic)</vt:lpstr>
      <vt:lpstr>Trebuchet MS</vt:lpstr>
      <vt:lpstr>Berlin</vt:lpstr>
      <vt:lpstr>Office Theme</vt:lpstr>
      <vt:lpstr>4_Office Theme</vt:lpstr>
      <vt:lpstr>2_Office Theme</vt:lpstr>
      <vt:lpstr>9_Office Theme</vt:lpstr>
      <vt:lpstr>2_Default Design</vt:lpstr>
      <vt:lpstr>چه کنیم فرزندانمان در کودکی،  در برابر مصرف الکل واکسینه شوند؟</vt:lpstr>
      <vt:lpstr>باورهای نادرست و ناآگاهی ها!</vt:lpstr>
      <vt:lpstr>PowerPoint Presentation</vt:lpstr>
      <vt:lpstr>مصرف مواد در دانش آموزان پایه دهم </vt:lpstr>
      <vt:lpstr>PowerPoint Presentation</vt:lpstr>
      <vt:lpstr>PowerPoint Presentation</vt:lpstr>
      <vt:lpstr>PowerPoint Presentation</vt:lpstr>
      <vt:lpstr>مناسبترین سن برای اقدامات پیشگیرانه؟</vt:lpstr>
      <vt:lpstr>جو حاکم برخانواده و نقش نظارتی والدین</vt:lpstr>
      <vt:lpstr>PowerPoint Presentation</vt:lpstr>
      <vt:lpstr>PowerPoint Presentation</vt:lpstr>
      <vt:lpstr>نقش وراثت</vt:lpstr>
      <vt:lpstr>کدام سنین خطرناک تر است؟</vt:lpstr>
      <vt:lpstr>دختــران بیشــتر در معــرض آســیب مصــرف مــواد هســتند یــا پســران؟  </vt:lpstr>
      <vt:lpstr>تاثیر استرس های دوران کودکی</vt:lpstr>
      <vt:lpstr>وقت گذاشتن برای خانواده</vt:lpstr>
      <vt:lpstr>کم مادری</vt:lpstr>
      <vt:lpstr>سبک دلبستگی ایمن</vt:lpstr>
      <vt:lpstr>تاثیر سبک فرزندپروری</vt:lpstr>
      <vt:lpstr>فرزندپروری مثبت</vt:lpstr>
      <vt:lpstr>عزت نفس</vt:lpstr>
      <vt:lpstr>خودکنترلی</vt:lpstr>
      <vt:lpstr>تقویت مهارت جرات ورزی</vt:lpstr>
      <vt:lpstr>تاثیر هم سن و سالان</vt:lpstr>
      <vt:lpstr>از تاثیر فیلمها غافل نشویم</vt:lpstr>
      <vt:lpstr>خاطرات خوش کودکی و شرطی شدن</vt:lpstr>
      <vt:lpstr>PowerPoint Presentation</vt:lpstr>
      <vt:lpstr>تاثیر باورهای دینی</vt:lpstr>
      <vt:lpstr>دانلود کلیپهای رایگان پیرامون الکل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Lenovo Pc</cp:lastModifiedBy>
  <cp:revision>260</cp:revision>
  <dcterms:created xsi:type="dcterms:W3CDTF">2016-10-29T02:35:26Z</dcterms:created>
  <dcterms:modified xsi:type="dcterms:W3CDTF">2022-01-25T17:55:15Z</dcterms:modified>
</cp:coreProperties>
</file>