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755" r:id="rId1"/>
    <p:sldMasterId id="2147484773" r:id="rId2"/>
    <p:sldMasterId id="2147484785" r:id="rId3"/>
    <p:sldMasterId id="2147484797" r:id="rId4"/>
    <p:sldMasterId id="2147484809" r:id="rId5"/>
  </p:sldMasterIdLst>
  <p:notesMasterIdLst>
    <p:notesMasterId r:id="rId35"/>
  </p:notesMasterIdLst>
  <p:sldIdLst>
    <p:sldId id="474" r:id="rId6"/>
    <p:sldId id="477" r:id="rId7"/>
    <p:sldId id="478" r:id="rId8"/>
    <p:sldId id="480" r:id="rId9"/>
    <p:sldId id="479" r:id="rId10"/>
    <p:sldId id="483" r:id="rId11"/>
    <p:sldId id="481" r:id="rId12"/>
    <p:sldId id="482" r:id="rId13"/>
    <p:sldId id="484" r:id="rId14"/>
    <p:sldId id="485" r:id="rId15"/>
    <p:sldId id="486" r:id="rId16"/>
    <p:sldId id="487" r:id="rId17"/>
    <p:sldId id="492" r:id="rId18"/>
    <p:sldId id="493"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7" r:id="rId32"/>
    <p:sldId id="508" r:id="rId33"/>
    <p:sldId id="506"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Pc" initials="LP" lastIdx="0" clrIdx="0">
    <p:extLst>
      <p:ext uri="{19B8F6BF-5375-455C-9EA6-DF929625EA0E}">
        <p15:presenceInfo xmlns:p15="http://schemas.microsoft.com/office/powerpoint/2012/main" userId="Lenovo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910" autoAdjust="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55D14-7CB4-4D08-9BF7-9FDF7AA02694}" type="datetimeFigureOut">
              <a:rPr lang="en-US" smtClean="0"/>
              <a:t>1/11/2022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241-45C5-432B-8DB7-FB43BDDC2DBE}" type="slidenum">
              <a:rPr lang="en-US" smtClean="0"/>
              <a:t>‹#›</a:t>
            </a:fld>
            <a:endParaRPr lang="en-US" dirty="0"/>
          </a:p>
        </p:txBody>
      </p:sp>
    </p:spTree>
    <p:extLst>
      <p:ext uri="{BB962C8B-B14F-4D97-AF65-F5344CB8AC3E}">
        <p14:creationId xmlns:p14="http://schemas.microsoft.com/office/powerpoint/2010/main" val="180409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95E3843-A9B7-422A-AA2F-72A785C04679}"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Tree>
    <p:extLst>
      <p:ext uri="{BB962C8B-B14F-4D97-AF65-F5344CB8AC3E}">
        <p14:creationId xmlns:p14="http://schemas.microsoft.com/office/powerpoint/2010/main" val="974294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013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934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91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309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99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417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073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95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1/11/2022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02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3818845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297599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06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E5BA9B-B4B4-4A0A-A336-8AF0C33CA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312136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E5BA9B-B4B4-4A0A-A336-8AF0C33CA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2611764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E5BA9B-B4B4-4A0A-A336-8AF0C33CA6C7}"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3841745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5BA9B-B4B4-4A0A-A336-8AF0C33CA6C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2237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5BA9B-B4B4-4A0A-A336-8AF0C33CA6C7}"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176619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32749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2789779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2529214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a:p>
        </p:txBody>
      </p:sp>
    </p:spTree>
    <p:extLst>
      <p:ext uri="{BB962C8B-B14F-4D97-AF65-F5344CB8AC3E}">
        <p14:creationId xmlns:p14="http://schemas.microsoft.com/office/powerpoint/2010/main" val="3817669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7E9C6D-57E4-4E71-B8E7-BCEB57873B87}" type="slidenum">
              <a:rPr lang="ar-SA" altLang="en-US"/>
              <a:pPr/>
              <a:t>‹#›</a:t>
            </a:fld>
            <a:endParaRPr lang="en-US" altLang="en-US"/>
          </a:p>
        </p:txBody>
      </p:sp>
    </p:spTree>
    <p:extLst>
      <p:ext uri="{BB962C8B-B14F-4D97-AF65-F5344CB8AC3E}">
        <p14:creationId xmlns:p14="http://schemas.microsoft.com/office/powerpoint/2010/main" val="107346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557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97F7C9-36F0-43BF-8ED8-34CFEA094962}" type="slidenum">
              <a:rPr lang="ar-SA" altLang="en-US"/>
              <a:pPr/>
              <a:t>‹#›</a:t>
            </a:fld>
            <a:endParaRPr lang="en-US" altLang="en-US"/>
          </a:p>
        </p:txBody>
      </p:sp>
    </p:spTree>
    <p:extLst>
      <p:ext uri="{BB962C8B-B14F-4D97-AF65-F5344CB8AC3E}">
        <p14:creationId xmlns:p14="http://schemas.microsoft.com/office/powerpoint/2010/main" val="49215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C49627-F207-4980-A777-95D81EB4FC8D}" type="slidenum">
              <a:rPr lang="ar-SA" altLang="en-US"/>
              <a:pPr/>
              <a:t>‹#›</a:t>
            </a:fld>
            <a:endParaRPr lang="en-US" altLang="en-US"/>
          </a:p>
        </p:txBody>
      </p:sp>
    </p:spTree>
    <p:extLst>
      <p:ext uri="{BB962C8B-B14F-4D97-AF65-F5344CB8AC3E}">
        <p14:creationId xmlns:p14="http://schemas.microsoft.com/office/powerpoint/2010/main" val="2187346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1CD7E86-19EE-4D23-9CDB-C116287520A2}" type="slidenum">
              <a:rPr lang="ar-SA" altLang="en-US"/>
              <a:pPr/>
              <a:t>‹#›</a:t>
            </a:fld>
            <a:endParaRPr lang="en-US" altLang="en-US"/>
          </a:p>
        </p:txBody>
      </p:sp>
    </p:spTree>
    <p:extLst>
      <p:ext uri="{BB962C8B-B14F-4D97-AF65-F5344CB8AC3E}">
        <p14:creationId xmlns:p14="http://schemas.microsoft.com/office/powerpoint/2010/main" val="80958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8275F9B-EEE7-4737-9AA1-A8236E4AF413}" type="slidenum">
              <a:rPr lang="ar-SA" altLang="en-US"/>
              <a:pPr/>
              <a:t>‹#›</a:t>
            </a:fld>
            <a:endParaRPr lang="en-US" altLang="en-US"/>
          </a:p>
        </p:txBody>
      </p:sp>
    </p:spTree>
    <p:extLst>
      <p:ext uri="{BB962C8B-B14F-4D97-AF65-F5344CB8AC3E}">
        <p14:creationId xmlns:p14="http://schemas.microsoft.com/office/powerpoint/2010/main" val="1186904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F62C2F9-7AC8-4C3A-A5AB-F36113290F58}" type="slidenum">
              <a:rPr lang="ar-SA" altLang="en-US"/>
              <a:pPr/>
              <a:t>‹#›</a:t>
            </a:fld>
            <a:endParaRPr lang="en-US" altLang="en-US"/>
          </a:p>
        </p:txBody>
      </p:sp>
    </p:spTree>
    <p:extLst>
      <p:ext uri="{BB962C8B-B14F-4D97-AF65-F5344CB8AC3E}">
        <p14:creationId xmlns:p14="http://schemas.microsoft.com/office/powerpoint/2010/main" val="1255296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C2A7425-8D07-46F9-B0FD-7FF78B7C24BA}" type="slidenum">
              <a:rPr lang="ar-SA" altLang="en-US"/>
              <a:pPr/>
              <a:t>‹#›</a:t>
            </a:fld>
            <a:endParaRPr lang="en-US" altLang="en-US"/>
          </a:p>
        </p:txBody>
      </p:sp>
    </p:spTree>
    <p:extLst>
      <p:ext uri="{BB962C8B-B14F-4D97-AF65-F5344CB8AC3E}">
        <p14:creationId xmlns:p14="http://schemas.microsoft.com/office/powerpoint/2010/main" val="96889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B2C62A-2706-45D5-9706-AEFBCD0C105B}" type="slidenum">
              <a:rPr lang="ar-SA" altLang="en-US"/>
              <a:pPr/>
              <a:t>‹#›</a:t>
            </a:fld>
            <a:endParaRPr lang="en-US" altLang="en-US"/>
          </a:p>
        </p:txBody>
      </p:sp>
    </p:spTree>
    <p:extLst>
      <p:ext uri="{BB962C8B-B14F-4D97-AF65-F5344CB8AC3E}">
        <p14:creationId xmlns:p14="http://schemas.microsoft.com/office/powerpoint/2010/main" val="3832652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1D086F-FDB4-4B2C-A3AD-BA3C9F64AE61}" type="slidenum">
              <a:rPr lang="ar-SA" altLang="en-US"/>
              <a:pPr/>
              <a:t>‹#›</a:t>
            </a:fld>
            <a:endParaRPr lang="en-US" altLang="en-US"/>
          </a:p>
        </p:txBody>
      </p:sp>
    </p:spTree>
    <p:extLst>
      <p:ext uri="{BB962C8B-B14F-4D97-AF65-F5344CB8AC3E}">
        <p14:creationId xmlns:p14="http://schemas.microsoft.com/office/powerpoint/2010/main" val="890627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30816E-80A3-4C1F-8D65-944844A77E23}" type="slidenum">
              <a:rPr lang="ar-SA" altLang="en-US"/>
              <a:pPr/>
              <a:t>‹#›</a:t>
            </a:fld>
            <a:endParaRPr lang="en-US" altLang="en-US"/>
          </a:p>
        </p:txBody>
      </p:sp>
    </p:spTree>
    <p:extLst>
      <p:ext uri="{BB962C8B-B14F-4D97-AF65-F5344CB8AC3E}">
        <p14:creationId xmlns:p14="http://schemas.microsoft.com/office/powerpoint/2010/main" val="4273196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83C89C-5E6D-47B2-A18A-E0BE71B625B0}" type="slidenum">
              <a:rPr lang="ar-SA" altLang="en-US"/>
              <a:pPr/>
              <a:t>‹#›</a:t>
            </a:fld>
            <a:endParaRPr lang="en-US" altLang="en-US"/>
          </a:p>
        </p:txBody>
      </p:sp>
    </p:spTree>
    <p:extLst>
      <p:ext uri="{BB962C8B-B14F-4D97-AF65-F5344CB8AC3E}">
        <p14:creationId xmlns:p14="http://schemas.microsoft.com/office/powerpoint/2010/main" val="174308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60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E818E5-B35E-4C95-8687-515CB48A2E7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2566924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E818E5-B35E-4C95-8687-515CB48A2E7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2846550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E818E5-B35E-4C95-8687-515CB48A2E7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260112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E818E5-B35E-4C95-8687-515CB48A2E7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391099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E818E5-B35E-4C95-8687-515CB48A2E72}"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1994157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E818E5-B35E-4C95-8687-515CB48A2E72}"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3265769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818E5-B35E-4C95-8687-515CB48A2E72}"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3626723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E818E5-B35E-4C95-8687-515CB48A2E7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399695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E818E5-B35E-4C95-8687-515CB48A2E7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3346194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E818E5-B35E-4C95-8687-515CB48A2E7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105943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6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E818E5-B35E-4C95-8687-515CB48A2E7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08718-D358-4A33-9586-47FA7350C0DD}" type="slidenum">
              <a:rPr lang="en-US" smtClean="0"/>
              <a:t>‹#›</a:t>
            </a:fld>
            <a:endParaRPr lang="en-US"/>
          </a:p>
        </p:txBody>
      </p:sp>
    </p:spTree>
    <p:extLst>
      <p:ext uri="{BB962C8B-B14F-4D97-AF65-F5344CB8AC3E}">
        <p14:creationId xmlns:p14="http://schemas.microsoft.com/office/powerpoint/2010/main" val="1826475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781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997737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689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207753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208436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25871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504643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86463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87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336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172535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lumMod val="95000"/>
                    <a:lumOff val="5000"/>
                  </a:prstClr>
                </a:solidFill>
              </a:rPr>
              <a:pPr/>
              <a:t>1/11/2022</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84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4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21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704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6E5BA9B-B4B4-4A0A-A336-8AF0C33CA6C7}" type="datetimeFigureOut">
              <a:rPr lang="en-US" smtClean="0"/>
              <a:t>1/11/2022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8A459ED-2A73-466C-A988-DBF934705D87}" type="slidenum">
              <a:rPr lang="en-US" smtClean="0"/>
              <a:t>‹#›</a:t>
            </a:fld>
            <a:endParaRPr lang="en-US" dirty="0"/>
          </a:p>
        </p:txBody>
      </p:sp>
    </p:spTree>
    <p:extLst>
      <p:ext uri="{BB962C8B-B14F-4D97-AF65-F5344CB8AC3E}">
        <p14:creationId xmlns:p14="http://schemas.microsoft.com/office/powerpoint/2010/main" val="3242643885"/>
      </p:ext>
    </p:extLst>
  </p:cSld>
  <p:clrMap bg1="dk1" tx1="lt1" bg2="dk2" tx2="lt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 id="2147484767" r:id="rId12"/>
    <p:sldLayoutId id="2147484768" r:id="rId13"/>
    <p:sldLayoutId id="2147484769" r:id="rId14"/>
    <p:sldLayoutId id="2147484770" r:id="rId15"/>
    <p:sldLayoutId id="2147484771" r:id="rId16"/>
    <p:sldLayoutId id="214748477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5BA9B-B4B4-4A0A-A336-8AF0C33CA6C7}"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459ED-2A73-466C-A988-DBF934705D87}" type="slidenum">
              <a:rPr lang="en-US" smtClean="0"/>
              <a:t>‹#›</a:t>
            </a:fld>
            <a:endParaRPr lang="en-US"/>
          </a:p>
        </p:txBody>
      </p:sp>
    </p:spTree>
    <p:extLst>
      <p:ext uri="{BB962C8B-B14F-4D97-AF65-F5344CB8AC3E}">
        <p14:creationId xmlns:p14="http://schemas.microsoft.com/office/powerpoint/2010/main" val="4219708981"/>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EDBA8E7-2855-45F7-8EC5-9753A9BCED7E}" type="slidenum">
              <a:rPr lang="ar-SA" altLang="en-US"/>
              <a:pPr/>
              <a:t>‹#›</a:t>
            </a:fld>
            <a:endParaRPr lang="en-US" altLang="en-US"/>
          </a:p>
        </p:txBody>
      </p:sp>
    </p:spTree>
    <p:extLst>
      <p:ext uri="{BB962C8B-B14F-4D97-AF65-F5344CB8AC3E}">
        <p14:creationId xmlns:p14="http://schemas.microsoft.com/office/powerpoint/2010/main" val="3244977989"/>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818E5-B35E-4C95-8687-515CB48A2E72}"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08718-D358-4A33-9586-47FA7350C0DD}" type="slidenum">
              <a:rPr lang="en-US" smtClean="0"/>
              <a:t>‹#›</a:t>
            </a:fld>
            <a:endParaRPr lang="en-US"/>
          </a:p>
        </p:txBody>
      </p:sp>
    </p:spTree>
    <p:extLst>
      <p:ext uri="{BB962C8B-B14F-4D97-AF65-F5344CB8AC3E}">
        <p14:creationId xmlns:p14="http://schemas.microsoft.com/office/powerpoint/2010/main" val="1161742117"/>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8A87A34-81AB-432B-8DAE-1953F412C126}" type="datetimeFigureOut">
              <a:rPr lang="en-US" smtClean="0">
                <a:solidFill>
                  <a:prstClr val="black">
                    <a:lumMod val="95000"/>
                    <a:lumOff val="5000"/>
                  </a:prstClr>
                </a:solidFill>
              </a:rPr>
              <a:pPr defTabSz="457200"/>
              <a:t>1/11/2022</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6D22F896-40B5-4ADD-8801-0D06FADFA095}" type="slidenum">
              <a:rPr lang="en-US" smtClean="0">
                <a:solidFill>
                  <a:prstClr val="black">
                    <a:lumMod val="95000"/>
                    <a:lumOff val="5000"/>
                  </a:prstClr>
                </a:solidFill>
              </a:rPr>
              <a:pPr defTabSz="457200"/>
              <a:t>‹#›</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905614"/>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afro.who.int/news/smoking-kills-14000-people-every-day-world-tobacco-treat-development" TargetMode="External"/><Relationship Id="rId2" Type="http://schemas.openxmlformats.org/officeDocument/2006/relationships/hyperlink" Target="https://blogs.worldbank.org/health/ominous-fact-world-no-tobacco-day-2021-smoking-kills-more-people-covid-19" TargetMode="Externa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1388" y="2656202"/>
            <a:ext cx="5604435" cy="1373070"/>
          </a:xfrm>
        </p:spPr>
        <p:txBody>
          <a:bodyPr/>
          <a:lstStyle/>
          <a:p>
            <a:r>
              <a:rPr lang="fa-IR" sz="4400" dirty="0" smtClean="0">
                <a:solidFill>
                  <a:srgbClr val="FFFF00"/>
                </a:solidFill>
                <a:latin typeface="tahoma" panose="020B0604030504040204" pitchFamily="34" charset="0"/>
                <a:cs typeface="B Titr" panose="00000700000000000000" pitchFamily="2" charset="-78"/>
              </a:rPr>
              <a:t>چه کنیم فرزندانمان به سیگار و قلیان روی نیاورند؟</a:t>
            </a:r>
            <a:endParaRPr lang="en-US" sz="4400" dirty="0"/>
          </a:p>
        </p:txBody>
      </p:sp>
      <p:sp>
        <p:nvSpPr>
          <p:cNvPr id="3" name="Text Placeholder 2"/>
          <p:cNvSpPr>
            <a:spLocks noGrp="1"/>
          </p:cNvSpPr>
          <p:nvPr>
            <p:ph type="subTitle" idx="1"/>
          </p:nvPr>
        </p:nvSpPr>
        <p:spPr/>
        <p:txBody>
          <a:bodyPr>
            <a:normAutofit lnSpcReduction="10000"/>
          </a:bodyPr>
          <a:lstStyle/>
          <a:p>
            <a:pPr lvl="0"/>
            <a:r>
              <a:rPr lang="fa-IR" dirty="0">
                <a:solidFill>
                  <a:prstClr val="white"/>
                </a:solidFill>
                <a:effectLst>
                  <a:outerShdw blurRad="228600" algn="ctr" rotWithShape="0">
                    <a:prstClr val="black">
                      <a:alpha val="53000"/>
                    </a:prstClr>
                  </a:outerShdw>
                </a:effectLst>
                <a:cs typeface="B Titr" panose="00000700000000000000" pitchFamily="2" charset="-78"/>
              </a:rPr>
              <a:t>نوذر نخعی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استاد پزشکی اجتماعی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 دانشگاه علوم پزشکی کرمان</a:t>
            </a:r>
            <a:endParaRPr lang="en-US" dirty="0">
              <a:solidFill>
                <a:prstClr val="white"/>
              </a:solidFill>
              <a:effectLst>
                <a:outerShdw blurRad="228600" algn="ctr" rotWithShape="0">
                  <a:prstClr val="black">
                    <a:alpha val="53000"/>
                  </a:prstClr>
                </a:outerShdw>
              </a:effectLst>
              <a:cs typeface="B Titr" panose="00000700000000000000" pitchFamily="2" charset="-78"/>
            </a:endParaRPr>
          </a:p>
        </p:txBody>
      </p:sp>
      <p:sp>
        <p:nvSpPr>
          <p:cNvPr id="4" name="TextBox 3"/>
          <p:cNvSpPr txBox="1"/>
          <p:nvPr/>
        </p:nvSpPr>
        <p:spPr>
          <a:xfrm>
            <a:off x="8846399" y="2656202"/>
            <a:ext cx="3486447" cy="1754326"/>
          </a:xfrm>
          <a:prstGeom prst="rect">
            <a:avLst/>
          </a:prstGeom>
          <a:noFill/>
        </p:spPr>
        <p:txBody>
          <a:bodyPr wrap="square" rtlCol="0">
            <a:spAutoFit/>
          </a:bodyPr>
          <a:lstStyle/>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سلسله مباحث پیشگیری </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از آسیب‌های اجتماعی</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(7)</a:t>
            </a:r>
            <a:endParaRPr lang="en-US" sz="3600" b="1" dirty="0">
              <a:solidFill>
                <a:srgbClr val="9D360E">
                  <a:lumMod val="50000"/>
                </a:srgbClr>
              </a:solidFill>
              <a:latin typeface="IranNastaliq" panose="02020505000000020003" pitchFamily="18" charset="0"/>
              <a:cs typeface="B Davat" panose="00000400000000000000" pitchFamily="2" charset="-78"/>
            </a:endParaRPr>
          </a:p>
        </p:txBody>
      </p:sp>
      <p:pic>
        <p:nvPicPr>
          <p:cNvPr id="5" name="Picture 4"/>
          <p:cNvPicPr>
            <a:picLocks noChangeAspect="1"/>
          </p:cNvPicPr>
          <p:nvPr/>
        </p:nvPicPr>
        <p:blipFill>
          <a:blip r:embed="rId3"/>
          <a:stretch>
            <a:fillRect/>
          </a:stretch>
        </p:blipFill>
        <p:spPr>
          <a:xfrm>
            <a:off x="9427924" y="4237569"/>
            <a:ext cx="2754207" cy="2620431"/>
          </a:xfrm>
          <a:prstGeom prst="rect">
            <a:avLst/>
          </a:prstGeom>
        </p:spPr>
      </p:pic>
      <p:pic>
        <p:nvPicPr>
          <p:cNvPr id="6" name="Picture 5"/>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843124" y="0"/>
            <a:ext cx="4090265" cy="1260764"/>
          </a:xfrm>
          <a:prstGeom prst="rect">
            <a:avLst/>
          </a:prstGeom>
          <a:noFill/>
          <a:effectLst>
            <a:outerShdw blurRad="50800" dist="50800" dir="5400000" algn="ctr" rotWithShape="0">
              <a:srgbClr val="FFFF00"/>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34836"/>
            <a:ext cx="3482754" cy="5223164"/>
          </a:xfrm>
          <a:prstGeom prst="rect">
            <a:avLst/>
          </a:prstGeom>
        </p:spPr>
      </p:pic>
    </p:spTree>
    <p:extLst>
      <p:ext uri="{BB962C8B-B14F-4D97-AF65-F5344CB8AC3E}">
        <p14:creationId xmlns:p14="http://schemas.microsoft.com/office/powerpoint/2010/main" val="656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r" rtl="1">
              <a:lnSpc>
                <a:spcPct val="107000"/>
              </a:lnSpc>
              <a:spcAft>
                <a:spcPts val="800"/>
              </a:spcAft>
            </a:pPr>
            <a:r>
              <a:rPr lang="fa-IR" b="1" dirty="0" smtClean="0">
                <a:effectLst/>
                <a:latin typeface="Calibri" panose="020F0502020204030204" pitchFamily="34" charset="0"/>
                <a:ea typeface="Calibri" panose="020F0502020204030204" pitchFamily="34" charset="0"/>
                <a:cs typeface="B Titr" panose="00000700000000000000" pitchFamily="2" charset="-78"/>
              </a:rPr>
              <a:t>فیلم ها و یا کارتون هایی که بازیگران مهم آنها سیگار می­کشند را به کودک نشان ندهیم. </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3932" y="1825625"/>
            <a:ext cx="4805068" cy="3478869"/>
          </a:xfrm>
        </p:spPr>
      </p:pic>
      <p:sp>
        <p:nvSpPr>
          <p:cNvPr id="4" name="Content Placeholder 3"/>
          <p:cNvSpPr>
            <a:spLocks noGrp="1"/>
          </p:cNvSpPr>
          <p:nvPr>
            <p:ph sz="half" idx="2"/>
          </p:nvPr>
        </p:nvSpPr>
        <p:spPr/>
        <p:txBody>
          <a:bodyPr>
            <a:normAutofit/>
          </a:bodyPr>
          <a:lstStyle/>
          <a:p>
            <a:pPr algn="r" rtl="1"/>
            <a:r>
              <a:rPr lang="fa-IR" sz="3600" dirty="0" smtClean="0">
                <a:effectLst/>
                <a:latin typeface="Calibri" panose="020F0502020204030204" pitchFamily="34" charset="0"/>
                <a:ea typeface="Calibri" panose="020F0502020204030204" pitchFamily="34" charset="0"/>
                <a:cs typeface="B Nazanin" panose="00000400000000000000" pitchFamily="2" charset="-78"/>
              </a:rPr>
              <a:t>مطالعات اخیر نشان میدهد ؛ احتمال مصرف دخانیات توسط کودکان و نوجوانان، در صورت تماشای فیلم یا  انیمیشن هایی که در آنها مصرف دخانیات نمایش داده می شود، در حد قابل توجهی افزایش می یابد</a:t>
            </a:r>
            <a:endParaRPr lang="en-US" sz="3600" dirty="0"/>
          </a:p>
        </p:txBody>
      </p:sp>
    </p:spTree>
    <p:extLst>
      <p:ext uri="{BB962C8B-B14F-4D97-AF65-F5344CB8AC3E}">
        <p14:creationId xmlns:p14="http://schemas.microsoft.com/office/powerpoint/2010/main" val="2128621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1944215" cy="1611086"/>
          </a:xfrm>
          <a:prstGeom prst="rect">
            <a:avLst/>
          </a:prstGeom>
        </p:spPr>
      </p:pic>
      <p:sp>
        <p:nvSpPr>
          <p:cNvPr id="2" name="Title 1"/>
          <p:cNvSpPr>
            <a:spLocks noGrp="1"/>
          </p:cNvSpPr>
          <p:nvPr>
            <p:ph type="title"/>
          </p:nvPr>
        </p:nvSpPr>
        <p:spPr/>
        <p:txBody>
          <a:bodyPr/>
          <a:lstStyle/>
          <a:p>
            <a:endParaRPr lang="en-US" dirty="0"/>
          </a:p>
        </p:txBody>
      </p:sp>
      <p:pic>
        <p:nvPicPr>
          <p:cNvPr id="11" name="Content Placeholder 10"/>
          <p:cNvPicPr>
            <a:picLocks noGrp="1" noChangeAspect="1"/>
          </p:cNvPicPr>
          <p:nvPr>
            <p:ph sz="half" idx="1"/>
          </p:nvPr>
        </p:nvPicPr>
        <p:blipFill>
          <a:blip r:embed="rId3"/>
          <a:stretch>
            <a:fillRect/>
          </a:stretch>
        </p:blipFill>
        <p:spPr>
          <a:xfrm>
            <a:off x="1456508" y="1496344"/>
            <a:ext cx="8558350" cy="5261689"/>
          </a:xfrm>
          <a:prstGeom prst="rect">
            <a:avLst/>
          </a:prstGeom>
        </p:spPr>
      </p:pic>
    </p:spTree>
    <p:extLst>
      <p:ext uri="{BB962C8B-B14F-4D97-AF65-F5344CB8AC3E}">
        <p14:creationId xmlns:p14="http://schemas.microsoft.com/office/powerpoint/2010/main" val="3062653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r" rtl="1">
              <a:lnSpc>
                <a:spcPct val="107000"/>
              </a:lnSpc>
              <a:spcAft>
                <a:spcPts val="800"/>
              </a:spcAft>
            </a:pPr>
            <a:r>
              <a:rPr lang="fa-IR" b="1" dirty="0" smtClean="0">
                <a:effectLst/>
                <a:latin typeface="Calibri" panose="020F0502020204030204" pitchFamily="34" charset="0"/>
                <a:ea typeface="Calibri" panose="020F0502020204030204" pitchFamily="34" charset="0"/>
                <a:cs typeface="B Titr" panose="00000700000000000000" pitchFamily="2" charset="-78"/>
              </a:rPr>
              <a:t>پُر کردن اوقات فراغت البته با اطمینان یافتن از سالم بودن محیط </a:t>
            </a:r>
            <a:r>
              <a:rPr lang="fa-IR" b="1" dirty="0" smtClean="0">
                <a:solidFill>
                  <a:srgbClr val="00B0F0"/>
                </a:solidFill>
                <a:effectLst/>
                <a:latin typeface="Calibri" panose="020F0502020204030204" pitchFamily="34" charset="0"/>
                <a:ea typeface="Calibri" panose="020F0502020204030204" pitchFamily="34" charset="0"/>
                <a:cs typeface="B Titr" panose="00000700000000000000" pitchFamily="2" charset="-78"/>
              </a:rPr>
              <a:t>ورزشی</a:t>
            </a:r>
            <a:r>
              <a:rPr lang="fa-IR" b="1" dirty="0" smtClean="0">
                <a:effectLst/>
                <a:latin typeface="Calibri" panose="020F0502020204030204" pitchFamily="34" charset="0"/>
                <a:ea typeface="Calibri" panose="020F0502020204030204" pitchFamily="34" charset="0"/>
                <a:cs typeface="B Titr" panose="00000700000000000000" pitchFamily="2" charset="-78"/>
              </a:rPr>
              <a:t> و </a:t>
            </a:r>
            <a:r>
              <a:rPr lang="fa-IR" b="1" dirty="0" smtClean="0">
                <a:solidFill>
                  <a:srgbClr val="00B0F0"/>
                </a:solidFill>
                <a:effectLst/>
                <a:latin typeface="Calibri" panose="020F0502020204030204" pitchFamily="34" charset="0"/>
                <a:ea typeface="Calibri" panose="020F0502020204030204" pitchFamily="34" charset="0"/>
                <a:cs typeface="B Titr" panose="00000700000000000000" pitchFamily="2" charset="-78"/>
              </a:rPr>
              <a:t>بازی</a:t>
            </a:r>
            <a:r>
              <a:rPr lang="fa-IR" b="1" dirty="0" smtClean="0">
                <a:effectLst/>
                <a:latin typeface="Calibri" panose="020F0502020204030204" pitchFamily="34" charset="0"/>
                <a:ea typeface="Calibri" panose="020F0502020204030204" pitchFamily="34" charset="0"/>
                <a:cs typeface="B Titr" panose="00000700000000000000" pitchFamily="2" charset="-78"/>
              </a:rPr>
              <a:t> و به ویژه </a:t>
            </a:r>
            <a:r>
              <a:rPr lang="fa-IR" b="1" dirty="0" smtClean="0">
                <a:solidFill>
                  <a:srgbClr val="92D050"/>
                </a:solidFill>
                <a:effectLst/>
                <a:latin typeface="Calibri" panose="020F0502020204030204" pitchFamily="34" charset="0"/>
                <a:ea typeface="Calibri" panose="020F0502020204030204" pitchFamily="34" charset="0"/>
                <a:cs typeface="B Titr" panose="00000700000000000000" pitchFamily="2" charset="-78"/>
              </a:rPr>
              <a:t>طبیعت گردی</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3932" y="1825625"/>
            <a:ext cx="4805068" cy="3478869"/>
          </a:xfrm>
        </p:spPr>
      </p:pic>
      <p:sp>
        <p:nvSpPr>
          <p:cNvPr id="4" name="Content Placeholder 3"/>
          <p:cNvSpPr>
            <a:spLocks noGrp="1"/>
          </p:cNvSpPr>
          <p:nvPr>
            <p:ph sz="half" idx="2"/>
          </p:nvPr>
        </p:nvSpPr>
        <p:spPr/>
        <p:txBody>
          <a:bodyPr>
            <a:noAutofit/>
          </a:bodyPr>
          <a:lstStyle/>
          <a:p>
            <a:pPr algn="r" rtl="1"/>
            <a:r>
              <a:rPr lang="fa-IR" sz="3600" dirty="0" smtClean="0">
                <a:effectLst/>
                <a:latin typeface="Calibri" panose="020F0502020204030204" pitchFamily="34" charset="0"/>
                <a:ea typeface="Calibri" panose="020F0502020204030204" pitchFamily="34" charset="0"/>
                <a:cs typeface="B Nazanin" panose="00000400000000000000" pitchFamily="2" charset="-78"/>
              </a:rPr>
              <a:t>فرزندانمان را از دوران کودکی به </a:t>
            </a:r>
            <a:r>
              <a:rPr lang="fa-IR" sz="3600" b="1"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ورزش</a:t>
            </a:r>
            <a:r>
              <a:rPr lang="fa-IR" sz="3600" dirty="0" smtClean="0">
                <a:effectLst/>
                <a:latin typeface="Calibri" panose="020F0502020204030204" pitchFamily="34" charset="0"/>
                <a:ea typeface="Calibri" panose="020F0502020204030204" pitchFamily="34" charset="0"/>
                <a:cs typeface="B Nazanin" panose="00000400000000000000" pitchFamily="2" charset="-78"/>
              </a:rPr>
              <a:t> علاقمند کنیم؛ البته بر سلامت اخلاقی هم بازی ها، دوستان و هم­باشگاهی های وی نیز نظارت مستمر داشته باشیم. وقت های خالی نوجوان را با فعالیت های متفاوت ورزشی، بازی، طبیعت گردی، آموزشی ، مطالعه و سایر فعالیت های سالم پر نماییم</a:t>
            </a:r>
            <a:endParaRPr lang="en-US" sz="3600" dirty="0"/>
          </a:p>
        </p:txBody>
      </p:sp>
    </p:spTree>
    <p:extLst>
      <p:ext uri="{BB962C8B-B14F-4D97-AF65-F5344CB8AC3E}">
        <p14:creationId xmlns:p14="http://schemas.microsoft.com/office/powerpoint/2010/main" val="2284025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lgn="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آموزش نه گفتن و مهارت جرأت ورزی</a:t>
            </a:r>
            <a:endParaRPr lang="en-US" sz="3600" dirty="0">
              <a:effectLst/>
              <a:latin typeface="Calibri" panose="020F0502020204030204" pitchFamily="34" charset="0"/>
              <a:ea typeface="Calibri" panose="020F0502020204030204" pitchFamily="34" charset="0"/>
              <a:cs typeface="B Titr" panose="00000700000000000000" pitchFamily="2" charset="-78"/>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7555" y="1690688"/>
            <a:ext cx="5631307" cy="4077066"/>
          </a:xfrm>
        </p:spPr>
      </p:pic>
      <p:sp>
        <p:nvSpPr>
          <p:cNvPr id="4" name="Content Placeholder 3"/>
          <p:cNvSpPr>
            <a:spLocks noGrp="1"/>
          </p:cNvSpPr>
          <p:nvPr>
            <p:ph sz="half" idx="2"/>
          </p:nvPr>
        </p:nvSpPr>
        <p:spPr/>
        <p:txBody>
          <a:bodyPr>
            <a:noAutofit/>
          </a:bodyPr>
          <a:lstStyle/>
          <a:p>
            <a:pPr algn="r" rtl="1">
              <a:spcAft>
                <a:spcPts val="0"/>
              </a:spcAft>
            </a:pPr>
            <a:r>
              <a:rPr lang="fa-IR" dirty="0" smtClean="0">
                <a:effectLst/>
                <a:latin typeface="Calibri" panose="020F0502020204030204" pitchFamily="34" charset="0"/>
                <a:ea typeface="Calibri" panose="020F0502020204030204" pitchFamily="34" charset="0"/>
                <a:cs typeface="B Nazanin" panose="00000400000000000000" pitchFamily="2" charset="-78"/>
              </a:rPr>
              <a:t>به فرزند انمان یاد دهیم که در مقابل تعارف دوستان، هم محله ها و همکلاسی هایشان بدون رودرواسی </a:t>
            </a:r>
            <a:r>
              <a:rPr lang="fa-IR" dirty="0" smtClean="0">
                <a:effectLst/>
                <a:latin typeface="Calibri" panose="020F0502020204030204" pitchFamily="34" charset="0"/>
                <a:ea typeface="Calibri" panose="020F0502020204030204" pitchFamily="34" charset="0"/>
                <a:cs typeface="Cambria" panose="02040503050406030204" pitchFamily="18" charset="0"/>
              </a:rPr>
              <a:t>"</a:t>
            </a:r>
            <a:r>
              <a:rPr lang="fa-IR" dirty="0" smtClean="0">
                <a:effectLst/>
                <a:latin typeface="Calibri" panose="020F0502020204030204" pitchFamily="34" charset="0"/>
                <a:ea typeface="Calibri" panose="020F0502020204030204" pitchFamily="34" charset="0"/>
                <a:cs typeface="B Nazanin" panose="00000400000000000000" pitchFamily="2" charset="-78"/>
              </a:rPr>
              <a:t>نه</a:t>
            </a:r>
            <a:r>
              <a:rPr lang="fa-IR" dirty="0" smtClean="0">
                <a:effectLst/>
                <a:latin typeface="Calibri" panose="020F0502020204030204" pitchFamily="34" charset="0"/>
                <a:ea typeface="Calibri" panose="020F0502020204030204" pitchFamily="34" charset="0"/>
                <a:cs typeface="Cambria" panose="02040503050406030204" pitchFamily="18" charset="0"/>
              </a:rPr>
              <a:t>"</a:t>
            </a:r>
            <a:r>
              <a:rPr lang="fa-IR" dirty="0" smtClean="0">
                <a:effectLst/>
                <a:latin typeface="Calibri" panose="020F0502020204030204" pitchFamily="34" charset="0"/>
                <a:ea typeface="Calibri" panose="020F0502020204030204" pitchFamily="34" charset="0"/>
                <a:cs typeface="B Nazanin" panose="00000400000000000000" pitchFamily="2" charset="-78"/>
              </a:rPr>
              <a:t> بگویند و بدانند که نه گفتن به تعارف سیگار یا قلیان نشانه شهامت آنان است. آموزش تکنیک های نه گفتن، مهارت جرأت­ورزی (توانايي ابراز صادقانه نظرات بدون احساس اضطراب و پرخاشگری)، و مهارت های ارتباطی نقش بسیار مهمی در پیشگیری از مصرف سیگار و قلیان دارد. کسی که توان کافی برای نه گفتن ندارد، به راحتی تسلیم دیگران می‌شود</a:t>
            </a:r>
            <a:r>
              <a:rPr lang="en-US" dirty="0" smtClean="0">
                <a:effectLst/>
                <a:latin typeface="Calibri" panose="020F0502020204030204" pitchFamily="34" charset="0"/>
                <a:ea typeface="Calibri" panose="020F0502020204030204" pitchFamily="34" charset="0"/>
                <a:cs typeface="B Nazanin" panose="00000400000000000000" pitchFamily="2" charset="-78"/>
              </a:rPr>
              <a:t>.</a:t>
            </a:r>
            <a:r>
              <a:rPr lang="en-US" dirty="0" smtClean="0">
                <a:effectLst/>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8561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دوستان فرزندمان را بشناسیم</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125555"/>
            <a:ext cx="5181600" cy="3751478"/>
          </a:xfrm>
        </p:spPr>
      </p:pic>
      <p:sp>
        <p:nvSpPr>
          <p:cNvPr id="4" name="Content Placeholder 3"/>
          <p:cNvSpPr>
            <a:spLocks noGrp="1"/>
          </p:cNvSpPr>
          <p:nvPr>
            <p:ph sz="half" idx="2"/>
          </p:nvPr>
        </p:nvSpPr>
        <p:spPr/>
        <p:txBody>
          <a:bodyPr/>
          <a:lstStyle/>
          <a:p>
            <a:pPr algn="r" rtl="1"/>
            <a:r>
              <a:rPr lang="fa-IR" dirty="0" smtClean="0">
                <a:effectLst/>
                <a:latin typeface="Calibri" panose="020F0502020204030204" pitchFamily="34" charset="0"/>
                <a:ea typeface="Calibri" panose="020F0502020204030204" pitchFamily="34" charset="0"/>
                <a:cs typeface="B Nazanin" panose="00000400000000000000" pitchFamily="2" charset="-78"/>
              </a:rPr>
              <a:t>بر رفت و آمدها، دوستان و همکلاسی های فرزندمان نظارت و اِشراف کامل داشته باشیم. رفتار  هم سرویسی های مدرسه را زیر ذره بین بگیریم. حتی والدینِ دوستان صمیمی فرزندمان را شناسایی نماییم و از هم عقیده بودن آنان با نظرات خودمان پیرامون تنفر از دود سیگار و قلیان اطمینان حاصل نماییم</a:t>
            </a:r>
            <a:endParaRPr lang="en-US" dirty="0"/>
          </a:p>
        </p:txBody>
      </p:sp>
    </p:spTree>
    <p:extLst>
      <p:ext uri="{BB962C8B-B14F-4D97-AF65-F5344CB8AC3E}">
        <p14:creationId xmlns:p14="http://schemas.microsoft.com/office/powerpoint/2010/main" val="1328267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آموزش مهارت های اجتماعی</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36432" y="1110061"/>
            <a:ext cx="3981968" cy="5501754"/>
          </a:xfrm>
        </p:spPr>
      </p:pic>
      <p:sp>
        <p:nvSpPr>
          <p:cNvPr id="4" name="Content Placeholder 3"/>
          <p:cNvSpPr>
            <a:spLocks noGrp="1"/>
          </p:cNvSpPr>
          <p:nvPr>
            <p:ph sz="half" idx="2"/>
          </p:nvPr>
        </p:nvSpPr>
        <p:spPr/>
        <p:txBody>
          <a:bodyPr/>
          <a:lstStyle/>
          <a:p>
            <a:pPr algn="r" rtl="1"/>
            <a:r>
              <a:rPr lang="fa-IR" dirty="0" smtClean="0">
                <a:effectLst/>
                <a:latin typeface="Calibri" panose="020F0502020204030204" pitchFamily="34" charset="0"/>
                <a:ea typeface="Calibri" panose="020F0502020204030204" pitchFamily="34" charset="0"/>
                <a:cs typeface="B Nazanin" panose="00000400000000000000" pitchFamily="2" charset="-78"/>
              </a:rPr>
              <a:t>مهارت های حل مساله، تصمیم گیری، تاب آوری (</a:t>
            </a:r>
            <a:r>
              <a:rPr lang="fa-IR"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بالا بردن تحمل مشکلات و شکست</a:t>
            </a:r>
            <a:r>
              <a:rPr lang="fa-IR" dirty="0" smtClean="0">
                <a:effectLst/>
                <a:latin typeface="Calibri" panose="020F0502020204030204" pitchFamily="34" charset="0"/>
                <a:ea typeface="Calibri" panose="020F0502020204030204" pitchFamily="34" charset="0"/>
                <a:cs typeface="B Nazanin" panose="00000400000000000000" pitchFamily="2" charset="-78"/>
              </a:rPr>
              <a:t>) و و سازگاری با سختی ها را به فرزندانمان بیاموزیم، زیرا یکی از علل روی آوردن به دخانیات، فرار از مشکلات و استرس های محیطی است</a:t>
            </a:r>
            <a:r>
              <a:rPr lang="en-US" dirty="0" smtClean="0">
                <a:effectLst/>
                <a:latin typeface="Calibri" panose="020F0502020204030204" pitchFamily="34" charset="0"/>
                <a:ea typeface="Calibri" panose="020F0502020204030204" pitchFamily="34" charset="0"/>
                <a:cs typeface="B Nazanin" panose="00000400000000000000" pitchFamily="2" charset="-78"/>
              </a:rPr>
              <a:t>.</a:t>
            </a:r>
            <a:endParaRPr lang="en-US" dirty="0"/>
          </a:p>
        </p:txBody>
      </p:sp>
    </p:spTree>
    <p:extLst>
      <p:ext uri="{BB962C8B-B14F-4D97-AF65-F5344CB8AC3E}">
        <p14:creationId xmlns:p14="http://schemas.microsoft.com/office/powerpoint/2010/main" val="3946615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fontScale="90000"/>
          </a:bodyPr>
          <a:lstStyle/>
          <a:p>
            <a:pPr marL="342900" lvl="0" indent="-342900" algn="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ارزش قائل شدن برای فرزندان و تأیید و تشویق رفتارهای درست</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125555"/>
            <a:ext cx="5181600" cy="3751478"/>
          </a:xfrm>
        </p:spPr>
      </p:pic>
      <p:sp>
        <p:nvSpPr>
          <p:cNvPr id="4" name="Content Placeholder 3"/>
          <p:cNvSpPr>
            <a:spLocks noGrp="1"/>
          </p:cNvSpPr>
          <p:nvPr>
            <p:ph sz="half" idx="2"/>
          </p:nvPr>
        </p:nvSpPr>
        <p:spPr/>
        <p:txBody>
          <a:bodyPr/>
          <a:lstStyle/>
          <a:p>
            <a:pPr algn="r" rtl="1"/>
            <a:r>
              <a:rPr lang="fa-IR" dirty="0" smtClean="0">
                <a:effectLst/>
                <a:latin typeface="Calibri" panose="020F0502020204030204" pitchFamily="34" charset="0"/>
                <a:ea typeface="Calibri" panose="020F0502020204030204" pitchFamily="34" charset="0"/>
                <a:cs typeface="B Nazanin" panose="00000400000000000000" pitchFamily="2" charset="-78"/>
              </a:rPr>
              <a:t>برقراري رابطه‌ي مثبت با فرزند از نکات مهم است. با حمایت و تشویق رفتارهای درست و موفقیت های فرزندمان اعتماد به نفس را در وی تقویت و </a:t>
            </a:r>
            <a:r>
              <a:rPr lang="fa-IR" dirty="0" smtClean="0">
                <a:solidFill>
                  <a:srgbClr val="FF0000"/>
                </a:solidFill>
                <a:effectLst/>
                <a:latin typeface="Calibri" panose="020F0502020204030204" pitchFamily="34" charset="0"/>
                <a:ea typeface="Calibri" panose="020F0502020204030204" pitchFamily="34" charset="0"/>
                <a:cs typeface="B Nazanin" panose="00000400000000000000" pitchFamily="2" charset="-78"/>
              </a:rPr>
              <a:t>به او ثابت کنیم که جنبه های مثبت رفتار و کردار وی برایمان مهم </a:t>
            </a:r>
            <a:r>
              <a:rPr lang="fa-IR" dirty="0" smtClean="0">
                <a:effectLst/>
                <a:latin typeface="Calibri" panose="020F0502020204030204" pitchFamily="34" charset="0"/>
                <a:ea typeface="Calibri" panose="020F0502020204030204" pitchFamily="34" charset="0"/>
                <a:cs typeface="B Nazanin" panose="00000400000000000000" pitchFamily="2" charset="-78"/>
              </a:rPr>
              <a:t>و ارزشمند است. کودکانمان را همانطور که هستند بپذیریم و </a:t>
            </a:r>
            <a:r>
              <a:rPr lang="fa-IR"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با دیگران مقایسه شان </a:t>
            </a:r>
            <a:r>
              <a:rPr lang="fa-IR" dirty="0" smtClean="0">
                <a:effectLst/>
                <a:latin typeface="Calibri" panose="020F0502020204030204" pitchFamily="34" charset="0"/>
                <a:ea typeface="Calibri" panose="020F0502020204030204" pitchFamily="34" charset="0"/>
                <a:cs typeface="B Nazanin" panose="00000400000000000000" pitchFamily="2" charset="-78"/>
              </a:rPr>
              <a:t>نکنیم</a:t>
            </a:r>
            <a:endParaRPr lang="en-US" dirty="0"/>
          </a:p>
        </p:txBody>
      </p:sp>
    </p:spTree>
    <p:extLst>
      <p:ext uri="{BB962C8B-B14F-4D97-AF65-F5344CB8AC3E}">
        <p14:creationId xmlns:p14="http://schemas.microsoft.com/office/powerpoint/2010/main" val="2186833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tabLst>
                <a:tab pos="1110615" algn="r"/>
              </a:tabLst>
            </a:pPr>
            <a:r>
              <a:rPr lang="fa-IR" dirty="0" smtClean="0">
                <a:effectLst/>
                <a:latin typeface="Calibri" panose="020F0502020204030204" pitchFamily="34" charset="0"/>
                <a:ea typeface="Calibri" panose="020F0502020204030204" pitchFamily="34" charset="0"/>
                <a:cs typeface="B Titr" panose="00000700000000000000" pitchFamily="2" charset="-78"/>
              </a:rPr>
              <a:t>حاکم بودن سیاست های ضد دخانیات در مدرسه</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17015" y="1997612"/>
            <a:ext cx="6199323" cy="4023360"/>
          </a:xfrm>
        </p:spPr>
      </p:pic>
      <p:sp>
        <p:nvSpPr>
          <p:cNvPr id="4" name="Content Placeholder 3"/>
          <p:cNvSpPr>
            <a:spLocks noGrp="1"/>
          </p:cNvSpPr>
          <p:nvPr>
            <p:ph sz="half" idx="2"/>
          </p:nvPr>
        </p:nvSpPr>
        <p:spPr/>
        <p:txBody>
          <a:bodyPr/>
          <a:lstStyle/>
          <a:p>
            <a:pPr algn="r" rtl="1"/>
            <a:r>
              <a:rPr lang="fa-IR" dirty="0" smtClean="0">
                <a:effectLst/>
                <a:latin typeface="Calibri" panose="020F0502020204030204" pitchFamily="34" charset="0"/>
                <a:ea typeface="Calibri" panose="020F0502020204030204" pitchFamily="34" charset="0"/>
                <a:cs typeface="B Nazanin" panose="00000400000000000000" pitchFamily="2" charset="-78"/>
              </a:rPr>
              <a:t>بسیار مهم است؛ دانش آموزان بدانند: </a:t>
            </a:r>
            <a:r>
              <a:rPr lang="fa-IR"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متولیان و معلمین مدرسه به هیچ عنوان هرگونه مصرف سیگار و قلیان را در میان کارکنان و دانش آموزان بر نمی تاب</a:t>
            </a:r>
            <a:r>
              <a:rPr lang="fa-IR" dirty="0" smtClean="0">
                <a:effectLst/>
                <a:latin typeface="Calibri" panose="020F0502020204030204" pitchFamily="34" charset="0"/>
                <a:ea typeface="Calibri" panose="020F0502020204030204" pitchFamily="34" charset="0"/>
                <a:cs typeface="B Nazanin" panose="00000400000000000000" pitchFamily="2" charset="-78"/>
              </a:rPr>
              <a:t>ند و به شدت با دخانیات مخالفند. به طور مثال حتی اجازه نمیدهند در فواصل نزدیک به مدرسه، سیگار یا قلیان به نوجوانان عرضه شود</a:t>
            </a:r>
            <a:endParaRPr lang="en-US" dirty="0"/>
          </a:p>
        </p:txBody>
      </p:sp>
    </p:spTree>
    <p:extLst>
      <p:ext uri="{BB962C8B-B14F-4D97-AF65-F5344CB8AC3E}">
        <p14:creationId xmlns:p14="http://schemas.microsoft.com/office/powerpoint/2010/main" val="3361712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tabLst>
                <a:tab pos="1110615" algn="r"/>
              </a:tabLst>
            </a:pPr>
            <a:r>
              <a:rPr lang="fa-IR" dirty="0" smtClean="0">
                <a:effectLst/>
                <a:latin typeface="Calibri" panose="020F0502020204030204" pitchFamily="34" charset="0"/>
                <a:ea typeface="Calibri" panose="020F0502020204030204" pitchFamily="34" charset="0"/>
                <a:cs typeface="B Titr" panose="00000700000000000000" pitchFamily="2" charset="-78"/>
              </a:rPr>
              <a:t>پرهیز از حضور در مکانهایی که قلیان مصرف می­شود</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3932" y="1825625"/>
            <a:ext cx="5595868" cy="4051408"/>
          </a:xfrm>
        </p:spPr>
      </p:pic>
      <p:sp>
        <p:nvSpPr>
          <p:cNvPr id="4" name="Content Placeholder 3"/>
          <p:cNvSpPr>
            <a:spLocks noGrp="1"/>
          </p:cNvSpPr>
          <p:nvPr>
            <p:ph sz="half" idx="2"/>
          </p:nvPr>
        </p:nvSpPr>
        <p:spPr/>
        <p:txBody>
          <a:bodyPr>
            <a:normAutofit/>
          </a:bodyPr>
          <a:lstStyle/>
          <a:p>
            <a:pPr algn="r" rtl="1"/>
            <a:r>
              <a:rPr lang="fa-IR" sz="3200" dirty="0" smtClean="0">
                <a:effectLst/>
                <a:latin typeface="Calibri" panose="020F0502020204030204" pitchFamily="34" charset="0"/>
                <a:ea typeface="Calibri" panose="020F0502020204030204" pitchFamily="34" charset="0"/>
                <a:cs typeface="B Nazanin" panose="00000400000000000000" pitchFamily="2" charset="-78"/>
              </a:rPr>
              <a:t>از بردن کودکانتان به مکان های تفریحی از جمله پارک و رستورانهایی که در آنها قلیان عرضه می شود بپرهیزید. خاطراتِ خوبِ سر کردن در این فضاها، دید کودک را نسبت به مصرف دخانیات در آینده، مثبت می نماید</a:t>
            </a:r>
            <a:endParaRPr lang="en-US" sz="3200" dirty="0"/>
          </a:p>
        </p:txBody>
      </p:sp>
    </p:spTree>
    <p:extLst>
      <p:ext uri="{BB962C8B-B14F-4D97-AF65-F5344CB8AC3E}">
        <p14:creationId xmlns:p14="http://schemas.microsoft.com/office/powerpoint/2010/main" val="3724246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در عمل سرمشق مناسبی برای فرزندان باشیم</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898732" cy="4898732"/>
          </a:xfrm>
        </p:spPr>
      </p:pic>
      <p:sp>
        <p:nvSpPr>
          <p:cNvPr id="4" name="Content Placeholder 3"/>
          <p:cNvSpPr>
            <a:spLocks noGrp="1"/>
          </p:cNvSpPr>
          <p:nvPr>
            <p:ph sz="half" idx="2"/>
          </p:nvPr>
        </p:nvSpPr>
        <p:spPr/>
        <p:txBody>
          <a:bodyPr>
            <a:normAutofit/>
          </a:bodyPr>
          <a:lstStyle/>
          <a:p>
            <a:pPr algn="r" rtl="1"/>
            <a:r>
              <a:rPr lang="fa-IR" sz="3200" dirty="0" smtClean="0">
                <a:effectLst/>
                <a:latin typeface="Calibri" panose="020F0502020204030204" pitchFamily="34" charset="0"/>
                <a:ea typeface="Calibri" panose="020F0502020204030204" pitchFamily="34" charset="0"/>
                <a:cs typeface="B Nazanin" panose="00000400000000000000" pitchFamily="2" charset="-78"/>
              </a:rPr>
              <a:t>سعی کنیم برای فرزندمان الگو باشیم.  از دید کودکان، رفتار ما بسیار تاثیرگذارتر از نصایح ماست. پس در عمل تنفر خود را از سیگار و قلیان نشان دهیم. از دیگران بخواهیم که مقابل فرزندمان سیگار و قلیان نکشند و خودمان هم رعایت کنیم</a:t>
            </a:r>
            <a:endParaRPr lang="en-US" sz="3200" dirty="0"/>
          </a:p>
        </p:txBody>
      </p:sp>
    </p:spTree>
    <p:extLst>
      <p:ext uri="{BB962C8B-B14F-4D97-AF65-F5344CB8AC3E}">
        <p14:creationId xmlns:p14="http://schemas.microsoft.com/office/powerpoint/2010/main" val="2952854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marR="0" lvl="0" indent="-342900" algn="ctr" rtl="1">
              <a:lnSpc>
                <a:spcPct val="107000"/>
              </a:lnSpc>
              <a:spcBef>
                <a:spcPts val="0"/>
              </a:spcBef>
              <a:spcAft>
                <a:spcPts val="800"/>
              </a:spcAft>
            </a:pPr>
            <a:r>
              <a:rPr lang="fa-IR" dirty="0">
                <a:solidFill>
                  <a:srgbClr val="00B0F0"/>
                </a:solidFill>
                <a:latin typeface="Calibri" panose="020F0502020204030204" pitchFamily="34" charset="0"/>
                <a:ea typeface="Calibri" panose="020F0502020204030204" pitchFamily="34" charset="0"/>
                <a:cs typeface="B Titr" panose="00000700000000000000" pitchFamily="2" charset="-78"/>
              </a:rPr>
              <a:t>سیگار و قلیان تهدیدی </a:t>
            </a:r>
            <a:r>
              <a:rPr lang="fa-IR" dirty="0" smtClean="0">
                <a:solidFill>
                  <a:srgbClr val="00B0F0"/>
                </a:solidFill>
                <a:latin typeface="Calibri" panose="020F0502020204030204" pitchFamily="34" charset="0"/>
                <a:ea typeface="Calibri" panose="020F0502020204030204" pitchFamily="34" charset="0"/>
                <a:cs typeface="B Titr" panose="00000700000000000000" pitchFamily="2" charset="-78"/>
              </a:rPr>
              <a:t>جدی تر از آنکه فکر می‌کنیم</a:t>
            </a:r>
            <a:r>
              <a:rPr lang="en-US" dirty="0">
                <a:solidFill>
                  <a:srgbClr val="00B0F0"/>
                </a:solidFill>
                <a:latin typeface="Calibri" panose="020F0502020204030204" pitchFamily="34" charset="0"/>
                <a:ea typeface="Calibri" panose="020F0502020204030204" pitchFamily="34" charset="0"/>
                <a:cs typeface="B Titr" panose="00000700000000000000" pitchFamily="2" charset="-78"/>
              </a:rPr>
              <a:t/>
            </a:r>
            <a:br>
              <a:rPr lang="en-US" dirty="0">
                <a:solidFill>
                  <a:srgbClr val="00B0F0"/>
                </a:solidFill>
                <a:latin typeface="Calibri" panose="020F0502020204030204" pitchFamily="34" charset="0"/>
                <a:ea typeface="Calibri" panose="020F0502020204030204" pitchFamily="34" charset="0"/>
                <a:cs typeface="B Titr" panose="00000700000000000000" pitchFamily="2" charset="-78"/>
              </a:rPr>
            </a:br>
            <a:endParaRPr lang="en-US" dirty="0">
              <a:solidFill>
                <a:srgbClr val="00B0F0"/>
              </a:solidFill>
              <a:cs typeface="B Titr" panose="00000700000000000000" pitchFamily="2" charset="-78"/>
            </a:endParaRPr>
          </a:p>
        </p:txBody>
      </p:sp>
      <p:pic>
        <p:nvPicPr>
          <p:cNvPr id="6" name="Content Placeholder 5"/>
          <p:cNvPicPr>
            <a:picLocks noGrp="1" noChangeAspect="1"/>
          </p:cNvPicPr>
          <p:nvPr>
            <p:ph idx="1"/>
          </p:nvPr>
        </p:nvPicPr>
        <p:blipFill>
          <a:blip r:embed="rId2"/>
          <a:stretch>
            <a:fillRect/>
          </a:stretch>
        </p:blipFill>
        <p:spPr>
          <a:xfrm>
            <a:off x="1025236" y="1027906"/>
            <a:ext cx="9781309" cy="5501987"/>
          </a:xfrm>
          <a:prstGeom prst="rect">
            <a:avLst/>
          </a:prstGeom>
        </p:spPr>
      </p:pic>
    </p:spTree>
    <p:extLst>
      <p:ext uri="{BB962C8B-B14F-4D97-AF65-F5344CB8AC3E}">
        <p14:creationId xmlns:p14="http://schemas.microsoft.com/office/powerpoint/2010/main" val="4206522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cs typeface="B Nazanin" panose="00000400000000000000" pitchFamily="2" charset="-78"/>
              </a:rPr>
              <a:t>بسیاری از رفتارهای کودکان آینه کردار ماست</a:t>
            </a:r>
            <a:endParaRPr lang="en-US" b="1" dirty="0">
              <a:cs typeface="B Nazanin" panose="00000400000000000000" pitchFamily="2" charset="-78"/>
            </a:endParaRPr>
          </a:p>
        </p:txBody>
      </p:sp>
      <p:pic>
        <p:nvPicPr>
          <p:cNvPr id="6" name="10">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154238" y="1825625"/>
            <a:ext cx="7735887" cy="4351338"/>
          </a:xfrm>
        </p:spPr>
      </p:pic>
    </p:spTree>
    <p:extLst>
      <p:ext uri="{BB962C8B-B14F-4D97-AF65-F5344CB8AC3E}">
        <p14:creationId xmlns:p14="http://schemas.microsoft.com/office/powerpoint/2010/main" val="1910517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دوستی با فرزندان</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p:txBody>
          <a:bodyPr>
            <a:normAutofit lnSpcReduction="10000"/>
          </a:bodyPr>
          <a:lstStyle/>
          <a:p>
            <a:pPr algn="r" rtl="1"/>
            <a:r>
              <a:rPr lang="fa-IR" dirty="0" smtClean="0">
                <a:effectLst/>
                <a:latin typeface="Calibri" panose="020F0502020204030204" pitchFamily="34" charset="0"/>
                <a:ea typeface="Calibri" panose="020F0502020204030204" pitchFamily="34" charset="0"/>
                <a:cs typeface="B Lotus" panose="00000400000000000000" pitchFamily="2" charset="-78"/>
              </a:rPr>
              <a:t>سعی کنیم با آنان صمیمی باشیم، به نحوی که بدون دغدغه با ما درد دل کنند و با آنان رابطه صمیمانه و حمایتی برقرار کنیم</a:t>
            </a:r>
            <a:r>
              <a:rPr lang="en-US" dirty="0" smtClean="0">
                <a:effectLst/>
                <a:latin typeface="Calibri" panose="020F0502020204030204" pitchFamily="34" charset="0"/>
                <a:ea typeface="Calibri" panose="020F0502020204030204" pitchFamily="34" charset="0"/>
                <a:cs typeface="B Lotus" panose="00000400000000000000" pitchFamily="2" charset="-78"/>
              </a:rPr>
              <a:t>.</a:t>
            </a:r>
            <a:r>
              <a:rPr lang="en-US" dirty="0" smtClean="0">
                <a:effectLst/>
                <a:latin typeface="B Nazanin" panose="00000400000000000000" pitchFamily="2" charset="-78"/>
                <a:ea typeface="Calibri" panose="020F0502020204030204" pitchFamily="34" charset="0"/>
                <a:cs typeface="B Lotus" panose="00000400000000000000" pitchFamily="2" charset="-78"/>
              </a:rPr>
              <a:t> </a:t>
            </a:r>
            <a:r>
              <a:rPr lang="fa-IR" dirty="0" smtClean="0">
                <a:effectLst/>
                <a:latin typeface="B Nazanin" panose="00000400000000000000" pitchFamily="2" charset="-78"/>
                <a:ea typeface="Calibri" panose="020F0502020204030204" pitchFamily="34" charset="0"/>
                <a:cs typeface="B Lotus" panose="00000400000000000000" pitchFamily="2" charset="-78"/>
              </a:rPr>
              <a:t>به چشمان فرزندمان نگاه کنیم، و به حرف هایش به دقت گوش دهیم. </a:t>
            </a:r>
          </a:p>
          <a:p>
            <a:pPr algn="r" rtl="1"/>
            <a:r>
              <a:rPr lang="fa-IR" dirty="0" smtClean="0">
                <a:effectLst/>
                <a:latin typeface="B Nazanin" panose="00000400000000000000" pitchFamily="2" charset="-78"/>
                <a:ea typeface="Calibri" panose="020F0502020204030204" pitchFamily="34" charset="0"/>
                <a:cs typeface="B Lotus" panose="00000400000000000000" pitchFamily="2" charset="-78"/>
              </a:rPr>
              <a:t>بپذیریم که محبت، در گرو خرید ابزار و لوازم نیست. برای آنان وقت بگذاریم. به طور مثال وعده های غذا را حتی المقدور در کنار هم باشیم. از زمان تولد تا دیپلم گرفتن حدود </a:t>
            </a:r>
            <a:r>
              <a:rPr lang="fa-IR" b="1" dirty="0" smtClean="0">
                <a:solidFill>
                  <a:srgbClr val="C00000"/>
                </a:solidFill>
                <a:effectLst/>
                <a:latin typeface="B Nazanin" panose="00000400000000000000" pitchFamily="2" charset="-78"/>
                <a:ea typeface="Calibri" panose="020F0502020204030204" pitchFamily="34" charset="0"/>
                <a:cs typeface="B Lotus" panose="00000400000000000000" pitchFamily="2" charset="-78"/>
              </a:rPr>
              <a:t>900 جمعه </a:t>
            </a:r>
            <a:r>
              <a:rPr lang="fa-IR" dirty="0" smtClean="0">
                <a:effectLst/>
                <a:latin typeface="B Nazanin" panose="00000400000000000000" pitchFamily="2" charset="-78"/>
                <a:ea typeface="Calibri" panose="020F0502020204030204" pitchFamily="34" charset="0"/>
                <a:cs typeface="B Lotus" panose="00000400000000000000" pitchFamily="2" charset="-78"/>
              </a:rPr>
              <a:t>داریم، چند تای آنرا با کودکان خود بوده ایم</a:t>
            </a:r>
            <a:endParaRPr lang="en-US" dirty="0">
              <a:cs typeface="B Lotus" panose="00000400000000000000" pitchFamily="2" charset="-78"/>
            </a:endParaRPr>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94" y="1737360"/>
            <a:ext cx="5880386" cy="3934259"/>
          </a:xfrm>
          <a:prstGeom prst="rect">
            <a:avLst/>
          </a:prstGeom>
        </p:spPr>
      </p:pic>
    </p:spTree>
    <p:extLst>
      <p:ext uri="{BB962C8B-B14F-4D97-AF65-F5344CB8AC3E}">
        <p14:creationId xmlns:p14="http://schemas.microsoft.com/office/powerpoint/2010/main" val="312345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tabLst>
                <a:tab pos="632460" algn="r"/>
              </a:tabLst>
            </a:pPr>
            <a:r>
              <a:rPr lang="fa-IR" dirty="0" smtClean="0">
                <a:effectLst/>
                <a:latin typeface="Calibri" panose="020F0502020204030204" pitchFamily="34" charset="0"/>
                <a:ea typeface="Calibri" panose="020F0502020204030204" pitchFamily="34" charset="0"/>
                <a:cs typeface="B Titr" panose="00000700000000000000" pitchFamily="2" charset="-78"/>
              </a:rPr>
              <a:t>محبت کردن به فرزند به ویژه در دوران طفولیت</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dirty="0"/>
          </a:p>
        </p:txBody>
      </p:sp>
      <p:sp>
        <p:nvSpPr>
          <p:cNvPr id="4" name="Content Placeholder 3"/>
          <p:cNvSpPr>
            <a:spLocks noGrp="1"/>
          </p:cNvSpPr>
          <p:nvPr>
            <p:ph sz="half" idx="2"/>
          </p:nvPr>
        </p:nvSpPr>
        <p:spPr/>
        <p:txBody>
          <a:bodyPr>
            <a:normAutofit/>
          </a:bodyPr>
          <a:lstStyle/>
          <a:p>
            <a:pPr algn="r" rtl="1"/>
            <a:r>
              <a:rPr lang="fa-IR" sz="3200" dirty="0" smtClean="0">
                <a:effectLst/>
                <a:latin typeface="Calibri" panose="020F0502020204030204" pitchFamily="34" charset="0"/>
                <a:ea typeface="Calibri" panose="020F0502020204030204" pitchFamily="34" charset="0"/>
                <a:cs typeface="B Nazanin" panose="00000400000000000000" pitchFamily="2" charset="-78"/>
              </a:rPr>
              <a:t>در دوران قبل از مدرسه، یعنی شش سال اول زندگی، کودک خود را از مهر و محبت سیراب نماییم. یکی از علل گرایش نوجوانان به سمت دخانیات، احساس کمبود شخصیت ناشی از کمبود محبت است. به او آنقدر شخصیت بدهیم که قرار نباشد برای آنکه احساس شخصیت کند، به سیگار و قلیان روی آورد</a:t>
            </a:r>
            <a:endParaRPr lang="en-US" sz="32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80160" y="1467726"/>
            <a:ext cx="3766417" cy="5201606"/>
          </a:xfrm>
        </p:spPr>
      </p:pic>
    </p:spTree>
    <p:extLst>
      <p:ext uri="{BB962C8B-B14F-4D97-AF65-F5344CB8AC3E}">
        <p14:creationId xmlns:p14="http://schemas.microsoft.com/office/powerpoint/2010/main" val="1328156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515600" cy="1325563"/>
          </a:xfrm>
        </p:spPr>
        <p:txBody>
          <a:bodyPr>
            <a:normAutofit fontScale="90000"/>
          </a:bodyPr>
          <a:lstStyle/>
          <a:p>
            <a:pPr marL="342900" lvl="0" indent="-342900" rtl="1">
              <a:lnSpc>
                <a:spcPct val="107000"/>
              </a:lnSpc>
              <a:spcAft>
                <a:spcPts val="800"/>
              </a:spcAft>
            </a:pPr>
            <a:r>
              <a:rPr lang="fa-IR" dirty="0" smtClean="0">
                <a:effectLst/>
                <a:latin typeface="Calibri" panose="020F0502020204030204" pitchFamily="34" charset="0"/>
                <a:ea typeface="Calibri" panose="020F0502020204030204" pitchFamily="34" charset="0"/>
                <a:cs typeface="B Titr" panose="00000700000000000000" pitchFamily="2" charset="-78"/>
              </a:rPr>
              <a:t>گفتگو پیرامون سیگار و دخانیات بر اساس شواهد علمی روز</a:t>
            </a:r>
            <a:endParaRPr lang="en-US" sz="3600" dirty="0">
              <a:effectLst/>
              <a:latin typeface="Calibri" panose="020F0502020204030204" pitchFamily="34" charset="0"/>
              <a:ea typeface="Calibri" panose="020F0502020204030204" pitchFamily="34" charset="0"/>
              <a:cs typeface="B Titr" panose="00000700000000000000" pitchFamily="2" charset="-78"/>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210616"/>
            <a:ext cx="5181600" cy="2570870"/>
          </a:xfrm>
        </p:spPr>
      </p:pic>
      <p:sp>
        <p:nvSpPr>
          <p:cNvPr id="4" name="Content Placeholder 3"/>
          <p:cNvSpPr>
            <a:spLocks noGrp="1"/>
          </p:cNvSpPr>
          <p:nvPr>
            <p:ph sz="half" idx="2"/>
          </p:nvPr>
        </p:nvSpPr>
        <p:spPr>
          <a:xfrm>
            <a:off x="7128803" y="1325563"/>
            <a:ext cx="5181600" cy="4351338"/>
          </a:xfrm>
        </p:spPr>
        <p:txBody>
          <a:bodyPr/>
          <a:lstStyle/>
          <a:p>
            <a:pPr algn="r" rtl="1"/>
            <a:r>
              <a:rPr lang="fa-IR" dirty="0" smtClean="0">
                <a:effectLst/>
                <a:latin typeface="Calibri" panose="020F0502020204030204" pitchFamily="34" charset="0"/>
                <a:ea typeface="Calibri" panose="020F0502020204030204" pitchFamily="34" charset="0"/>
                <a:cs typeface="B Nazanin" panose="00000400000000000000" pitchFamily="2" charset="-78"/>
              </a:rPr>
              <a:t>درباره سیگار و قلیان از کودکی و قبل از سنین مدرسه گفت و گو و اطلاعات­مان را به روز کنیم. به کودکانمان عوارض آنی و زودهنگام سیگار و قلیان را نشان دهیم و مثال های واقعی از کسانی که میشناسد را برای او بازگو نماییم؛ به طور مثال عواقبی همچون بوی بد دهان و بدن، زرد شدن دندان ها، چروک صورت، و نفس کم آوردن هنگام فعالیت ها.  همچنین عوارض دخانیات بر بدن را از طریق شکل نشان دهیم، مانند چروک صورت و انواع سرطان ها</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95" y="3781486"/>
            <a:ext cx="6874308" cy="3299668"/>
          </a:xfrm>
          <a:prstGeom prst="rect">
            <a:avLst/>
          </a:prstGeom>
        </p:spPr>
      </p:pic>
    </p:spTree>
    <p:extLst>
      <p:ext uri="{BB962C8B-B14F-4D97-AF65-F5344CB8AC3E}">
        <p14:creationId xmlns:p14="http://schemas.microsoft.com/office/powerpoint/2010/main" val="697202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rtl="1">
              <a:lnSpc>
                <a:spcPct val="107000"/>
              </a:lnSpc>
              <a:spcAft>
                <a:spcPts val="800"/>
              </a:spcAft>
            </a:pPr>
            <a:r>
              <a:rPr lang="fa-IR" dirty="0">
                <a:latin typeface="Calibri" panose="020F0502020204030204" pitchFamily="34" charset="0"/>
                <a:ea typeface="Calibri" panose="020F0502020204030204" pitchFamily="34" charset="0"/>
                <a:cs typeface="B Titr" panose="00000700000000000000" pitchFamily="2" charset="-78"/>
              </a:rPr>
              <a:t>تقویت باورهای مذهبی</a:t>
            </a:r>
            <a:r>
              <a:rPr lang="en-US" sz="3600" dirty="0">
                <a:latin typeface="Calibri" panose="020F0502020204030204" pitchFamily="34" charset="0"/>
                <a:ea typeface="Calibri" panose="020F0502020204030204" pitchFamily="34" charset="0"/>
                <a:cs typeface="B Titr" panose="00000700000000000000" pitchFamily="2" charset="-78"/>
              </a:rPr>
              <a:t/>
            </a:r>
            <a:br>
              <a:rPr lang="en-US" sz="3600" dirty="0">
                <a:latin typeface="Calibri" panose="020F0502020204030204" pitchFamily="34" charset="0"/>
                <a:ea typeface="Calibri" panose="020F0502020204030204" pitchFamily="34" charset="0"/>
                <a:cs typeface="B Titr" panose="00000700000000000000" pitchFamily="2" charset="-78"/>
              </a:rPr>
            </a:br>
            <a:endParaRPr lang="en-US" dirty="0"/>
          </a:p>
        </p:txBody>
      </p:sp>
      <p:sp>
        <p:nvSpPr>
          <p:cNvPr id="4" name="Content Placeholder 3"/>
          <p:cNvSpPr>
            <a:spLocks noGrp="1"/>
          </p:cNvSpPr>
          <p:nvPr>
            <p:ph sz="half" idx="2"/>
          </p:nvPr>
        </p:nvSpPr>
        <p:spPr/>
        <p:txBody>
          <a:bodyPr>
            <a:normAutofit fontScale="55000" lnSpcReduction="20000"/>
          </a:bodyPr>
          <a:lstStyle/>
          <a:p>
            <a:pPr marL="685800" algn="r" rtl="1">
              <a:lnSpc>
                <a:spcPct val="107000"/>
              </a:lnSpc>
              <a:spcAft>
                <a:spcPts val="800"/>
              </a:spcAft>
              <a:tabLst>
                <a:tab pos="632460" algn="r"/>
              </a:tabLst>
            </a:pPr>
            <a:r>
              <a:rPr lang="fa-IR" sz="5400" dirty="0">
                <a:latin typeface="Calibri" panose="020F0502020204030204" pitchFamily="34" charset="0"/>
                <a:ea typeface="Calibri" panose="020F0502020204030204" pitchFamily="34" charset="0"/>
                <a:cs typeface="B Nazanin" panose="00000400000000000000" pitchFamily="2" charset="-78"/>
              </a:rPr>
              <a:t>در تمامی ادیان به وضوح ثابت شده است که در کسانی­که باورهای مذهبی نهادینه شده و قوی­تری دارند، احتمال روی آوردن و مصرف دخانیات به مراتب کمتر است. نقش محافظت کننده اعتقادات مذهبی در مقابل مصرف سیگار و قلیان در کشورمان نیز به اثبات رسیده است. </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Content Placeholder 4" descr="http://photos02.wisgoon.com/media/pin/images/o/2013/7/1374177717354573.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165" y="2320045"/>
            <a:ext cx="5041669" cy="3362498"/>
          </a:xfrm>
          <a:prstGeom prst="rect">
            <a:avLst/>
          </a:prstGeom>
          <a:noFill/>
          <a:ln>
            <a:noFill/>
          </a:ln>
        </p:spPr>
      </p:pic>
    </p:spTree>
    <p:extLst>
      <p:ext uri="{BB962C8B-B14F-4D97-AF65-F5344CB8AC3E}">
        <p14:creationId xmlns:p14="http://schemas.microsoft.com/office/powerpoint/2010/main" val="1144147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83229"/>
            <a:ext cx="10515600" cy="1325563"/>
          </a:xfrm>
        </p:spPr>
        <p:txBody>
          <a:bodyPr/>
          <a:lstStyle/>
          <a:p>
            <a:pPr marL="342900" lvl="0" indent="-342900" algn="ctr" rtl="1">
              <a:lnSpc>
                <a:spcPct val="107000"/>
              </a:lnSpc>
              <a:spcAft>
                <a:spcPts val="800"/>
              </a:spcAft>
            </a:pPr>
            <a:r>
              <a:rPr lang="fa-IR" dirty="0">
                <a:latin typeface="Calibri" panose="020F0502020204030204" pitchFamily="34" charset="0"/>
                <a:ea typeface="Calibri" panose="020F0502020204030204" pitchFamily="34" charset="0"/>
                <a:cs typeface="B Titr" panose="00000700000000000000" pitchFamily="2" charset="-78"/>
              </a:rPr>
              <a:t>سخن آخر: اعمال قانون و مقررات</a:t>
            </a:r>
            <a:endParaRPr lang="en-US" sz="3600" dirty="0">
              <a:effectLst/>
              <a:latin typeface="Calibri" panose="020F0502020204030204" pitchFamily="34" charset="0"/>
              <a:ea typeface="Calibri" panose="020F0502020204030204" pitchFamily="34" charset="0"/>
              <a:cs typeface="B Titr" panose="00000700000000000000" pitchFamily="2" charset="-78"/>
            </a:endParaRPr>
          </a:p>
        </p:txBody>
      </p:sp>
      <p:pic>
        <p:nvPicPr>
          <p:cNvPr id="8" name="Content Placeholder 7"/>
          <p:cNvPicPr>
            <a:picLocks noGrp="1" noChangeAspect="1"/>
          </p:cNvPicPr>
          <p:nvPr>
            <p:ph idx="1"/>
          </p:nvPr>
        </p:nvPicPr>
        <p:blipFill>
          <a:blip r:embed="rId2"/>
          <a:stretch>
            <a:fillRect/>
          </a:stretch>
        </p:blipFill>
        <p:spPr>
          <a:xfrm>
            <a:off x="1607655" y="1126616"/>
            <a:ext cx="9004927" cy="5731384"/>
          </a:xfrm>
          <a:prstGeom prst="rect">
            <a:avLst/>
          </a:prstGeom>
        </p:spPr>
      </p:pic>
    </p:spTree>
    <p:extLst>
      <p:ext uri="{BB962C8B-B14F-4D97-AF65-F5344CB8AC3E}">
        <p14:creationId xmlns:p14="http://schemas.microsoft.com/office/powerpoint/2010/main" val="3066806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651760" y="-1153"/>
            <a:ext cx="6887323" cy="6859153"/>
          </a:xfrm>
          <a:prstGeom prst="rect">
            <a:avLst/>
          </a:prstGeom>
        </p:spPr>
      </p:pic>
    </p:spTree>
    <p:extLst>
      <p:ext uri="{BB962C8B-B14F-4D97-AF65-F5344CB8AC3E}">
        <p14:creationId xmlns:p14="http://schemas.microsoft.com/office/powerpoint/2010/main" val="112173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1544781" y="16770"/>
            <a:ext cx="8278091" cy="3347836"/>
          </a:xfrm>
          <a:prstGeom prst="rect">
            <a:avLst/>
          </a:prstGeom>
        </p:spPr>
      </p:pic>
      <p:pic>
        <p:nvPicPr>
          <p:cNvPr id="6" name="Picture 5"/>
          <p:cNvPicPr>
            <a:picLocks noChangeAspect="1"/>
          </p:cNvPicPr>
          <p:nvPr/>
        </p:nvPicPr>
        <p:blipFill>
          <a:blip r:embed="rId3"/>
          <a:stretch>
            <a:fillRect/>
          </a:stretch>
        </p:blipFill>
        <p:spPr>
          <a:xfrm>
            <a:off x="2179060" y="3043924"/>
            <a:ext cx="8350393" cy="3814076"/>
          </a:xfrm>
          <a:prstGeom prst="rect">
            <a:avLst/>
          </a:prstGeom>
        </p:spPr>
      </p:pic>
    </p:spTree>
    <p:extLst>
      <p:ext uri="{BB962C8B-B14F-4D97-AF65-F5344CB8AC3E}">
        <p14:creationId xmlns:p14="http://schemas.microsoft.com/office/powerpoint/2010/main" val="1651275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46001" y="-14820"/>
            <a:ext cx="11280981" cy="6872820"/>
          </a:xfrm>
          <a:prstGeom prst="rect">
            <a:avLst/>
          </a:prstGeom>
        </p:spPr>
      </p:pic>
      <p:sp>
        <p:nvSpPr>
          <p:cNvPr id="6" name="Left Arrow 5"/>
          <p:cNvSpPr/>
          <p:nvPr/>
        </p:nvSpPr>
        <p:spPr>
          <a:xfrm rot="19476637">
            <a:off x="9047018" y="4668983"/>
            <a:ext cx="1302328" cy="6927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518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عکس متحرک در پناه خدا :: ویدیو، کلیپ، گیف، 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0150" y="0"/>
            <a:ext cx="6975741" cy="689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25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u="sng" dirty="0">
                <a:solidFill>
                  <a:srgbClr val="1A0DAB"/>
                </a:solidFill>
                <a:latin typeface="arial" panose="020B0604020202020204" pitchFamily="34" charset="0"/>
                <a:hlinkClick r:id="rId2"/>
              </a:rPr>
              <a:t>2021: Smoking kills more people than COVID-19</a:t>
            </a:r>
            <a:r>
              <a:rPr lang="en-US" u="sng" dirty="0">
                <a:solidFill>
                  <a:srgbClr val="1A0DAB"/>
                </a:solidFill>
                <a:latin typeface="arial" panose="020B0604020202020204" pitchFamily="34" charset="0"/>
              </a:rPr>
              <a:t/>
            </a:r>
            <a:br>
              <a:rPr lang="en-US" u="sng" dirty="0">
                <a:solidFill>
                  <a:srgbClr val="1A0DAB"/>
                </a:solidFill>
                <a:latin typeface="arial" panose="020B0604020202020204" pitchFamily="34" charset="0"/>
              </a:rPr>
            </a:br>
            <a:endParaRPr lang="en-US" dirty="0"/>
          </a:p>
        </p:txBody>
      </p:sp>
      <p:sp>
        <p:nvSpPr>
          <p:cNvPr id="5" name="Content Placeholder 4"/>
          <p:cNvSpPr>
            <a:spLocks noGrp="1"/>
          </p:cNvSpPr>
          <p:nvPr>
            <p:ph sz="half" idx="1"/>
          </p:nvPr>
        </p:nvSpPr>
        <p:spPr>
          <a:xfrm>
            <a:off x="128411" y="1793657"/>
            <a:ext cx="5181600" cy="4351338"/>
          </a:xfrm>
        </p:spPr>
        <p:txBody>
          <a:bodyPr/>
          <a:lstStyle/>
          <a:p>
            <a:r>
              <a:rPr lang="en-US" sz="4800" dirty="0"/>
              <a:t>Smoking kills </a:t>
            </a:r>
            <a:r>
              <a:rPr lang="en-US" sz="4800" dirty="0">
                <a:solidFill>
                  <a:srgbClr val="FF0000"/>
                </a:solidFill>
              </a:rPr>
              <a:t>14000</a:t>
            </a:r>
            <a:r>
              <a:rPr lang="en-US" sz="4800" dirty="0"/>
              <a:t> people every day in the world</a:t>
            </a:r>
            <a:endParaRPr lang="en-US" sz="4800" dirty="0">
              <a:hlinkClick r:id="rId3"/>
            </a:endParaRPr>
          </a:p>
          <a:p>
            <a:endParaRPr lang="en-US" dirty="0"/>
          </a:p>
        </p:txBody>
      </p:sp>
      <p:pic>
        <p:nvPicPr>
          <p:cNvPr id="7" name="Content Placeholder 6"/>
          <p:cNvPicPr>
            <a:picLocks noGrp="1" noChangeAspect="1"/>
          </p:cNvPicPr>
          <p:nvPr>
            <p:ph sz="half" idx="2"/>
          </p:nvPr>
        </p:nvPicPr>
        <p:blipFill>
          <a:blip r:embed="rId4"/>
          <a:stretch>
            <a:fillRect/>
          </a:stretch>
        </p:blipFill>
        <p:spPr>
          <a:xfrm>
            <a:off x="4642172" y="1690688"/>
            <a:ext cx="7549828" cy="4246779"/>
          </a:xfrm>
          <a:prstGeom prst="rect">
            <a:avLst/>
          </a:prstGeom>
        </p:spPr>
      </p:pic>
    </p:spTree>
    <p:extLst>
      <p:ext uri="{BB962C8B-B14F-4D97-AF65-F5344CB8AC3E}">
        <p14:creationId xmlns:p14="http://schemas.microsoft.com/office/powerpoint/2010/main" val="1555924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E:\Publications\Slide presentations\Scanned Images\Multiple amputee smoking - without slide 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90" y="0"/>
            <a:ext cx="5666510" cy="694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3236" y="118410"/>
            <a:ext cx="5375563" cy="4832092"/>
          </a:xfrm>
          <a:prstGeom prst="rect">
            <a:avLst/>
          </a:prstGeom>
          <a:noFill/>
        </p:spPr>
        <p:txBody>
          <a:bodyPr wrap="square" rtlCol="0">
            <a:spAutoFit/>
          </a:bodyPr>
          <a:lstStyle/>
          <a:p>
            <a:r>
              <a:rPr lang="en-US" sz="4400" dirty="0"/>
              <a:t>A</a:t>
            </a:r>
            <a:r>
              <a:rPr lang="en-US" sz="4400" dirty="0" smtClean="0"/>
              <a:t>bnormalities </a:t>
            </a:r>
            <a:r>
              <a:rPr lang="en-US" sz="4400" dirty="0"/>
              <a:t>in the </a:t>
            </a:r>
            <a:r>
              <a:rPr lang="en-US" sz="4400" dirty="0">
                <a:solidFill>
                  <a:srgbClr val="FF0000"/>
                </a:solidFill>
              </a:rPr>
              <a:t>neural circuits </a:t>
            </a:r>
            <a:r>
              <a:rPr lang="en-US" sz="4400" dirty="0"/>
              <a:t>that control cognition and decision-making cause </a:t>
            </a:r>
            <a:r>
              <a:rPr lang="en-US" sz="4400" dirty="0">
                <a:solidFill>
                  <a:srgbClr val="FF0000"/>
                </a:solidFill>
              </a:rPr>
              <a:t>loss of the ability to exert self-control </a:t>
            </a:r>
            <a:r>
              <a:rPr lang="en-US" sz="4400" dirty="0"/>
              <a:t>and </a:t>
            </a:r>
            <a:r>
              <a:rPr lang="en-US" sz="4400" dirty="0" smtClean="0">
                <a:solidFill>
                  <a:srgbClr val="FF0000"/>
                </a:solidFill>
              </a:rPr>
              <a:t>autonomy</a:t>
            </a:r>
            <a:r>
              <a:rPr lang="en-US" sz="4400" dirty="0" smtClean="0"/>
              <a:t>.</a:t>
            </a:r>
            <a:endParaRPr lang="en-US" sz="4400" dirty="0"/>
          </a:p>
        </p:txBody>
      </p:sp>
      <p:pic>
        <p:nvPicPr>
          <p:cNvPr id="4" name="Picture 3"/>
          <p:cNvPicPr>
            <a:picLocks noChangeAspect="1"/>
          </p:cNvPicPr>
          <p:nvPr/>
        </p:nvPicPr>
        <p:blipFill>
          <a:blip r:embed="rId4"/>
          <a:stretch>
            <a:fillRect/>
          </a:stretch>
        </p:blipFill>
        <p:spPr>
          <a:xfrm>
            <a:off x="0" y="5023167"/>
            <a:ext cx="6594764" cy="1834833"/>
          </a:xfrm>
          <a:prstGeom prst="rect">
            <a:avLst/>
          </a:prstGeom>
        </p:spPr>
      </p:pic>
    </p:spTree>
    <p:extLst>
      <p:ext uri="{BB962C8B-B14F-4D97-AF65-F5344CB8AC3E}">
        <p14:creationId xmlns:p14="http://schemas.microsoft.com/office/powerpoint/2010/main" val="4030963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4667" y="581891"/>
            <a:ext cx="12277072" cy="5805054"/>
          </a:xfrm>
          <a:prstGeom prst="rect">
            <a:avLst/>
          </a:prstGeom>
        </p:spPr>
      </p:pic>
    </p:spTree>
    <p:extLst>
      <p:ext uri="{BB962C8B-B14F-4D97-AF65-F5344CB8AC3E}">
        <p14:creationId xmlns:p14="http://schemas.microsoft.com/office/powerpoint/2010/main" val="3531069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75" y="365125"/>
            <a:ext cx="10777025" cy="1325563"/>
          </a:xfrm>
        </p:spPr>
        <p:txBody>
          <a:bodyPr>
            <a:noAutofit/>
          </a:bodyPr>
          <a:lstStyle/>
          <a:p>
            <a:pPr marL="342900" lvl="0" indent="-342900" algn="r" rtl="1">
              <a:lnSpc>
                <a:spcPct val="107000"/>
              </a:lnSpc>
              <a:spcAft>
                <a:spcPts val="800"/>
              </a:spcAft>
            </a:pPr>
            <a:r>
              <a:rPr lang="fa-IR" sz="3600" dirty="0" smtClean="0">
                <a:effectLst/>
                <a:latin typeface="Calibri" panose="020F0502020204030204" pitchFamily="34" charset="0"/>
                <a:ea typeface="Calibri" panose="020F0502020204030204" pitchFamily="34" charset="0"/>
                <a:cs typeface="B Titr" panose="00000700000000000000" pitchFamily="2" charset="-78"/>
              </a:rPr>
              <a:t>برای پیشگیری از مصرف دخانیات باید از کودکی برنامه­ریزی نمود</a:t>
            </a:r>
            <a:r>
              <a:rPr lang="en-US" sz="3600" dirty="0" smtClean="0">
                <a:effectLst/>
                <a:latin typeface="Calibri" panose="020F0502020204030204" pitchFamily="34" charset="0"/>
                <a:ea typeface="Calibri" panose="020F0502020204030204" pitchFamily="34" charset="0"/>
                <a:cs typeface="B Titr" panose="00000700000000000000" pitchFamily="2" charset="-78"/>
              </a:rPr>
              <a:t/>
            </a:r>
            <a:br>
              <a:rPr lang="en-US" sz="3600" dirty="0" smtClean="0">
                <a:effectLst/>
                <a:latin typeface="Calibri" panose="020F0502020204030204" pitchFamily="34" charset="0"/>
                <a:ea typeface="Calibri" panose="020F0502020204030204" pitchFamily="34" charset="0"/>
                <a:cs typeface="B Titr" panose="00000700000000000000" pitchFamily="2" charset="-78"/>
              </a:rPr>
            </a:br>
            <a:endParaRPr lang="en-US" sz="36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91319" y="1825625"/>
            <a:ext cx="3075362" cy="4351338"/>
          </a:xfrm>
        </p:spPr>
      </p:pic>
      <p:sp>
        <p:nvSpPr>
          <p:cNvPr id="4" name="Content Placeholder 3"/>
          <p:cNvSpPr>
            <a:spLocks noGrp="1"/>
          </p:cNvSpPr>
          <p:nvPr>
            <p:ph sz="half" idx="2"/>
          </p:nvPr>
        </p:nvSpPr>
        <p:spPr>
          <a:xfrm>
            <a:off x="6172200" y="1488000"/>
            <a:ext cx="5181600" cy="4351338"/>
          </a:xfrm>
        </p:spPr>
        <p:txBody>
          <a:bodyPr>
            <a:noAutofit/>
          </a:bodyPr>
          <a:lstStyle/>
          <a:p>
            <a:pPr algn="r" rtl="1">
              <a:lnSpc>
                <a:spcPct val="107000"/>
              </a:lnSpc>
              <a:spcAft>
                <a:spcPts val="800"/>
              </a:spcAft>
            </a:pPr>
            <a:r>
              <a:rPr lang="fa-IR" dirty="0" smtClean="0">
                <a:effectLst/>
                <a:latin typeface="Calibri" panose="020F0502020204030204" pitchFamily="34" charset="0"/>
                <a:ea typeface="Calibri" panose="020F0502020204030204" pitchFamily="34" charset="0"/>
                <a:cs typeface="B Nazanin" panose="00000400000000000000" pitchFamily="2" charset="-78"/>
              </a:rPr>
              <a:t>قریب به اتفاق (</a:t>
            </a:r>
            <a:r>
              <a:rPr lang="fa-IR"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88 درصد</a:t>
            </a:r>
            <a:r>
              <a:rPr lang="fa-IR" dirty="0" smtClean="0">
                <a:effectLst/>
                <a:latin typeface="Calibri" panose="020F0502020204030204" pitchFamily="34" charset="0"/>
                <a:ea typeface="Calibri" panose="020F0502020204030204" pitchFamily="34" charset="0"/>
                <a:cs typeface="B Nazanin" panose="00000400000000000000" pitchFamily="2" charset="-78"/>
              </a:rPr>
              <a:t>) کسانی که به سیگار و قلیان معتاد می­شوند، </a:t>
            </a:r>
            <a:r>
              <a:rPr lang="fa-IR" dirty="0" smtClean="0">
                <a:solidFill>
                  <a:srgbClr val="C00000"/>
                </a:solidFill>
                <a:effectLst/>
                <a:latin typeface="Calibri" panose="020F0502020204030204" pitchFamily="34" charset="0"/>
                <a:ea typeface="Calibri" panose="020F0502020204030204" pitchFamily="34" charset="0"/>
                <a:cs typeface="B Nazanin" panose="00000400000000000000" pitchFamily="2" charset="-78"/>
              </a:rPr>
              <a:t>قبل از 18 سالگی </a:t>
            </a:r>
            <a:r>
              <a:rPr lang="fa-IR" dirty="0" smtClean="0">
                <a:effectLst/>
                <a:latin typeface="Calibri" panose="020F0502020204030204" pitchFamily="34" charset="0"/>
                <a:ea typeface="Calibri" panose="020F0502020204030204" pitchFamily="34" charset="0"/>
                <a:cs typeface="B Nazanin" panose="00000400000000000000" pitchFamily="2" charset="-78"/>
              </a:rPr>
              <a:t>اولین مصرف را تجربه کرده اند. از سوی دیگر کمپانی های سیگار تاکید دارند تبلیغات دخانیات را باید حتی به سنین سه سالگی رساند. به همین علت است که منابع علمی، تاکید می­کنند که </a:t>
            </a:r>
            <a:r>
              <a:rPr lang="fa-IR" b="1" dirty="0" smtClean="0">
                <a:effectLst/>
                <a:latin typeface="Calibri" panose="020F0502020204030204" pitchFamily="34" charset="0"/>
                <a:ea typeface="Calibri" panose="020F0502020204030204" pitchFamily="34" charset="0"/>
                <a:cs typeface="B Nazanin" panose="00000400000000000000" pitchFamily="2" charset="-78"/>
              </a:rPr>
              <a:t>پیشگیری از  مصرف دخانیات ویژه سنین کودکی است</a:t>
            </a:r>
            <a:r>
              <a:rPr lang="fa-IR" dirty="0" smtClean="0">
                <a:effectLst/>
                <a:latin typeface="Calibri" panose="020F0502020204030204" pitchFamily="34" charset="0"/>
                <a:ea typeface="Calibri" panose="020F0502020204030204" pitchFamily="34" charset="0"/>
                <a:cs typeface="B Nazanin" panose="00000400000000000000" pitchFamily="2" charset="-78"/>
              </a:rPr>
              <a:t>. لذا برای آنکه فرزندانمان به سیگار و قلیان آلوده نشوند </a:t>
            </a:r>
            <a:r>
              <a:rPr lang="fa-IR" b="1" dirty="0" smtClean="0">
                <a:solidFill>
                  <a:srgbClr val="FF0000"/>
                </a:solidFill>
                <a:effectLst/>
                <a:latin typeface="Calibri" panose="020F0502020204030204" pitchFamily="34" charset="0"/>
                <a:ea typeface="Calibri" panose="020F0502020204030204" pitchFamily="34" charset="0"/>
                <a:cs typeface="B Nazanin" panose="00000400000000000000" pitchFamily="2" charset="-78"/>
              </a:rPr>
              <a:t>از شیرخوارگی و اوان طفولیت</a:t>
            </a:r>
            <a:r>
              <a:rPr lang="fa-IR" dirty="0" smtClean="0">
                <a:effectLst/>
                <a:latin typeface="Calibri" panose="020F0502020204030204" pitchFamily="34" charset="0"/>
                <a:ea typeface="Calibri" panose="020F0502020204030204" pitchFamily="34" charset="0"/>
                <a:cs typeface="B Nazanin" panose="00000400000000000000" pitchFamily="2" charset="-78"/>
              </a:rPr>
              <a:t> باید برنانه ریزی نماییم. </a:t>
            </a:r>
            <a:endParaRPr lang="en-US" dirty="0" smtClean="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62187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F0"/>
                </a:solidFill>
                <a:cs typeface="B Titr" panose="00000700000000000000" pitchFamily="2" charset="-78"/>
              </a:rPr>
              <a:t>زمینه های ارثی</a:t>
            </a:r>
            <a:endParaRPr lang="en-US" dirty="0">
              <a:solidFill>
                <a:srgbClr val="00B0F0"/>
              </a:solidFill>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838200" y="1825625"/>
            <a:ext cx="5126053" cy="4573243"/>
          </a:xfrm>
          <a:prstGeom prst="rect">
            <a:avLst/>
          </a:prstGeom>
        </p:spPr>
      </p:pic>
      <p:sp>
        <p:nvSpPr>
          <p:cNvPr id="4" name="Content Placeholder 3"/>
          <p:cNvSpPr>
            <a:spLocks noGrp="1"/>
          </p:cNvSpPr>
          <p:nvPr>
            <p:ph sz="half" idx="2"/>
          </p:nvPr>
        </p:nvSpPr>
        <p:spPr/>
        <p:txBody>
          <a:bodyPr>
            <a:normAutofit/>
          </a:bodyPr>
          <a:lstStyle/>
          <a:p>
            <a:pPr marL="0" marR="0" algn="r" rtl="1">
              <a:spcBef>
                <a:spcPts val="0"/>
              </a:spcBef>
              <a:spcAft>
                <a:spcPts val="0"/>
              </a:spcAft>
            </a:pPr>
            <a:r>
              <a:rPr lang="fa-IR" sz="4000" dirty="0">
                <a:latin typeface="Calibri" panose="020F0502020204030204" pitchFamily="34" charset="0"/>
                <a:ea typeface="Calibri" panose="020F0502020204030204" pitchFamily="34" charset="0"/>
                <a:cs typeface="B Nazanin" panose="00000400000000000000" pitchFamily="2" charset="-78"/>
              </a:rPr>
              <a:t>نقش عامل ارث برای شروع مصرف دخانیات و اعتیاد به آن، یک موضوع ثابت‌شده در دنیای علم است، به­طوریکه احتمال کشیدن سیگار و قلیان در صورت </a:t>
            </a:r>
            <a:r>
              <a:rPr lang="fa-IR" sz="4000" b="1" dirty="0">
                <a:latin typeface="Calibri" panose="020F0502020204030204" pitchFamily="34" charset="0"/>
                <a:ea typeface="Calibri" panose="020F0502020204030204" pitchFamily="34" charset="0"/>
                <a:cs typeface="B Nazanin" panose="00000400000000000000" pitchFamily="2" charset="-78"/>
              </a:rPr>
              <a:t>داشتن زمینه­های ارثی</a:t>
            </a:r>
            <a:r>
              <a:rPr lang="fa-IR" sz="4000" dirty="0">
                <a:latin typeface="Calibri" panose="020F0502020204030204" pitchFamily="34" charset="0"/>
                <a:ea typeface="Calibri" panose="020F0502020204030204" pitchFamily="34" charset="0"/>
                <a:cs typeface="B Nazanin" panose="00000400000000000000" pitchFamily="2" charset="-78"/>
              </a:rPr>
              <a:t>، 50 تا 60 درصد افزایش می­یابد. </a:t>
            </a:r>
            <a:endParaRPr lang="en-US" sz="4000" dirty="0"/>
          </a:p>
        </p:txBody>
      </p:sp>
    </p:spTree>
    <p:extLst>
      <p:ext uri="{BB962C8B-B14F-4D97-AF65-F5344CB8AC3E}">
        <p14:creationId xmlns:p14="http://schemas.microsoft.com/office/powerpoint/2010/main" val="41250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000" dirty="0">
                <a:solidFill>
                  <a:prstClr val="black"/>
                </a:solidFill>
                <a:latin typeface="Calibri" panose="020F0502020204030204" pitchFamily="34" charset="0"/>
                <a:ea typeface="Calibri" panose="020F0502020204030204" pitchFamily="34" charset="0"/>
                <a:cs typeface="B Titr" panose="00000700000000000000" pitchFamily="2" charset="-78"/>
              </a:rPr>
              <a:t>مراقب تبلیغات </a:t>
            </a:r>
            <a:r>
              <a:rPr lang="fa-IR" sz="4000" b="1" dirty="0">
                <a:solidFill>
                  <a:prstClr val="black"/>
                </a:solidFill>
                <a:latin typeface="Calibri" panose="020F0502020204030204" pitchFamily="34" charset="0"/>
                <a:ea typeface="Calibri" panose="020F0502020204030204" pitchFamily="34" charset="0"/>
                <a:cs typeface="B Titr" panose="00000700000000000000" pitchFamily="2" charset="-78"/>
              </a:rPr>
              <a:t>قفسه سیگار سوپرمارکت ها و بوی اسانس تنباکوها باشیم</a:t>
            </a:r>
            <a:endParaRPr lang="en-US" dirty="0"/>
          </a:p>
        </p:txBody>
      </p:sp>
      <p:sp>
        <p:nvSpPr>
          <p:cNvPr id="4" name="Content Placeholder 3"/>
          <p:cNvSpPr>
            <a:spLocks noGrp="1"/>
          </p:cNvSpPr>
          <p:nvPr>
            <p:ph sz="half" idx="2"/>
          </p:nvPr>
        </p:nvSpPr>
        <p:spPr/>
        <p:txBody>
          <a:bodyPr/>
          <a:lstStyle/>
          <a:p>
            <a:pPr lvl="0" algn="r" rtl="1">
              <a:lnSpc>
                <a:spcPct val="107000"/>
              </a:lnSpc>
              <a:spcAft>
                <a:spcPts val="800"/>
              </a:spcAft>
            </a:pPr>
            <a:r>
              <a:rPr lang="fa-IR" sz="4000" dirty="0">
                <a:solidFill>
                  <a:prstClr val="black"/>
                </a:solidFill>
                <a:latin typeface="Calibri" panose="020F0502020204030204" pitchFamily="34" charset="0"/>
                <a:ea typeface="Calibri" panose="020F0502020204030204" pitchFamily="34" charset="0"/>
                <a:cs typeface="B Nazanin" panose="00000400000000000000" pitchFamily="2" charset="-78"/>
              </a:rPr>
              <a:t>از خرید محصولات خوراکی که شکل ظاهری آن شبیه سیگار است، برای فرزندمان خودداری نماییم</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endParaRPr lang="en-US" sz="2400" dirty="0">
              <a:solidFill>
                <a:prstClr val="black"/>
              </a:solidFill>
            </a:endParaRPr>
          </a:p>
        </p:txBody>
      </p:sp>
      <p:pic>
        <p:nvPicPr>
          <p:cNvPr id="1026" name="Picture 2" descr="https://encrypted-tbn0.gstatic.com/images?q=tbn:ANd9GcQY6gEjPVWUmUQsQ5cNlXYlVb0N9yOSQHn-PWNz8JBwmKzK9Lf_bf5rOYWAFAZMN5hrUQA&amp;usqp=CA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8976" y="2324894"/>
            <a:ext cx="608322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197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360" y="3165231"/>
            <a:ext cx="11492101" cy="2882900"/>
          </a:xfrm>
          <a:prstGeom prst="rect">
            <a:avLst/>
          </a:prstGeom>
        </p:spPr>
      </p:pic>
      <p:sp>
        <p:nvSpPr>
          <p:cNvPr id="2" name="Title 1"/>
          <p:cNvSpPr>
            <a:spLocks noGrp="1"/>
          </p:cNvSpPr>
          <p:nvPr>
            <p:ph type="title"/>
          </p:nvPr>
        </p:nvSpPr>
        <p:spPr/>
        <p:txBody>
          <a:bodyPr/>
          <a:lstStyle/>
          <a:p>
            <a:pPr algn="ctr"/>
            <a:r>
              <a:rPr lang="fa-IR" b="1" dirty="0" smtClean="0">
                <a:cs typeface="B Nazanin" panose="00000400000000000000" pitchFamily="2" charset="-78"/>
              </a:rPr>
              <a:t>تبلیغات سیگار برای سه ساله ها</a:t>
            </a:r>
            <a:endParaRPr lang="en-US" b="1" dirty="0">
              <a:cs typeface="B Nazanin" panose="00000400000000000000" pitchFamily="2" charset="-78"/>
            </a:endParaRPr>
          </a:p>
        </p:txBody>
      </p:sp>
      <p:sp>
        <p:nvSpPr>
          <p:cNvPr id="3" name="Content Placeholder 2"/>
          <p:cNvSpPr>
            <a:spLocks noGrp="1"/>
          </p:cNvSpPr>
          <p:nvPr>
            <p:ph idx="1"/>
          </p:nvPr>
        </p:nvSpPr>
        <p:spPr/>
        <p:txBody>
          <a:bodyPr>
            <a:normAutofit/>
          </a:bodyPr>
          <a:lstStyle/>
          <a:p>
            <a:r>
              <a:rPr lang="en-US" sz="3200" dirty="0">
                <a:latin typeface="Times New Roman" panose="02020603050405020304" pitchFamily="18" charset="0"/>
              </a:rPr>
              <a:t>Cigarette advertising reaches children as young as </a:t>
            </a:r>
            <a:r>
              <a:rPr lang="en-US" sz="3200" b="1" u="sng" dirty="0">
                <a:solidFill>
                  <a:srgbClr val="FF0000"/>
                </a:solidFill>
                <a:latin typeface="Times New Roman" panose="02020603050405020304" pitchFamily="18" charset="0"/>
              </a:rPr>
              <a:t>three</a:t>
            </a:r>
            <a:r>
              <a:rPr lang="en-US" sz="3200" dirty="0" smtClean="0">
                <a:latin typeface="Times New Roman" panose="02020603050405020304" pitchFamily="18" charset="0"/>
              </a:rPr>
              <a:t>.</a:t>
            </a:r>
          </a:p>
          <a:p>
            <a:endParaRPr lang="en-US" sz="3200" dirty="0"/>
          </a:p>
        </p:txBody>
      </p:sp>
    </p:spTree>
    <p:extLst>
      <p:ext uri="{BB962C8B-B14F-4D97-AF65-F5344CB8AC3E}">
        <p14:creationId xmlns:p14="http://schemas.microsoft.com/office/powerpoint/2010/main" val="35267589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0159e793a2385912c4733951619231a9138b1ac"/>
</p:tagLst>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rli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7566</TotalTime>
  <Words>1180</Words>
  <Application>Microsoft Office PowerPoint</Application>
  <PresentationFormat>Widescreen</PresentationFormat>
  <Paragraphs>50</Paragraphs>
  <Slides>29</Slides>
  <Notes>2</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Arial</vt:lpstr>
      <vt:lpstr>Arial</vt:lpstr>
      <vt:lpstr>B Davat</vt:lpstr>
      <vt:lpstr>B Lotus</vt:lpstr>
      <vt:lpstr>B Nazanin</vt:lpstr>
      <vt:lpstr>B Titr</vt:lpstr>
      <vt:lpstr>Calibri</vt:lpstr>
      <vt:lpstr>Calibri Light</vt:lpstr>
      <vt:lpstr>Cambria</vt:lpstr>
      <vt:lpstr>IranNastaliq</vt:lpstr>
      <vt:lpstr>tahoma</vt:lpstr>
      <vt:lpstr>Times New Roman</vt:lpstr>
      <vt:lpstr>Trebuchet MS</vt:lpstr>
      <vt:lpstr>Tw Cen MT</vt:lpstr>
      <vt:lpstr>Tw Cen MT Condensed</vt:lpstr>
      <vt:lpstr>Wingdings 3</vt:lpstr>
      <vt:lpstr>Berlin</vt:lpstr>
      <vt:lpstr>Office Theme</vt:lpstr>
      <vt:lpstr>Default Design</vt:lpstr>
      <vt:lpstr>1_Office Theme</vt:lpstr>
      <vt:lpstr>1_Integral</vt:lpstr>
      <vt:lpstr>چه کنیم فرزندانمان به سیگار و قلیان روی نیاورند؟</vt:lpstr>
      <vt:lpstr>سیگار و قلیان تهدیدی جدی تر از آنکه فکر می‌کنیم </vt:lpstr>
      <vt:lpstr>2021: Smoking kills more people than COVID-19 </vt:lpstr>
      <vt:lpstr>PowerPoint Presentation</vt:lpstr>
      <vt:lpstr>PowerPoint Presentation</vt:lpstr>
      <vt:lpstr>برای پیشگیری از مصرف دخانیات باید از کودکی برنامه­ریزی نمود </vt:lpstr>
      <vt:lpstr>زمینه های ارثی</vt:lpstr>
      <vt:lpstr>مراقب تبلیغات قفسه سیگار سوپرمارکت ها و بوی اسانس تنباکوها باشیم</vt:lpstr>
      <vt:lpstr>تبلیغات سیگار برای سه ساله ها</vt:lpstr>
      <vt:lpstr>فیلم ها و یا کارتون هایی که بازیگران مهم آنها سیگار می­کشند را به کودک نشان ندهیم.  </vt:lpstr>
      <vt:lpstr>PowerPoint Presentation</vt:lpstr>
      <vt:lpstr>پُر کردن اوقات فراغت البته با اطمینان یافتن از سالم بودن محیط ورزشی و بازی و به ویژه طبیعت گردی </vt:lpstr>
      <vt:lpstr>آموزش نه گفتن و مهارت جرأت ورزی</vt:lpstr>
      <vt:lpstr>دوستان فرزندمان را بشناسیم </vt:lpstr>
      <vt:lpstr>آموزش مهارت های اجتماعی </vt:lpstr>
      <vt:lpstr>ارزش قائل شدن برای فرزندان و تأیید و تشویق رفتارهای درست </vt:lpstr>
      <vt:lpstr>حاکم بودن سیاست های ضد دخانیات در مدرسه </vt:lpstr>
      <vt:lpstr>پرهیز از حضور در مکانهایی که قلیان مصرف می­شود </vt:lpstr>
      <vt:lpstr>در عمل سرمشق مناسبی برای فرزندان باشیم </vt:lpstr>
      <vt:lpstr>بسیاری از رفتارهای کودکان آینه کردار ماست</vt:lpstr>
      <vt:lpstr>دوستی با فرزندان </vt:lpstr>
      <vt:lpstr>محبت کردن به فرزند به ویژه در دوران طفولیت </vt:lpstr>
      <vt:lpstr>گفتگو پیرامون سیگار و دخانیات بر اساس شواهد علمی روز</vt:lpstr>
      <vt:lpstr>تقویت باورهای مذهبی </vt:lpstr>
      <vt:lpstr>سخن آخر: اعمال قانون و مقررات</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Lenovo Pc</cp:lastModifiedBy>
  <cp:revision>239</cp:revision>
  <dcterms:created xsi:type="dcterms:W3CDTF">2016-10-29T02:35:26Z</dcterms:created>
  <dcterms:modified xsi:type="dcterms:W3CDTF">2022-01-11T17:30:27Z</dcterms:modified>
</cp:coreProperties>
</file>