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9"/>
  </p:notesMasterIdLst>
  <p:sldIdLst>
    <p:sldId id="273" r:id="rId3"/>
    <p:sldId id="297" r:id="rId4"/>
    <p:sldId id="298" r:id="rId5"/>
    <p:sldId id="261" r:id="rId6"/>
    <p:sldId id="262" r:id="rId7"/>
    <p:sldId id="264" r:id="rId8"/>
    <p:sldId id="265" r:id="rId9"/>
    <p:sldId id="277" r:id="rId10"/>
    <p:sldId id="280" r:id="rId11"/>
    <p:sldId id="281" r:id="rId12"/>
    <p:sldId id="282" r:id="rId13"/>
    <p:sldId id="283" r:id="rId14"/>
    <p:sldId id="285" r:id="rId15"/>
    <p:sldId id="284" r:id="rId16"/>
    <p:sldId id="287" r:id="rId17"/>
    <p:sldId id="325" r:id="rId18"/>
    <p:sldId id="266" r:id="rId19"/>
    <p:sldId id="267" r:id="rId20"/>
    <p:sldId id="268" r:id="rId21"/>
    <p:sldId id="274" r:id="rId22"/>
    <p:sldId id="275" r:id="rId23"/>
    <p:sldId id="276" r:id="rId24"/>
    <p:sldId id="289" r:id="rId25"/>
    <p:sldId id="312" r:id="rId26"/>
    <p:sldId id="314" r:id="rId27"/>
    <p:sldId id="313" r:id="rId28"/>
    <p:sldId id="315" r:id="rId29"/>
    <p:sldId id="317" r:id="rId30"/>
    <p:sldId id="318" r:id="rId31"/>
    <p:sldId id="316" r:id="rId32"/>
    <p:sldId id="326" r:id="rId33"/>
    <p:sldId id="327" r:id="rId34"/>
    <p:sldId id="257" r:id="rId35"/>
    <p:sldId id="258" r:id="rId36"/>
    <p:sldId id="259" r:id="rId37"/>
    <p:sldId id="260" r:id="rId38"/>
    <p:sldId id="278" r:id="rId39"/>
    <p:sldId id="308" r:id="rId40"/>
    <p:sldId id="309" r:id="rId41"/>
    <p:sldId id="310" r:id="rId42"/>
    <p:sldId id="311" r:id="rId43"/>
    <p:sldId id="321" r:id="rId44"/>
    <p:sldId id="322" r:id="rId45"/>
    <p:sldId id="323" r:id="rId46"/>
    <p:sldId id="290" r:id="rId47"/>
    <p:sldId id="299" r:id="rId48"/>
    <p:sldId id="301" r:id="rId49"/>
    <p:sldId id="302" r:id="rId50"/>
    <p:sldId id="303" r:id="rId51"/>
    <p:sldId id="291" r:id="rId52"/>
    <p:sldId id="292" r:id="rId53"/>
    <p:sldId id="295" r:id="rId54"/>
    <p:sldId id="294" r:id="rId55"/>
    <p:sldId id="328" r:id="rId56"/>
    <p:sldId id="279" r:id="rId57"/>
    <p:sldId id="324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D8881-B740-4DDC-ABDB-789876CA228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D0558-3821-4280-AD0F-5C4345B1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designed this template so that each member of the project team has a set of slides with its own theme. Members, here’s how you add a new slide to just your set: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Mark where you want to add the slide: Select an existing one in the Thumbnails pane, click the New Slide button, then choose a layout. The new slide gets the same theme as the other slides in your set. </a:t>
            </a:r>
          </a:p>
          <a:p>
            <a:endParaRPr lang="en-US" dirty="0" smtClean="0"/>
          </a:p>
          <a:p>
            <a:r>
              <a:rPr lang="en-US" dirty="0" smtClean="0"/>
              <a:t>Careful! Don’t annoy your fellow presenters by accidentally changing their themes. That can happen if you choose a different theme from the Design tab, which changes all of the slides in the presentation to that look.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666ED7-631A-46AF-B451-227D0A8685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12477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40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61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76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7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3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66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8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2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42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80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9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0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4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9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8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1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4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29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5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05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32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E0C45-661B-4ACA-8239-5423045CAF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0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5508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ralghasi.com/text-neck-syndrome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445" y="2846830"/>
            <a:ext cx="8144134" cy="1373070"/>
          </a:xfrm>
        </p:spPr>
        <p:txBody>
          <a:bodyPr/>
          <a:lstStyle/>
          <a:p>
            <a:r>
              <a:rPr lang="fa-IR" dirty="0" smtClean="0">
                <a:solidFill>
                  <a:srgbClr val="0000FF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آسیبهای </a:t>
            </a:r>
            <a:r>
              <a:rPr lang="fa-IR" dirty="0">
                <a:solidFill>
                  <a:srgbClr val="0000FF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موبایل و </a:t>
            </a:r>
            <a:r>
              <a:rPr lang="fa-IR" dirty="0" smtClean="0">
                <a:solidFill>
                  <a:srgbClr val="0000FF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صفحه دیجیتال </a:t>
            </a:r>
            <a:r>
              <a:rPr lang="fa-IR" dirty="0">
                <a:solidFill>
                  <a:srgbClr val="0000FF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در </a:t>
            </a:r>
            <a:r>
              <a:rPr lang="fa-IR" dirty="0" smtClean="0">
                <a:solidFill>
                  <a:srgbClr val="0000FF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کودکان....، </a:t>
            </a:r>
            <a:r>
              <a:rPr lang="fa-IR" dirty="0">
                <a:solidFill>
                  <a:srgbClr val="0000FF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چه باید کرد</a:t>
            </a:r>
            <a:r>
              <a:rPr lang="fa-IR" dirty="0" smtClean="0">
                <a:solidFill>
                  <a:srgbClr val="0000FF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؟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Titr" panose="00000700000000000000" pitchFamily="2" charset="-78"/>
              </a:rPr>
              <a:t>نوذر نخعی</a:t>
            </a:r>
          </a:p>
          <a:p>
            <a:r>
              <a:rPr lang="fa-IR" dirty="0">
                <a:cs typeface="B Titr" panose="00000700000000000000" pitchFamily="2" charset="-78"/>
              </a:rPr>
              <a:t>استاد پزشکی اجتماعی</a:t>
            </a:r>
          </a:p>
          <a:p>
            <a:r>
              <a:rPr lang="fa-IR" dirty="0">
                <a:cs typeface="B Titr" panose="00000700000000000000" pitchFamily="2" charset="-78"/>
              </a:rPr>
              <a:t> دانشگاه علوم پزشکی کرمان</a:t>
            </a:r>
            <a:endParaRPr lang="en-US" dirty="0">
              <a:cs typeface="B Titr" panose="00000700000000000000" pitchFamily="2" charset="-78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24" y="0"/>
            <a:ext cx="4090265" cy="126076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846399" y="2656202"/>
            <a:ext cx="34864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 smtClean="0">
                <a:solidFill>
                  <a:srgbClr val="9D360E">
                    <a:lumMod val="50000"/>
                  </a:srgbClr>
                </a:solidFill>
                <a:latin typeface="IranNastaliq" panose="02020505000000020003" pitchFamily="18" charset="0"/>
                <a:cs typeface="B Davat" panose="00000400000000000000" pitchFamily="2" charset="-78"/>
              </a:rPr>
              <a:t>سلسله مباحث پیشگیری </a:t>
            </a:r>
          </a:p>
          <a:p>
            <a:pPr algn="ctr" rtl="1"/>
            <a:r>
              <a:rPr lang="fa-IR" sz="3600" b="1" dirty="0" smtClean="0">
                <a:solidFill>
                  <a:srgbClr val="9D360E">
                    <a:lumMod val="50000"/>
                  </a:srgbClr>
                </a:solidFill>
                <a:latin typeface="IranNastaliq" panose="02020505000000020003" pitchFamily="18" charset="0"/>
                <a:cs typeface="B Davat" panose="00000400000000000000" pitchFamily="2" charset="-78"/>
              </a:rPr>
              <a:t>از آسیب‌های اجتماعی</a:t>
            </a:r>
          </a:p>
          <a:p>
            <a:pPr algn="ctr" rtl="1"/>
            <a:r>
              <a:rPr lang="fa-IR" sz="3600" b="1" dirty="0" smtClean="0">
                <a:solidFill>
                  <a:srgbClr val="9D360E">
                    <a:lumMod val="50000"/>
                  </a:srgbClr>
                </a:solidFill>
                <a:latin typeface="IranNastaliq" panose="02020505000000020003" pitchFamily="18" charset="0"/>
                <a:cs typeface="B Davat" panose="00000400000000000000" pitchFamily="2" charset="-78"/>
              </a:rPr>
              <a:t>(3)</a:t>
            </a:r>
            <a:endParaRPr lang="en-US" sz="3600" b="1" dirty="0">
              <a:solidFill>
                <a:srgbClr val="9D360E">
                  <a:lumMod val="50000"/>
                </a:srgbClr>
              </a:solidFill>
              <a:latin typeface="IranNastaliq" panose="02020505000000020003" pitchFamily="18" charset="0"/>
              <a:cs typeface="B Davat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924" y="4237569"/>
            <a:ext cx="2754207" cy="2620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37569"/>
            <a:ext cx="5764508" cy="254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7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</a:rPr>
              <a:t>Phubbing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400" dirty="0" smtClean="0">
                <a:solidFill>
                  <a:srgbClr val="C00000"/>
                </a:solidFill>
                <a:cs typeface="B Titr" panose="00000700000000000000" pitchFamily="2" charset="-78"/>
              </a:rPr>
              <a:t>بی توجهی به دیگران </a:t>
            </a:r>
            <a:r>
              <a:rPr lang="fa-IR" sz="4400" dirty="0" smtClean="0">
                <a:cs typeface="B Titr" panose="00000700000000000000" pitchFamily="2" charset="-78"/>
              </a:rPr>
              <a:t>و پرداختن به گوشی همراه</a:t>
            </a:r>
            <a:endParaRPr lang="en-US" sz="4400" dirty="0">
              <a:cs typeface="B Titr" panose="00000700000000000000" pitchFamily="2" charset="-78"/>
            </a:endParaRPr>
          </a:p>
        </p:txBody>
      </p:sp>
      <p:pic>
        <p:nvPicPr>
          <p:cNvPr id="2050" name="Picture 2" descr="Phubbing&amp;#39; study finds ignoring others for your phone screen is linked to  increased anxiety and depress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" y="2012901"/>
            <a:ext cx="5631873" cy="368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55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242021"/>
                </a:solidFill>
                <a:latin typeface="AdvTT5235d5a9"/>
                <a:ea typeface="+mn-ea"/>
                <a:cs typeface="+mn-cs"/>
              </a:rPr>
              <a:t>Cancer risks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242021"/>
                </a:solidFill>
                <a:latin typeface="AdvTT5235d5a9"/>
              </a:rPr>
              <a:t>Cancer risks for children may be greater than that</a:t>
            </a:r>
            <a:br>
              <a:rPr lang="en-US" dirty="0">
                <a:solidFill>
                  <a:srgbClr val="242021"/>
                </a:solidFill>
                <a:latin typeface="AdvTT5235d5a9"/>
              </a:rPr>
            </a:br>
            <a:r>
              <a:rPr lang="en-US" dirty="0">
                <a:solidFill>
                  <a:srgbClr val="242021"/>
                </a:solidFill>
                <a:latin typeface="AdvTT5235d5a9"/>
              </a:rPr>
              <a:t>for adults because children's skulls are thinner and can absorb more radiation exposing the developing nervous system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400" dirty="0" smtClean="0">
                <a:solidFill>
                  <a:srgbClr val="C00000"/>
                </a:solidFill>
                <a:cs typeface="B Titr" panose="00000700000000000000" pitchFamily="2" charset="-78"/>
              </a:rPr>
              <a:t>نازکی استخوان جمجمه </a:t>
            </a:r>
            <a:r>
              <a:rPr lang="fa-IR" sz="4400" dirty="0" smtClean="0">
                <a:cs typeface="B Titr" panose="00000700000000000000" pitchFamily="2" charset="-78"/>
              </a:rPr>
              <a:t>کودک و مغز در حال رشد</a:t>
            </a:r>
            <a:endParaRPr lang="en-US" sz="4400" dirty="0"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328" y="3606159"/>
            <a:ext cx="4877972" cy="32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67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42021"/>
                </a:solidFill>
                <a:latin typeface="AdvTT94c8263f.I"/>
              </a:rPr>
              <a:t>Texting Thumb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446298" cy="222314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6840" y="1853334"/>
            <a:ext cx="5181600" cy="435133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4400" dirty="0" smtClean="0">
                <a:solidFill>
                  <a:srgbClr val="C00000"/>
                </a:solidFill>
                <a:cs typeface="B Titr" panose="00000700000000000000" pitchFamily="2" charset="-78"/>
              </a:rPr>
              <a:t>التهاب تاندون </a:t>
            </a:r>
            <a:r>
              <a:rPr lang="fa-IR" sz="4400" dirty="0" smtClean="0">
                <a:cs typeface="B Titr" panose="00000700000000000000" pitchFamily="2" charset="-78"/>
              </a:rPr>
              <a:t>انگشت شست دست</a:t>
            </a:r>
            <a:endParaRPr lang="en-US" sz="4400" dirty="0"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674" y="3913837"/>
            <a:ext cx="2955781" cy="295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4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242021"/>
                </a:solidFill>
                <a:latin typeface="AdvTT5235d5a9"/>
              </a:rPr>
              <a:t>de </a:t>
            </a:r>
            <a:r>
              <a:rPr lang="fr-FR" dirty="0" err="1">
                <a:solidFill>
                  <a:srgbClr val="242021"/>
                </a:solidFill>
                <a:latin typeface="AdvTT5235d5a9"/>
              </a:rPr>
              <a:t>Quervain's</a:t>
            </a:r>
            <a:r>
              <a:rPr lang="fr-FR" dirty="0">
                <a:solidFill>
                  <a:srgbClr val="242021"/>
                </a:solidFill>
                <a:latin typeface="AdvTT5235d5a9"/>
              </a:rPr>
              <a:t> </a:t>
            </a:r>
            <a:r>
              <a:rPr lang="fr-FR" dirty="0" err="1" smtClean="0">
                <a:solidFill>
                  <a:srgbClr val="242021"/>
                </a:solidFill>
                <a:latin typeface="AdvTT5235d5a9"/>
              </a:rPr>
              <a:t>tenosynovitis</a:t>
            </a:r>
            <a:r>
              <a:rPr lang="fr-FR" dirty="0" smtClean="0">
                <a:solidFill>
                  <a:srgbClr val="242021"/>
                </a:solidFill>
                <a:latin typeface="AdvTT5235d5a9"/>
              </a:rPr>
              <a:t>/</a:t>
            </a:r>
            <a:r>
              <a:rPr lang="fr-FR" dirty="0" smtClean="0">
                <a:solidFill>
                  <a:srgbClr val="242021"/>
                </a:solidFill>
                <a:latin typeface="AdvTT94c8263f.I"/>
              </a:rPr>
              <a:t>Sel</a:t>
            </a:r>
            <a:r>
              <a:rPr lang="fr-FR" dirty="0" smtClean="0">
                <a:solidFill>
                  <a:srgbClr val="242021"/>
                </a:solidFill>
                <a:latin typeface="AdvTT94c8263f.I+fb"/>
              </a:rPr>
              <a:t>fi</a:t>
            </a:r>
            <a:r>
              <a:rPr lang="fr-FR" dirty="0" smtClean="0">
                <a:solidFill>
                  <a:srgbClr val="242021"/>
                </a:solidFill>
                <a:latin typeface="AdvTT94c8263f.I"/>
              </a:rPr>
              <a:t>e </a:t>
            </a:r>
            <a:r>
              <a:rPr lang="fr-FR" dirty="0" err="1">
                <a:solidFill>
                  <a:srgbClr val="242021"/>
                </a:solidFill>
                <a:latin typeface="AdvTT94c8263f.I"/>
              </a:rPr>
              <a:t>Wrist</a:t>
            </a:r>
            <a:r>
              <a:rPr lang="fr-FR" dirty="0"/>
              <a:t> </a:t>
            </a:r>
            <a:br>
              <a:rPr lang="fr-FR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5450" y="1690688"/>
            <a:ext cx="2857500" cy="241935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0380" y="2064761"/>
            <a:ext cx="5181600" cy="4351338"/>
          </a:xfrm>
        </p:spPr>
        <p:txBody>
          <a:bodyPr>
            <a:normAutofit/>
          </a:bodyPr>
          <a:lstStyle/>
          <a:p>
            <a:pPr algn="r" rtl="1"/>
            <a:r>
              <a:rPr lang="fa-IR" sz="4000" dirty="0">
                <a:solidFill>
                  <a:srgbClr val="0070C0"/>
                </a:solidFill>
                <a:cs typeface="B Titr" panose="00000700000000000000" pitchFamily="2" charset="-78"/>
              </a:rPr>
              <a:t>شست </a:t>
            </a:r>
            <a:r>
              <a:rPr lang="fa-IR" sz="4000" dirty="0" smtClean="0">
                <a:solidFill>
                  <a:srgbClr val="0070C0"/>
                </a:solidFill>
                <a:cs typeface="B Titr" panose="00000700000000000000" pitchFamily="2" charset="-78"/>
              </a:rPr>
              <a:t>گیمرها</a:t>
            </a:r>
            <a:endParaRPr lang="en-US" sz="4000" dirty="0" smtClean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r" rtl="1"/>
            <a:r>
              <a:rPr lang="fa-IR" sz="4000" dirty="0">
                <a:solidFill>
                  <a:srgbClr val="C00000"/>
                </a:solidFill>
                <a:cs typeface="B Titr" panose="00000700000000000000" pitchFamily="2" charset="-78"/>
              </a:rPr>
              <a:t>دردناکی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تاندون‌های </a:t>
            </a:r>
            <a:r>
              <a:rPr lang="fa-IR" sz="4000" dirty="0">
                <a:solidFill>
                  <a:srgbClr val="C00000"/>
                </a:solidFill>
                <a:cs typeface="B Titr" panose="00000700000000000000" pitchFamily="2" charset="-78"/>
              </a:rPr>
              <a:t>مچ </a:t>
            </a:r>
            <a:r>
              <a:rPr lang="fa-IR" sz="4000" dirty="0">
                <a:cs typeface="B Titr" panose="00000700000000000000" pitchFamily="2" charset="-78"/>
              </a:rPr>
              <a:t>در سمت شست دست</a:t>
            </a: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93" y="3953483"/>
            <a:ext cx="4449906" cy="296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35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242021"/>
                </a:solidFill>
                <a:latin typeface="AdvTT94c8263f.I"/>
              </a:rPr>
              <a:t>Ringxiety</a:t>
            </a:r>
            <a:r>
              <a:rPr lang="en-US" dirty="0">
                <a:solidFill>
                  <a:srgbClr val="242021"/>
                </a:solidFill>
                <a:latin typeface="AdvTT94c8263f.I"/>
              </a:rPr>
              <a:t> / </a:t>
            </a:r>
            <a:r>
              <a:rPr lang="en-US" dirty="0" err="1">
                <a:solidFill>
                  <a:srgbClr val="242021"/>
                </a:solidFill>
                <a:latin typeface="AdvTT94c8263f.I"/>
              </a:rPr>
              <a:t>Textaphrenia</a:t>
            </a:r>
            <a:r>
              <a:rPr lang="en-US" dirty="0">
                <a:solidFill>
                  <a:srgbClr val="242021"/>
                </a:solidFill>
                <a:latin typeface="AdvTT94c8263f.I"/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857611"/>
            <a:ext cx="4066309" cy="269613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4000" dirty="0">
                <a:cs typeface="B Titr" panose="00000700000000000000" pitchFamily="2" charset="-78"/>
              </a:rPr>
              <a:t>فرد مبتلا، صدای زنگ تلفن همراه خود یا شخص دیگری را می‌شنود یا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ویبره </a:t>
            </a:r>
            <a:r>
              <a:rPr lang="fa-IR" sz="4000" dirty="0">
                <a:solidFill>
                  <a:srgbClr val="C00000"/>
                </a:solidFill>
                <a:cs typeface="B Titr" panose="00000700000000000000" pitchFamily="2" charset="-78"/>
              </a:rPr>
              <a:t>آن را احساس می‌کند</a:t>
            </a:r>
            <a:r>
              <a:rPr lang="fa-IR" sz="4000" dirty="0">
                <a:cs typeface="B Titr" panose="00000700000000000000" pitchFamily="2" charset="-78"/>
              </a:rPr>
              <a:t>، بدون آنکه تلفن همراه وی زنگ خورده باشد.</a:t>
            </a: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75" y="3553751"/>
            <a:ext cx="3965101" cy="33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13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27" y="309706"/>
            <a:ext cx="5631873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42021"/>
                </a:solidFill>
                <a:latin typeface="AdvTT5235d5a9"/>
              </a:rPr>
              <a:t>S</a:t>
            </a:r>
            <a:r>
              <a:rPr lang="en-US" dirty="0" smtClean="0">
                <a:solidFill>
                  <a:srgbClr val="242021"/>
                </a:solidFill>
                <a:latin typeface="AdvTT5235d5a9"/>
              </a:rPr>
              <a:t>ocial-emotional </a:t>
            </a:r>
            <a:r>
              <a:rPr lang="en-US" dirty="0">
                <a:solidFill>
                  <a:srgbClr val="242021"/>
                </a:solidFill>
                <a:latin typeface="AdvTT5235d5a9"/>
              </a:rPr>
              <a:t>skills </a:t>
            </a:r>
            <a:br>
              <a:rPr lang="en-US" dirty="0">
                <a:solidFill>
                  <a:srgbClr val="242021"/>
                </a:solidFill>
                <a:latin typeface="AdvTT5235d5a9"/>
              </a:rPr>
            </a:br>
            <a:r>
              <a:rPr lang="en-US" dirty="0">
                <a:solidFill>
                  <a:srgbClr val="242021"/>
                </a:solidFill>
                <a:latin typeface="AdvTT5235d5a9"/>
              </a:rPr>
              <a:t>Obesity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3845" y="2055647"/>
            <a:ext cx="5785955" cy="4345153"/>
          </a:xfrm>
          <a:prstGeom prst="rect">
            <a:avLst/>
          </a:prstGeom>
        </p:spPr>
      </p:pic>
      <p:pic>
        <p:nvPicPr>
          <p:cNvPr id="3074" name="Picture 2" descr="A weight loss app may be a risky way to address obesity in childr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476" y="1461149"/>
            <a:ext cx="4939651" cy="49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21237" y="471055"/>
            <a:ext cx="4533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4000" dirty="0" smtClean="0">
                <a:solidFill>
                  <a:schemeClr val="accent1"/>
                </a:solidFill>
                <a:cs typeface="B Titr" panose="00000700000000000000" pitchFamily="2" charset="-78"/>
              </a:rPr>
              <a:t>چاقی/تعاملات اجتماعی</a:t>
            </a:r>
            <a:endParaRPr lang="en-US" sz="4000" dirty="0">
              <a:solidFill>
                <a:schemeClr val="accent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1069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82782" y="101889"/>
            <a:ext cx="10515600" cy="1325563"/>
          </a:xfrm>
        </p:spPr>
        <p:txBody>
          <a:bodyPr/>
          <a:lstStyle/>
          <a:p>
            <a:pPr algn="ctr"/>
            <a:r>
              <a:rPr lang="fa-IR" dirty="0">
                <a:cs typeface="B Titr" panose="00000700000000000000" pitchFamily="2" charset="-78"/>
              </a:rPr>
              <a:t>ترس از این که در زمان غیبت فرد در شبکه های اجتماعی، او از اتفاقات </a:t>
            </a:r>
            <a:r>
              <a:rPr lang="fa-IR" dirty="0" smtClean="0">
                <a:cs typeface="B Titr" panose="00000700000000000000" pitchFamily="2" charset="-78"/>
              </a:rPr>
              <a:t>مهم</a:t>
            </a:r>
            <a:r>
              <a:rPr lang="fa-IR" dirty="0">
                <a:cs typeface="B Titr" panose="00000700000000000000" pitchFamily="2" charset="-78"/>
              </a:rPr>
              <a:t> </a:t>
            </a:r>
            <a:r>
              <a:rPr lang="fa-IR" dirty="0" smtClean="0">
                <a:cs typeface="B Titr" panose="00000700000000000000" pitchFamily="2" charset="-78"/>
              </a:rPr>
              <a:t>جالب </a:t>
            </a:r>
            <a:r>
              <a:rPr lang="fa-IR" dirty="0">
                <a:cs typeface="B Titr" panose="00000700000000000000" pitchFamily="2" charset="-78"/>
              </a:rPr>
              <a:t>بی خبر بماند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7514" y="1500239"/>
            <a:ext cx="8043067" cy="53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27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17031" cy="27570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836" y="3020291"/>
            <a:ext cx="5181600" cy="3837709"/>
          </a:xfrm>
        </p:spPr>
        <p:txBody>
          <a:bodyPr>
            <a:normAutofit fontScale="92500"/>
          </a:bodyPr>
          <a:lstStyle/>
          <a:p>
            <a:r>
              <a:rPr lang="en-US" dirty="0"/>
              <a:t>In this observational study longitudinally monitoring</a:t>
            </a:r>
            <a:br>
              <a:rPr lang="en-US" dirty="0"/>
            </a:br>
            <a:r>
              <a:rPr lang="en-US" dirty="0"/>
              <a:t>2114 students from grade 2 to grade 3, myopia incidence doubled</a:t>
            </a:r>
            <a:br>
              <a:rPr lang="en-US" dirty="0"/>
            </a:br>
            <a:r>
              <a:rPr lang="en-US" dirty="0"/>
              <a:t>from November and December 2019 to November and December</a:t>
            </a:r>
            <a:br>
              <a:rPr lang="en-US" dirty="0"/>
            </a:br>
            <a:r>
              <a:rPr lang="en-US" dirty="0"/>
              <a:t>2020 compared with the same period from 2018 to 2019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8346" y="3020291"/>
            <a:ext cx="5181600" cy="3837709"/>
          </a:xfrm>
        </p:spPr>
        <p:txBody>
          <a:bodyPr>
            <a:normAutofit fontScale="92500"/>
          </a:bodyPr>
          <a:lstStyle/>
          <a:p>
            <a:pPr algn="r" rtl="1">
              <a:lnSpc>
                <a:spcPct val="100000"/>
              </a:lnSpc>
            </a:pPr>
            <a:r>
              <a:rPr lang="fa-IR" sz="4000" dirty="0" smtClean="0">
                <a:cs typeface="B Titr" panose="00000700000000000000" pitchFamily="2" charset="-78"/>
              </a:rPr>
              <a:t>مقایسه کودکان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کلاس دوم به سوم،</a:t>
            </a:r>
            <a:r>
              <a:rPr lang="fa-IR" sz="4000" dirty="0" smtClean="0">
                <a:cs typeface="B Titr" panose="00000700000000000000" pitchFamily="2" charset="-78"/>
              </a:rPr>
              <a:t> </a:t>
            </a:r>
            <a:r>
              <a:rPr lang="fa-IR" sz="4000" dirty="0" smtClean="0">
                <a:solidFill>
                  <a:srgbClr val="0070C0"/>
                </a:solidFill>
                <a:cs typeface="B Titr" panose="00000700000000000000" pitchFamily="2" charset="-78"/>
              </a:rPr>
              <a:t>قبل و بعد از کرونا </a:t>
            </a:r>
            <a:r>
              <a:rPr lang="fa-IR" sz="4000" dirty="0" smtClean="0">
                <a:cs typeface="B Titr" panose="00000700000000000000" pitchFamily="2" charset="-78"/>
              </a:rPr>
              <a:t>نشان داد که بروز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نزدیک بینی به دوبرابر افزایش </a:t>
            </a:r>
            <a:r>
              <a:rPr lang="fa-IR" sz="4000" dirty="0" smtClean="0">
                <a:cs typeface="B Titr" panose="00000700000000000000" pitchFamily="2" charset="-78"/>
              </a:rPr>
              <a:t>یافته است.</a:t>
            </a: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764" y="697484"/>
            <a:ext cx="3311236" cy="232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9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359" y="-1"/>
            <a:ext cx="12254624" cy="5237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4599709"/>
            <a:ext cx="3437069" cy="2258291"/>
          </a:xfrm>
          <a:prstGeom prst="rect">
            <a:avLst/>
          </a:prstGeom>
        </p:spPr>
      </p:pic>
      <p:pic>
        <p:nvPicPr>
          <p:cNvPr id="1026" name="Picture 2" descr="What You Need to Know About Myopia Control | Spectrum Eye Ca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050" y="4491037"/>
            <a:ext cx="3155950" cy="23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23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242021"/>
                </a:solidFill>
                <a:latin typeface="HelveticaNeueLTStd-Lt"/>
              </a:rPr>
              <a:t>every 1 h increase in</a:t>
            </a:r>
            <a:br>
              <a:rPr lang="en-US" dirty="0">
                <a:solidFill>
                  <a:srgbClr val="242021"/>
                </a:solidFill>
                <a:latin typeface="HelveticaNeueLTStd-Lt"/>
              </a:rPr>
            </a:br>
            <a:r>
              <a:rPr lang="en-US" dirty="0">
                <a:solidFill>
                  <a:srgbClr val="242021"/>
                </a:solidFill>
                <a:latin typeface="HelveticaNeueLTStd-Lt"/>
              </a:rPr>
              <a:t>daily digital screen use is associated with 1.26 OR [Odds Ratio] (95% CI [Confidence</a:t>
            </a:r>
            <a:br>
              <a:rPr lang="en-US" dirty="0">
                <a:solidFill>
                  <a:srgbClr val="242021"/>
                </a:solidFill>
                <a:latin typeface="HelveticaNeueLTStd-Lt"/>
              </a:rPr>
            </a:br>
            <a:r>
              <a:rPr lang="en-US" dirty="0">
                <a:solidFill>
                  <a:srgbClr val="242021"/>
                </a:solidFill>
                <a:latin typeface="HelveticaNeueLTStd-Lt"/>
              </a:rPr>
              <a:t>Interval: 1.21–1.31, </a:t>
            </a:r>
            <a:r>
              <a:rPr lang="en-US" i="1" dirty="0">
                <a:solidFill>
                  <a:srgbClr val="242021"/>
                </a:solidFill>
                <a:latin typeface="HelveticaNeueLTStd-LtIt"/>
              </a:rPr>
              <a:t>p </a:t>
            </a:r>
            <a:r>
              <a:rPr lang="en-US" dirty="0">
                <a:solidFill>
                  <a:srgbClr val="242021"/>
                </a:solidFill>
                <a:latin typeface="RMTMI"/>
              </a:rPr>
              <a:t>&lt; </a:t>
            </a:r>
            <a:r>
              <a:rPr lang="en-US" dirty="0">
                <a:solidFill>
                  <a:srgbClr val="242021"/>
                </a:solidFill>
                <a:latin typeface="HelveticaNeueLTStd-Lt"/>
              </a:rPr>
              <a:t>0.001]) higher risks of myopic progression. Using computers</a:t>
            </a:r>
            <a:br>
              <a:rPr lang="en-US" dirty="0">
                <a:solidFill>
                  <a:srgbClr val="242021"/>
                </a:solidFill>
                <a:latin typeface="HelveticaNeueLTStd-Lt"/>
              </a:rPr>
            </a:br>
            <a:r>
              <a:rPr lang="en-US" dirty="0">
                <a:solidFill>
                  <a:srgbClr val="242021"/>
                </a:solidFill>
                <a:latin typeface="HelveticaNeueLTStd-Lt"/>
              </a:rPr>
              <a:t>(OR </a:t>
            </a:r>
            <a:r>
              <a:rPr lang="en-US" dirty="0">
                <a:solidFill>
                  <a:srgbClr val="242021"/>
                </a:solidFill>
                <a:latin typeface="MTSY"/>
              </a:rPr>
              <a:t>= </a:t>
            </a:r>
            <a:r>
              <a:rPr lang="en-US" dirty="0">
                <a:solidFill>
                  <a:srgbClr val="242021"/>
                </a:solidFill>
                <a:latin typeface="HelveticaNeueLTStd-Lt"/>
              </a:rPr>
              <a:t>1.813, 95% CI </a:t>
            </a:r>
            <a:r>
              <a:rPr lang="en-US" dirty="0">
                <a:solidFill>
                  <a:srgbClr val="242021"/>
                </a:solidFill>
                <a:latin typeface="MTSY"/>
              </a:rPr>
              <a:t>= </a:t>
            </a:r>
            <a:r>
              <a:rPr lang="en-US" dirty="0">
                <a:solidFill>
                  <a:srgbClr val="242021"/>
                </a:solidFill>
                <a:latin typeface="HelveticaNeueLTStd-Lt"/>
              </a:rPr>
              <a:t>1.05–3.12, </a:t>
            </a:r>
            <a:r>
              <a:rPr lang="en-US" i="1" dirty="0">
                <a:solidFill>
                  <a:srgbClr val="242021"/>
                </a:solidFill>
                <a:latin typeface="HelveticaNeueLTStd-LtIt"/>
              </a:rPr>
              <a:t>p </a:t>
            </a:r>
            <a:r>
              <a:rPr lang="en-US" dirty="0">
                <a:solidFill>
                  <a:srgbClr val="242021"/>
                </a:solidFill>
                <a:latin typeface="MTSY"/>
              </a:rPr>
              <a:t>= </a:t>
            </a:r>
            <a:r>
              <a:rPr lang="en-US" dirty="0">
                <a:solidFill>
                  <a:srgbClr val="242021"/>
                </a:solidFill>
                <a:latin typeface="HelveticaNeueLTStd-Lt"/>
              </a:rPr>
              <a:t>0.032) and using smartphones (OR </a:t>
            </a:r>
            <a:r>
              <a:rPr lang="en-US" dirty="0">
                <a:solidFill>
                  <a:srgbClr val="242021"/>
                </a:solidFill>
                <a:latin typeface="MTSY"/>
              </a:rPr>
              <a:t>= </a:t>
            </a:r>
            <a:r>
              <a:rPr lang="en-US" dirty="0">
                <a:solidFill>
                  <a:srgbClr val="242021"/>
                </a:solidFill>
                <a:latin typeface="HelveticaNeueLTStd-Lt"/>
              </a:rPr>
              <a:t>2.02,</a:t>
            </a:r>
            <a:br>
              <a:rPr lang="en-US" dirty="0">
                <a:solidFill>
                  <a:srgbClr val="242021"/>
                </a:solidFill>
                <a:latin typeface="HelveticaNeueLTStd-Lt"/>
              </a:rPr>
            </a:br>
            <a:r>
              <a:rPr lang="en-US" dirty="0">
                <a:solidFill>
                  <a:srgbClr val="242021"/>
                </a:solidFill>
                <a:latin typeface="HelveticaNeueLTStd-Lt"/>
              </a:rPr>
              <a:t>95% CI </a:t>
            </a:r>
            <a:r>
              <a:rPr lang="en-US" dirty="0">
                <a:solidFill>
                  <a:srgbClr val="242021"/>
                </a:solidFill>
                <a:latin typeface="MTSY"/>
              </a:rPr>
              <a:t>= </a:t>
            </a:r>
            <a:r>
              <a:rPr lang="en-US" dirty="0">
                <a:solidFill>
                  <a:srgbClr val="242021"/>
                </a:solidFill>
                <a:latin typeface="HelveticaNeueLTStd-Lt"/>
              </a:rPr>
              <a:t>1.19–3.43, </a:t>
            </a:r>
            <a:r>
              <a:rPr lang="en-US" i="1" dirty="0">
                <a:solidFill>
                  <a:srgbClr val="242021"/>
                </a:solidFill>
                <a:latin typeface="HelveticaNeueLTStd-LtIt"/>
              </a:rPr>
              <a:t>p </a:t>
            </a:r>
            <a:r>
              <a:rPr lang="en-US" dirty="0">
                <a:solidFill>
                  <a:srgbClr val="242021"/>
                </a:solidFill>
                <a:latin typeface="MTSY"/>
              </a:rPr>
              <a:t>= </a:t>
            </a:r>
            <a:r>
              <a:rPr lang="en-US" dirty="0">
                <a:solidFill>
                  <a:srgbClr val="242021"/>
                </a:solidFill>
                <a:latin typeface="HelveticaNeueLTStd-Lt"/>
              </a:rPr>
              <a:t>0.009) are shown to be associated with higher risks of myopic</a:t>
            </a:r>
            <a:br>
              <a:rPr lang="en-US" dirty="0">
                <a:solidFill>
                  <a:srgbClr val="242021"/>
                </a:solidFill>
                <a:latin typeface="HelveticaNeueLTStd-Lt"/>
              </a:rPr>
            </a:br>
            <a:r>
              <a:rPr lang="en-US" dirty="0">
                <a:solidFill>
                  <a:srgbClr val="242021"/>
                </a:solidFill>
                <a:latin typeface="HelveticaNeueLTStd-Lt"/>
              </a:rPr>
              <a:t>progression than television use.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algn="r" rtl="1">
              <a:lnSpc>
                <a:spcPct val="120000"/>
              </a:lnSpc>
            </a:pPr>
            <a:r>
              <a:rPr lang="fa-IR" sz="4000" dirty="0" smtClean="0">
                <a:cs typeface="B Titr" panose="00000700000000000000" pitchFamily="2" charset="-78"/>
              </a:rPr>
              <a:t>هر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یکساعت نگاه کردن </a:t>
            </a:r>
            <a:r>
              <a:rPr lang="fa-IR" sz="4000" dirty="0" smtClean="0">
                <a:cs typeface="B Titr" panose="00000700000000000000" pitchFamily="2" charset="-78"/>
              </a:rPr>
              <a:t>بیشتر به صفحه دیجیتال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سرعت پیشرفت نزدیک بینی را 1.3</a:t>
            </a:r>
            <a:r>
              <a:rPr lang="fa-IR" sz="4000" dirty="0" smtClean="0">
                <a:cs typeface="B Titr" panose="00000700000000000000" pitchFamily="2" charset="-78"/>
              </a:rPr>
              <a:t> برابر میکند.</a:t>
            </a:r>
          </a:p>
          <a:p>
            <a:pPr algn="r" rtl="1">
              <a:lnSpc>
                <a:spcPct val="120000"/>
              </a:lnSpc>
            </a:pP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کامپیوتر 1.8</a:t>
            </a:r>
            <a:r>
              <a:rPr lang="fa-IR" sz="4000" dirty="0" smtClean="0">
                <a:cs typeface="B Titr" panose="00000700000000000000" pitchFamily="2" charset="-78"/>
              </a:rPr>
              <a:t> برابر،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موبایل 2</a:t>
            </a:r>
            <a:r>
              <a:rPr lang="fa-IR" sz="4000" dirty="0" smtClean="0">
                <a:cs typeface="B Titr" panose="00000700000000000000" pitchFamily="2" charset="-78"/>
              </a:rPr>
              <a:t> برابر در قیاس با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تلویزیون</a:t>
            </a:r>
          </a:p>
          <a:p>
            <a:pPr algn="r" rtl="1">
              <a:lnSpc>
                <a:spcPct val="120000"/>
              </a:lnSpc>
            </a:pPr>
            <a:endParaRPr lang="en-US" sz="4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510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333" y="0"/>
            <a:ext cx="9366933" cy="278476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41534" y="2784764"/>
            <a:ext cx="5181600" cy="409777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frequency of</a:t>
            </a:r>
            <a:br>
              <a:rPr lang="en-US" dirty="0"/>
            </a:br>
            <a:r>
              <a:rPr lang="en-US" dirty="0"/>
              <a:t>tablet use and ownership of offspring was inversely related with maternal educational level and household income. 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421267" y="2784763"/>
            <a:ext cx="5181600" cy="4073237"/>
          </a:xfrm>
        </p:spPr>
        <p:txBody>
          <a:bodyPr>
            <a:normAutofit/>
          </a:bodyPr>
          <a:lstStyle/>
          <a:p>
            <a:pPr algn="r" rtl="1">
              <a:lnSpc>
                <a:spcPct val="100000"/>
              </a:lnSpc>
            </a:pPr>
            <a:r>
              <a:rPr lang="fa-IR" sz="4000" dirty="0" smtClean="0">
                <a:cs typeface="B Titr" panose="00000700000000000000" pitchFamily="2" charset="-78"/>
              </a:rPr>
              <a:t>کودکان زیر 5 ساله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طبقات کم درآمد</a:t>
            </a:r>
            <a:r>
              <a:rPr lang="fa-IR" sz="4000" dirty="0" smtClean="0">
                <a:cs typeface="B Titr" panose="00000700000000000000" pitchFamily="2" charset="-78"/>
              </a:rPr>
              <a:t> و کسانیکه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مادرشان تحصیلات کمتری </a:t>
            </a:r>
            <a:r>
              <a:rPr lang="fa-IR" sz="4000" dirty="0" smtClean="0">
                <a:cs typeface="B Titr" panose="00000700000000000000" pitchFamily="2" charset="-78"/>
              </a:rPr>
              <a:t>داشت به احتمال بیشتری مالک تبلت یا موبایل بودند.</a:t>
            </a:r>
            <a:endParaRPr lang="en-US" sz="4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976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05980" cy="37407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37" y="4087089"/>
            <a:ext cx="10515600" cy="2256127"/>
          </a:xfrm>
        </p:spPr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Titr" panose="00000700000000000000" pitchFamily="2" charset="-78"/>
              </a:rPr>
              <a:t>سندروم </a:t>
            </a:r>
            <a:r>
              <a:rPr lang="fa-IR" sz="4000" b="1" dirty="0" smtClean="0">
                <a:cs typeface="B Titr" panose="00000700000000000000" pitchFamily="2" charset="-78"/>
              </a:rPr>
              <a:t>گردن درد </a:t>
            </a:r>
            <a:r>
              <a:rPr lang="fa-IR" sz="4000" b="1" dirty="0">
                <a:cs typeface="B Titr" panose="00000700000000000000" pitchFamily="2" charset="-78"/>
              </a:rPr>
              <a:t>پیامکی</a:t>
            </a:r>
            <a:endParaRPr lang="fa-IR" sz="4000" b="1" dirty="0">
              <a:cs typeface="B Titr" panose="00000700000000000000" pitchFamily="2" charset="-78"/>
              <a:hlinkClick r:id="rId3"/>
            </a:endParaRPr>
          </a:p>
          <a:p>
            <a:pPr algn="r" rtl="1"/>
            <a:r>
              <a:rPr lang="fa-IR" sz="4000" b="1" dirty="0" smtClean="0">
                <a:cs typeface="B Titr" panose="00000700000000000000" pitchFamily="2" charset="-78"/>
              </a:rPr>
              <a:t>سندروم گردن درد موبایلی</a:t>
            </a:r>
            <a:endParaRPr lang="en-US" sz="4000" b="1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762" y="5660879"/>
            <a:ext cx="73056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70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4709" y="2244436"/>
            <a:ext cx="1205345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08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64" y="100807"/>
            <a:ext cx="8220075" cy="33147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73182" y="3362525"/>
            <a:ext cx="5659582" cy="276145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Relative to non-regular use, regular 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use of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mobile devices was significantly linked to </a:t>
            </a:r>
            <a:r>
              <a:rPr lang="en-US" dirty="0">
                <a:solidFill>
                  <a:srgbClr val="C00000"/>
                </a:solidFill>
                <a:latin typeface="Helvetica" panose="020B0604020202020204" pitchFamily="34" charset="0"/>
              </a:rPr>
              <a:t>conduct problems (IPTW-OR: 1.77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, 95% CI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: [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1.03–3.04], </a:t>
            </a:r>
            <a:r>
              <a:rPr lang="en-US" dirty="0">
                <a:solidFill>
                  <a:srgbClr val="000000"/>
                </a:solidFill>
                <a:latin typeface="Helvetica-Oblique"/>
              </a:rPr>
              <a:t>p </a:t>
            </a:r>
            <a:r>
              <a:rPr lang="en-US" dirty="0">
                <a:solidFill>
                  <a:srgbClr val="000000"/>
                </a:solidFill>
                <a:latin typeface="ArialMT"/>
              </a:rPr>
              <a:t>&lt;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.05) and </a:t>
            </a:r>
            <a:r>
              <a:rPr lang="en-US" dirty="0" smtClean="0">
                <a:solidFill>
                  <a:srgbClr val="C00000"/>
                </a:solidFill>
                <a:latin typeface="Helvetica" panose="020B0604020202020204" pitchFamily="34" charset="0"/>
              </a:rPr>
              <a:t>hyperactivity/inattention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(IPTW-OR: </a:t>
            </a:r>
            <a:r>
              <a:rPr lang="en-US" dirty="0">
                <a:solidFill>
                  <a:srgbClr val="C00000"/>
                </a:solidFill>
                <a:latin typeface="Helvetica" panose="020B0604020202020204" pitchFamily="34" charset="0"/>
              </a:rPr>
              <a:t>1.82,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 95% CI: [1.15–2.87], </a:t>
            </a:r>
            <a:r>
              <a:rPr lang="en-US" dirty="0">
                <a:solidFill>
                  <a:srgbClr val="000000"/>
                </a:solidFill>
                <a:latin typeface="Helvetica-Oblique"/>
              </a:rPr>
              <a:t>p </a:t>
            </a:r>
            <a:r>
              <a:rPr lang="en-US" dirty="0" smtClean="0">
                <a:solidFill>
                  <a:srgbClr val="000000"/>
                </a:solidFill>
                <a:latin typeface="ArialMT"/>
              </a:rPr>
              <a:t>&lt; 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.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01).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832764" y="2845053"/>
            <a:ext cx="6123709" cy="3225945"/>
          </a:xfrm>
        </p:spPr>
        <p:txBody>
          <a:bodyPr>
            <a:noAutofit/>
          </a:bodyPr>
          <a:lstStyle/>
          <a:p>
            <a:pPr algn="r" rtl="1">
              <a:lnSpc>
                <a:spcPct val="100000"/>
              </a:lnSpc>
            </a:pPr>
            <a:r>
              <a:rPr lang="fa-IR" sz="3600" dirty="0" smtClean="0">
                <a:solidFill>
                  <a:srgbClr val="202122"/>
                </a:solidFill>
                <a:latin typeface=".Arabic UI Text"/>
                <a:cs typeface="B Titr" panose="00000700000000000000" pitchFamily="2" charset="-78"/>
              </a:rPr>
              <a:t>افزایش تقریبا </a:t>
            </a:r>
            <a:r>
              <a:rPr lang="fa-IR" sz="3600" dirty="0" smtClean="0">
                <a:solidFill>
                  <a:srgbClr val="C00000"/>
                </a:solidFill>
                <a:latin typeface=".Arabic UI Text"/>
                <a:cs typeface="B Titr" panose="00000700000000000000" pitchFamily="2" charset="-78"/>
              </a:rPr>
              <a:t>دو برابری </a:t>
            </a:r>
            <a:r>
              <a:rPr lang="fa-IR" sz="3600" dirty="0" smtClean="0">
                <a:solidFill>
                  <a:srgbClr val="202122"/>
                </a:solidFill>
                <a:latin typeface=".Arabic UI Text"/>
                <a:cs typeface="B Titr" panose="00000700000000000000" pitchFamily="2" charset="-78"/>
              </a:rPr>
              <a:t>احتمال مشکلات </a:t>
            </a:r>
            <a:r>
              <a:rPr lang="fa-IR" sz="3600" dirty="0" smtClean="0">
                <a:solidFill>
                  <a:srgbClr val="C00000"/>
                </a:solidFill>
                <a:latin typeface=".Arabic UI Text"/>
                <a:cs typeface="B Titr" panose="00000700000000000000" pitchFamily="2" charset="-78"/>
              </a:rPr>
              <a:t>سلوک و بیش فعالی</a:t>
            </a:r>
          </a:p>
          <a:p>
            <a:pPr algn="r" rtl="1">
              <a:lnSpc>
                <a:spcPct val="100000"/>
              </a:lnSpc>
            </a:pPr>
            <a:endParaRPr lang="en-US" sz="3600" dirty="0" smtClean="0">
              <a:solidFill>
                <a:srgbClr val="202122"/>
              </a:solidFill>
              <a:latin typeface=".Arabic UI Text"/>
              <a:cs typeface="B Titr" panose="000007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3200" dirty="0" smtClean="0">
                <a:solidFill>
                  <a:srgbClr val="202122"/>
                </a:solidFill>
                <a:latin typeface=".Arabic UI Text"/>
                <a:cs typeface="B Titr" panose="00000700000000000000" pitchFamily="2" charset="-78"/>
              </a:rPr>
              <a:t>رفتارهای </a:t>
            </a:r>
            <a:r>
              <a:rPr lang="fa-IR" sz="3200" dirty="0">
                <a:solidFill>
                  <a:srgbClr val="202122"/>
                </a:solidFill>
                <a:latin typeface=".Arabic UI Text"/>
                <a:cs typeface="B Titr" panose="00000700000000000000" pitchFamily="2" charset="-78"/>
              </a:rPr>
              <a:t>ضداجتماعی توصیف شده اند مانند دزدی ، دروغ گویی ، </a:t>
            </a:r>
            <a:r>
              <a:rPr lang="fa-IR" sz="3200" dirty="0" smtClean="0">
                <a:solidFill>
                  <a:srgbClr val="202122"/>
                </a:solidFill>
                <a:latin typeface=".Arabic UI Text"/>
                <a:cs typeface="B Titr" panose="00000700000000000000" pitchFamily="2" charset="-78"/>
              </a:rPr>
              <a:t>جنگ و دعوا</a:t>
            </a:r>
          </a:p>
          <a:p>
            <a:pPr algn="r" rtl="1">
              <a:lnSpc>
                <a:spcPct val="100000"/>
              </a:lnSpc>
            </a:pPr>
            <a:r>
              <a:rPr lang="fa-IR" sz="3200" dirty="0" smtClean="0">
                <a:cs typeface="B Titr" panose="00000700000000000000" pitchFamily="2" charset="-78"/>
              </a:rPr>
              <a:t>توانایی </a:t>
            </a:r>
            <a:r>
              <a:rPr lang="fa-IR" sz="3200" dirty="0">
                <a:cs typeface="B Titr" panose="00000700000000000000" pitchFamily="2" charset="-78"/>
              </a:rPr>
              <a:t>دقّت و تمرکز</a:t>
            </a:r>
            <a:endParaRPr lang="en-US" sz="3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528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09" y="-41564"/>
            <a:ext cx="10363200" cy="3181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3269673"/>
            <a:ext cx="6584370" cy="2907290"/>
          </a:xfrm>
        </p:spPr>
        <p:txBody>
          <a:bodyPr>
            <a:noAutofit/>
          </a:bodyPr>
          <a:lstStyle/>
          <a:p>
            <a:r>
              <a:rPr lang="en-US" sz="3200" dirty="0"/>
              <a:t>T</a:t>
            </a:r>
            <a:r>
              <a:rPr lang="en-US" sz="3200" dirty="0" smtClean="0"/>
              <a:t>he </a:t>
            </a:r>
            <a:r>
              <a:rPr lang="en-US" sz="3200" dirty="0"/>
              <a:t>“triple A” influence (accessibility, affordability, anonymity).</a:t>
            </a:r>
            <a:br>
              <a:rPr lang="en-US" sz="3200" dirty="0"/>
            </a:br>
            <a:r>
              <a:rPr lang="en-US" sz="3200" dirty="0" smtClean="0"/>
              <a:t>Adverse </a:t>
            </a:r>
            <a:r>
              <a:rPr lang="en-US" sz="3200" dirty="0"/>
              <a:t>effects in sexual development and sexual </a:t>
            </a:r>
            <a:r>
              <a:rPr lang="en-US" sz="3200" dirty="0" smtClean="0"/>
              <a:t>functioning. </a:t>
            </a:r>
          </a:p>
          <a:p>
            <a:r>
              <a:rPr lang="en-US" sz="3200" dirty="0" err="1" smtClean="0"/>
              <a:t>Hypofrontality</a:t>
            </a:r>
            <a:r>
              <a:rPr lang="en-US" sz="3200" dirty="0" smtClean="0"/>
              <a:t>: </a:t>
            </a:r>
            <a:r>
              <a:rPr lang="fa-IR" sz="3200" dirty="0" smtClean="0">
                <a:cs typeface="B Titr" panose="00000700000000000000" pitchFamily="2" charset="-78"/>
              </a:rPr>
              <a:t>تکانشی، نوسان در خلق</a:t>
            </a:r>
            <a:r>
              <a:rPr lang="en-US" sz="3200" dirty="0">
                <a:cs typeface="B Titr" panose="00000700000000000000" pitchFamily="2" charset="-78"/>
              </a:rPr>
              <a:t/>
            </a:r>
            <a:br>
              <a:rPr lang="en-US" sz="3200" dirty="0">
                <a:cs typeface="B Titr" panose="00000700000000000000" pitchFamily="2" charset="-78"/>
              </a:rPr>
            </a:b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269673"/>
            <a:ext cx="5181600" cy="2907290"/>
          </a:xfrm>
        </p:spPr>
        <p:txBody>
          <a:bodyPr>
            <a:normAutofit/>
          </a:bodyPr>
          <a:lstStyle/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ایجاد اشکال در تکامل و کارکرد جنسی</a:t>
            </a:r>
            <a:endParaRPr lang="en-US" sz="3600" dirty="0" smtClean="0">
              <a:cs typeface="B Titr" panose="00000700000000000000" pitchFamily="2" charset="-78"/>
            </a:endParaRPr>
          </a:p>
          <a:p>
            <a:pPr algn="r" rtl="1"/>
            <a:endParaRPr lang="en-US" sz="3600" dirty="0"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162" y="4394108"/>
            <a:ext cx="4277591" cy="246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1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71"/>
            <a:ext cx="12143696" cy="354676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6937" y="5015345"/>
            <a:ext cx="12095063" cy="6234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0" y="3976255"/>
            <a:ext cx="8829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000" dirty="0" smtClean="0">
                <a:cs typeface="B Titr" panose="00000700000000000000" pitchFamily="2" charset="-78"/>
              </a:rPr>
              <a:t>زمان اسکرین                              </a:t>
            </a:r>
            <a:r>
              <a:rPr lang="fa-IR" sz="4800" dirty="0" smtClean="0">
                <a:solidFill>
                  <a:srgbClr val="00B050"/>
                </a:solidFill>
                <a:cs typeface="B Titr" panose="00000700000000000000" pitchFamily="2" charset="-78"/>
              </a:rPr>
              <a:t>زمان سبز</a:t>
            </a:r>
            <a:endParaRPr lang="en-US" sz="4800" dirty="0">
              <a:solidFill>
                <a:srgbClr val="00B05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22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4111" y="0"/>
            <a:ext cx="8674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2109" y="32938"/>
            <a:ext cx="3629891" cy="6575680"/>
          </a:xfrm>
        </p:spPr>
        <p:txBody>
          <a:bodyPr>
            <a:noAutofit/>
          </a:bodyPr>
          <a:lstStyle/>
          <a:p>
            <a:pPr algn="r" rtl="1"/>
            <a:r>
              <a:rPr lang="fa-IR" sz="2900" dirty="0" smtClean="0">
                <a:solidFill>
                  <a:srgbClr val="C00000"/>
                </a:solidFill>
                <a:cs typeface="B Titr" panose="00000700000000000000" pitchFamily="2" charset="-78"/>
              </a:rPr>
              <a:t>مشکلات سلامت روان</a:t>
            </a:r>
          </a:p>
          <a:p>
            <a:pPr algn="r" rtl="1"/>
            <a:r>
              <a:rPr lang="fa-IR" sz="2900" dirty="0" smtClean="0">
                <a:cs typeface="B Titr" panose="00000700000000000000" pitchFamily="2" charset="-78"/>
              </a:rPr>
              <a:t>افسردگی</a:t>
            </a:r>
          </a:p>
          <a:p>
            <a:pPr algn="r" rtl="1"/>
            <a:r>
              <a:rPr lang="fa-IR" sz="2900" dirty="0" smtClean="0">
                <a:cs typeface="B Titr" panose="00000700000000000000" pitchFamily="2" charset="-78"/>
              </a:rPr>
              <a:t>اضطراب</a:t>
            </a:r>
          </a:p>
          <a:p>
            <a:pPr algn="r" rtl="1"/>
            <a:r>
              <a:rPr lang="fa-IR" sz="2900" dirty="0" smtClean="0">
                <a:cs typeface="B Titr" panose="00000700000000000000" pitchFamily="2" charset="-78"/>
              </a:rPr>
              <a:t>استرس</a:t>
            </a:r>
          </a:p>
          <a:p>
            <a:pPr algn="r" rtl="1"/>
            <a:r>
              <a:rPr lang="fa-IR" sz="2900" dirty="0" smtClean="0">
                <a:solidFill>
                  <a:srgbClr val="00B050"/>
                </a:solidFill>
                <a:cs typeface="B Titr" panose="00000700000000000000" pitchFamily="2" charset="-78"/>
              </a:rPr>
              <a:t>سلامت روان مثبت</a:t>
            </a:r>
          </a:p>
          <a:p>
            <a:pPr algn="r" rtl="1"/>
            <a:r>
              <a:rPr lang="fa-IR" sz="2900" dirty="0" smtClean="0">
                <a:cs typeface="B Titr" panose="00000700000000000000" pitchFamily="2" charset="-78"/>
              </a:rPr>
              <a:t>نشاط</a:t>
            </a:r>
          </a:p>
          <a:p>
            <a:pPr algn="r" rtl="1"/>
            <a:r>
              <a:rPr lang="fa-IR" sz="2900" dirty="0" smtClean="0">
                <a:cs typeface="B Titr" panose="00000700000000000000" pitchFamily="2" charset="-78"/>
              </a:rPr>
              <a:t>تاب آوری</a:t>
            </a:r>
          </a:p>
          <a:p>
            <a:pPr algn="r" rtl="1"/>
            <a:r>
              <a:rPr lang="fa-IR" sz="2900" dirty="0" smtClean="0">
                <a:cs typeface="B Titr" panose="00000700000000000000" pitchFamily="2" charset="-78"/>
              </a:rPr>
              <a:t>رضایت از زندگی</a:t>
            </a:r>
          </a:p>
          <a:p>
            <a:pPr algn="r" rtl="1"/>
            <a:r>
              <a:rPr lang="fa-IR" sz="2900" dirty="0" smtClean="0">
                <a:solidFill>
                  <a:srgbClr val="0070C0"/>
                </a:solidFill>
                <a:cs typeface="B Titr" panose="00000700000000000000" pitchFamily="2" charset="-78"/>
              </a:rPr>
              <a:t>کارکرد شناختی</a:t>
            </a:r>
          </a:p>
          <a:p>
            <a:pPr algn="r" rtl="1"/>
            <a:r>
              <a:rPr lang="fa-IR" sz="2900" dirty="0" smtClean="0">
                <a:cs typeface="B Titr" panose="00000700000000000000" pitchFamily="2" charset="-78"/>
              </a:rPr>
              <a:t>دقت</a:t>
            </a:r>
          </a:p>
          <a:p>
            <a:pPr algn="r" rtl="1"/>
            <a:r>
              <a:rPr lang="fa-IR" sz="2900" dirty="0" smtClean="0">
                <a:cs typeface="B Titr" panose="00000700000000000000" pitchFamily="2" charset="-78"/>
              </a:rPr>
              <a:t>حافظه</a:t>
            </a:r>
          </a:p>
          <a:p>
            <a:pPr algn="r" rtl="1"/>
            <a:r>
              <a:rPr lang="fa-IR" sz="2900" dirty="0" smtClean="0">
                <a:solidFill>
                  <a:srgbClr val="7030A0"/>
                </a:solidFill>
                <a:cs typeface="B Titr" panose="00000700000000000000" pitchFamily="2" charset="-78"/>
              </a:rPr>
              <a:t>کارکرد تحصیلی</a:t>
            </a:r>
          </a:p>
          <a:p>
            <a:pPr algn="r" rtl="1"/>
            <a:r>
              <a:rPr lang="fa-IR" sz="2900" dirty="0" smtClean="0">
                <a:cs typeface="B Titr" panose="00000700000000000000" pitchFamily="2" charset="-78"/>
              </a:rPr>
              <a:t>نمرات امتحانی</a:t>
            </a:r>
            <a:endParaRPr lang="en-US" sz="2900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82" y="32938"/>
            <a:ext cx="8919065" cy="65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73" y="0"/>
            <a:ext cx="12080427" cy="5627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999" y="3571875"/>
            <a:ext cx="5842002" cy="32861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94364" y="5644973"/>
            <a:ext cx="2563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5400" dirty="0" smtClean="0">
                <a:solidFill>
                  <a:srgbClr val="0070C0"/>
                </a:solidFill>
                <a:cs typeface="B Titr" panose="00000700000000000000" pitchFamily="2" charset="-78"/>
              </a:rPr>
              <a:t>تغییر مغز!</a:t>
            </a:r>
            <a:endParaRPr lang="en-US" sz="54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2644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10058400" cy="3390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1228" y="3390900"/>
            <a:ext cx="9009518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08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820400" cy="37909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3790950"/>
            <a:ext cx="5181600" cy="2857068"/>
          </a:xfrm>
        </p:spPr>
        <p:txBody>
          <a:bodyPr>
            <a:normAutofit fontScale="92500"/>
          </a:bodyPr>
          <a:lstStyle/>
          <a:p>
            <a:r>
              <a:rPr lang="en-US" sz="2000" dirty="0">
                <a:solidFill>
                  <a:srgbClr val="000000"/>
                </a:solidFill>
                <a:latin typeface="CharisSIL"/>
              </a:rPr>
              <a:t>Randomly assigned participants were exposed to three conditions: positive news</a:t>
            </a:r>
            <a:br>
              <a:rPr lang="en-US" sz="2000" dirty="0">
                <a:solidFill>
                  <a:srgbClr val="000000"/>
                </a:solidFill>
                <a:latin typeface="CharisSIL"/>
              </a:rPr>
            </a:br>
            <a:r>
              <a:rPr lang="en-US" sz="2000" dirty="0">
                <a:solidFill>
                  <a:srgbClr val="000000"/>
                </a:solidFill>
                <a:latin typeface="CharisSIL"/>
              </a:rPr>
              <a:t>(</a:t>
            </a:r>
            <a:r>
              <a:rPr lang="en-US" sz="2000" i="1" dirty="0">
                <a:solidFill>
                  <a:srgbClr val="000000"/>
                </a:solidFill>
                <a:latin typeface="CharisSIL-Italic"/>
              </a:rPr>
              <a:t>N </a:t>
            </a:r>
            <a:r>
              <a:rPr lang="en-US" sz="2000" dirty="0">
                <a:solidFill>
                  <a:srgbClr val="000000"/>
                </a:solidFill>
                <a:latin typeface="TeX_CM_Maths_Symbols"/>
              </a:rPr>
              <a:t>= </a:t>
            </a:r>
            <a:r>
              <a:rPr lang="en-US" sz="2000" dirty="0">
                <a:solidFill>
                  <a:srgbClr val="000000"/>
                </a:solidFill>
                <a:latin typeface="CharisSIL"/>
              </a:rPr>
              <a:t>56), negative news (</a:t>
            </a:r>
            <a:r>
              <a:rPr lang="en-US" sz="2000" i="1" dirty="0">
                <a:solidFill>
                  <a:srgbClr val="000000"/>
                </a:solidFill>
                <a:latin typeface="CharisSIL-Italic"/>
              </a:rPr>
              <a:t>N </a:t>
            </a:r>
            <a:r>
              <a:rPr lang="en-US" sz="2000" dirty="0">
                <a:solidFill>
                  <a:srgbClr val="000000"/>
                </a:solidFill>
                <a:latin typeface="TeX_CM_Maths_Symbols"/>
              </a:rPr>
              <a:t>= </a:t>
            </a:r>
            <a:r>
              <a:rPr lang="en-US" sz="2000" dirty="0">
                <a:solidFill>
                  <a:srgbClr val="000000"/>
                </a:solidFill>
                <a:latin typeface="CharisSIL"/>
              </a:rPr>
              <a:t>59), and neutral news (</a:t>
            </a:r>
            <a:r>
              <a:rPr lang="en-US" sz="2000" i="1" dirty="0">
                <a:solidFill>
                  <a:srgbClr val="000000"/>
                </a:solidFill>
                <a:latin typeface="CharisSIL-Italic"/>
              </a:rPr>
              <a:t>N </a:t>
            </a:r>
            <a:r>
              <a:rPr lang="en-US" sz="2000" dirty="0">
                <a:solidFill>
                  <a:srgbClr val="000000"/>
                </a:solidFill>
                <a:latin typeface="TeX_CM_Maths_Symbols"/>
              </a:rPr>
              <a:t>= </a:t>
            </a:r>
            <a:r>
              <a:rPr lang="en-US" sz="2000" dirty="0">
                <a:solidFill>
                  <a:srgbClr val="000000"/>
                </a:solidFill>
                <a:latin typeface="CharisSIL"/>
              </a:rPr>
              <a:t>60) related to COVID-19</a:t>
            </a:r>
            <a:r>
              <a:rPr lang="en-US" sz="2000" dirty="0" smtClean="0">
                <a:solidFill>
                  <a:srgbClr val="000000"/>
                </a:solidFill>
                <a:latin typeface="CharisSIL"/>
              </a:rPr>
              <a:t>.</a:t>
            </a:r>
            <a:endParaRPr lang="fa-IR" sz="2000" dirty="0" smtClean="0">
              <a:solidFill>
                <a:srgbClr val="000000"/>
              </a:solidFill>
              <a:latin typeface="CharisSIL"/>
            </a:endParaRPr>
          </a:p>
          <a:p>
            <a:r>
              <a:rPr lang="en-US" dirty="0" smtClean="0"/>
              <a:t>Negative news </a:t>
            </a:r>
            <a:r>
              <a:rPr lang="en-US" dirty="0"/>
              <a:t>significantly decreased positive emotions and resilience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>
                <a:solidFill>
                  <a:srgbClr val="000000"/>
                </a:solidFill>
                <a:latin typeface="CharisSIL"/>
              </a:rPr>
              <a:t>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248400" y="3790951"/>
            <a:ext cx="5181600" cy="2857068"/>
          </a:xfrm>
        </p:spPr>
        <p:txBody>
          <a:bodyPr>
            <a:normAutofit fontScale="92500"/>
          </a:bodyPr>
          <a:lstStyle/>
          <a:p>
            <a:pPr algn="r" rtl="1"/>
            <a:r>
              <a:rPr lang="fa-IR" sz="3200" dirty="0" smtClean="0">
                <a:solidFill>
                  <a:srgbClr val="FF0000"/>
                </a:solidFill>
                <a:cs typeface="B Titr" panose="00000700000000000000" pitchFamily="2" charset="-78"/>
              </a:rPr>
              <a:t>سه نوع خبر </a:t>
            </a:r>
            <a:r>
              <a:rPr lang="fa-IR" sz="3200" dirty="0" smtClean="0">
                <a:cs typeface="B Titr" panose="00000700000000000000" pitchFamily="2" charset="-78"/>
              </a:rPr>
              <a:t>مثبت و منفی و خنثی کووید برای سه گروه</a:t>
            </a:r>
          </a:p>
          <a:p>
            <a:pPr algn="r" rtl="1"/>
            <a:r>
              <a:rPr lang="fa-IR" sz="3200" dirty="0" smtClean="0">
                <a:cs typeface="B Titr" panose="00000700000000000000" pitchFamily="2" charset="-78"/>
              </a:rPr>
              <a:t>اخبار منفی سبب کاهش تاب‌آوری و عواطف مثبت (</a:t>
            </a:r>
            <a:r>
              <a:rPr lang="fa-IR" sz="3200" dirty="0" smtClean="0">
                <a:solidFill>
                  <a:srgbClr val="0070C0"/>
                </a:solidFill>
                <a:cs typeface="B Titr" panose="00000700000000000000" pitchFamily="2" charset="-78"/>
              </a:rPr>
              <a:t>نشاط و امید</a:t>
            </a:r>
            <a:r>
              <a:rPr lang="fa-IR" sz="3200" dirty="0" smtClean="0">
                <a:cs typeface="B Titr" panose="00000700000000000000" pitchFamily="2" charset="-78"/>
              </a:rPr>
              <a:t>) شد.</a:t>
            </a:r>
            <a:endParaRPr lang="en-US" sz="3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419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818" y="124691"/>
            <a:ext cx="6324600" cy="293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463635"/>
            <a:ext cx="5181600" cy="2713327"/>
          </a:xfrm>
        </p:spPr>
        <p:txBody>
          <a:bodyPr>
            <a:normAutofit fontScale="92500"/>
          </a:bodyPr>
          <a:lstStyle/>
          <a:p>
            <a:r>
              <a:rPr lang="en-US" dirty="0"/>
              <a:t>A</a:t>
            </a:r>
            <a:r>
              <a:rPr lang="en-US" dirty="0" smtClean="0"/>
              <a:t>lmost </a:t>
            </a:r>
            <a:r>
              <a:rPr lang="en-US" dirty="0"/>
              <a:t>all (96.6%) 0- to 4-yearolds recruited from a low-income</a:t>
            </a:r>
            <a:br>
              <a:rPr lang="en-US" dirty="0"/>
            </a:br>
            <a:r>
              <a:rPr lang="en-US" dirty="0"/>
              <a:t>pediatric clinic had used mobile</a:t>
            </a:r>
            <a:br>
              <a:rPr lang="en-US" dirty="0"/>
            </a:br>
            <a:r>
              <a:rPr lang="en-US" dirty="0"/>
              <a:t>devices, and 75% owned their own</a:t>
            </a:r>
            <a:br>
              <a:rPr lang="en-US" dirty="0"/>
            </a:br>
            <a:r>
              <a:rPr lang="en-US" dirty="0"/>
              <a:t>device.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463635"/>
            <a:ext cx="5181600" cy="2713328"/>
          </a:xfrm>
        </p:spPr>
        <p:txBody>
          <a:bodyPr>
            <a:noAutofit/>
          </a:bodyPr>
          <a:lstStyle/>
          <a:p>
            <a:pPr algn="r" rtl="1"/>
            <a:r>
              <a:rPr lang="fa-IR" sz="4000" dirty="0" smtClean="0">
                <a:cs typeface="B Titr" panose="00000700000000000000" pitchFamily="2" charset="-78"/>
              </a:rPr>
              <a:t>مطالعه در آمریکا نشان داد که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سه چهارم کودکان طبقات پایین</a:t>
            </a:r>
            <a:r>
              <a:rPr lang="fa-IR" sz="4000" dirty="0" smtClean="0">
                <a:cs typeface="B Titr" panose="00000700000000000000" pitchFamily="2" charset="-78"/>
              </a:rPr>
              <a:t> جامعه مالک یک وسیله دیجیتال اعم از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گوشی یا تبلت </a:t>
            </a:r>
            <a:r>
              <a:rPr lang="fa-IR" sz="4000" dirty="0" smtClean="0">
                <a:cs typeface="B Titr" panose="00000700000000000000" pitchFamily="2" charset="-78"/>
              </a:rPr>
              <a:t>بودند.</a:t>
            </a:r>
            <a:endParaRPr lang="en-US" sz="4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3936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505950" cy="39243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90946" y="4048990"/>
            <a:ext cx="5701145" cy="225266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URWPalladioL-Roma"/>
              </a:rPr>
              <a:t>A </a:t>
            </a:r>
            <a:r>
              <a:rPr lang="en-US" sz="3200" dirty="0">
                <a:solidFill>
                  <a:srgbClr val="000000"/>
                </a:solidFill>
                <a:latin typeface="URWPalladioL-Roma"/>
              </a:rPr>
              <a:t>seven-day SM abstinence period significantly </a:t>
            </a:r>
            <a:r>
              <a:rPr lang="en-US" sz="3200" dirty="0" smtClean="0">
                <a:solidFill>
                  <a:srgbClr val="000000"/>
                </a:solidFill>
                <a:latin typeface="URWPalladioL-Roma"/>
              </a:rPr>
              <a:t>increased perceived </a:t>
            </a:r>
            <a:r>
              <a:rPr lang="en-US" sz="3200" dirty="0">
                <a:solidFill>
                  <a:srgbClr val="000000"/>
                </a:solidFill>
                <a:latin typeface="URWPalladioL-Roma"/>
              </a:rPr>
              <a:t>MWB and SC </a:t>
            </a:r>
          </a:p>
          <a:p>
            <a:r>
              <a:rPr lang="en-US" sz="3200" dirty="0">
                <a:solidFill>
                  <a:srgbClr val="000000"/>
                </a:solidFill>
                <a:latin typeface="URWPalladioL-Roma"/>
              </a:rPr>
              <a:t> The importance of unplugging at least for temporary periods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199" y="3924299"/>
            <a:ext cx="5534891" cy="2252664"/>
          </a:xfrm>
        </p:spPr>
        <p:txBody>
          <a:bodyPr>
            <a:noAutofit/>
          </a:bodyPr>
          <a:lstStyle/>
          <a:p>
            <a:pPr algn="r" rtl="1">
              <a:lnSpc>
                <a:spcPct val="110000"/>
              </a:lnSpc>
            </a:pPr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یک هفته قطع شبکه </a:t>
            </a:r>
            <a:r>
              <a:rPr lang="fa-IR" sz="3200" dirty="0" smtClean="0">
                <a:cs typeface="B Titr" panose="00000700000000000000" pitchFamily="2" charset="-78"/>
              </a:rPr>
              <a:t>های مجازی سبب بهبود شاخص های </a:t>
            </a:r>
            <a:r>
              <a:rPr lang="fa-IR" sz="3200" dirty="0" smtClean="0">
                <a:solidFill>
                  <a:srgbClr val="0070C0"/>
                </a:solidFill>
                <a:cs typeface="B Titr" panose="00000700000000000000" pitchFamily="2" charset="-78"/>
              </a:rPr>
              <a:t>سلامت روان </a:t>
            </a:r>
            <a:r>
              <a:rPr lang="fa-IR" sz="3200" dirty="0" smtClean="0">
                <a:cs typeface="B Titr" panose="00000700000000000000" pitchFamily="2" charset="-78"/>
              </a:rPr>
              <a:t>و </a:t>
            </a:r>
            <a:r>
              <a:rPr lang="fa-IR" sz="3200" dirty="0" smtClean="0">
                <a:solidFill>
                  <a:srgbClr val="0070C0"/>
                </a:solidFill>
                <a:cs typeface="B Titr" panose="00000700000000000000" pitchFamily="2" charset="-78"/>
              </a:rPr>
              <a:t>ارتباط با اطرافیان </a:t>
            </a:r>
            <a:r>
              <a:rPr lang="fa-IR" sz="3200" dirty="0" smtClean="0">
                <a:cs typeface="B Titr" panose="00000700000000000000" pitchFamily="2" charset="-78"/>
              </a:rPr>
              <a:t>داشت</a:t>
            </a:r>
          </a:p>
          <a:p>
            <a:pPr algn="r" rtl="1">
              <a:lnSpc>
                <a:spcPct val="110000"/>
              </a:lnSpc>
            </a:pPr>
            <a:r>
              <a:rPr lang="fa-IR" sz="3200" dirty="0" smtClean="0">
                <a:cs typeface="B Titr" panose="00000700000000000000" pitchFamily="2" charset="-78"/>
              </a:rPr>
              <a:t>توصیه به قطع کردن هر از چندگاه شبکه ها</a:t>
            </a:r>
            <a:endParaRPr lang="en-US" sz="3200" dirty="0">
              <a:cs typeface="B Titr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962" y="837101"/>
            <a:ext cx="2967038" cy="30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9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5692" y="252629"/>
            <a:ext cx="10515600" cy="594245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شیوع اعتیاد به موبایل در کودکان و نوجوانان در دنیا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84" y="846874"/>
            <a:ext cx="12097016" cy="601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49311"/>
            <a:ext cx="10515600" cy="107611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Problematic</a:t>
            </a:r>
            <a:r>
              <a:rPr lang="fa-I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smartphone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a-I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a-I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Children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young people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372" y="1903117"/>
            <a:ext cx="4536632" cy="4351338"/>
          </a:xfrm>
        </p:spPr>
        <p:txBody>
          <a:bodyPr>
            <a:noAutofit/>
          </a:bodyPr>
          <a:lstStyle/>
          <a:p>
            <a:r>
              <a:rPr lang="en-US" sz="2400" dirty="0"/>
              <a:t>The studies included 41,871 CYP, and 55% were female. The median prevalence of PSU amongst CYP </a:t>
            </a:r>
            <a:r>
              <a:rPr lang="en-US" sz="2400" dirty="0" smtClean="0"/>
              <a:t>was 23.3</a:t>
            </a:r>
            <a:r>
              <a:rPr lang="en-US" sz="2400" dirty="0"/>
              <a:t>% (14.0–31.2%). PSU was associated with an increased odds of depression (OR = 3.17;95%CI 2.30–4.37;I2 = 78</a:t>
            </a:r>
            <a:r>
              <a:rPr lang="en-US" sz="2400" dirty="0" smtClean="0"/>
              <a:t>%);</a:t>
            </a:r>
            <a:r>
              <a:rPr lang="fa-IR" sz="2400" dirty="0" smtClean="0"/>
              <a:t> </a:t>
            </a:r>
            <a:r>
              <a:rPr lang="en-US" sz="2400" dirty="0" smtClean="0"/>
              <a:t>increased </a:t>
            </a:r>
            <a:r>
              <a:rPr lang="en-US" sz="2400" dirty="0"/>
              <a:t>anxiety (OR = 3.05 95%CI 2.64–3.53;I2 = 0%); higher perceived stress (OR = 1.86;95%CI 1.24–2.77;I2 = 65%); </a:t>
            </a:r>
            <a:r>
              <a:rPr lang="en-US" sz="2400" dirty="0" smtClean="0"/>
              <a:t>and</a:t>
            </a:r>
            <a:r>
              <a:rPr lang="fa-IR" sz="2400" dirty="0" smtClean="0"/>
              <a:t> </a:t>
            </a:r>
            <a:r>
              <a:rPr lang="en-US" sz="2400" dirty="0" smtClean="0"/>
              <a:t>poorer </a:t>
            </a:r>
            <a:r>
              <a:rPr lang="en-US" sz="2400" dirty="0"/>
              <a:t>sleep quality (OR = 2.60; 95%CI; 1.39–4.85, I2 = 78%).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091554" y="2420209"/>
            <a:ext cx="8100448" cy="4351338"/>
          </a:xfrm>
        </p:spPr>
        <p:txBody>
          <a:bodyPr>
            <a:noAutofit/>
          </a:bodyPr>
          <a:lstStyle/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بررسی 41 مطالعه و 42 هزار کودک و نوجوان:</a:t>
            </a:r>
          </a:p>
          <a:p>
            <a:pPr algn="r" rtl="1"/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یک چهارم </a:t>
            </a:r>
            <a:r>
              <a:rPr lang="fa-IR" sz="3600" dirty="0" smtClean="0">
                <a:cs typeface="B Titr" panose="00000700000000000000" pitchFamily="2" charset="-78"/>
              </a:rPr>
              <a:t>دچار استفاده مشکل دار (اعتیاد)</a:t>
            </a:r>
          </a:p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احتمال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افسردگی</a:t>
            </a:r>
            <a:r>
              <a:rPr lang="fa-IR" sz="3600" dirty="0" smtClean="0">
                <a:cs typeface="B Titr" panose="00000700000000000000" pitchFamily="2" charset="-78"/>
              </a:rPr>
              <a:t>: 3 برابر</a:t>
            </a:r>
          </a:p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احتمال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اضطراب</a:t>
            </a:r>
            <a:r>
              <a:rPr lang="fa-IR" sz="3600" dirty="0" smtClean="0">
                <a:cs typeface="B Titr" panose="00000700000000000000" pitchFamily="2" charset="-78"/>
              </a:rPr>
              <a:t>: 3 برابر</a:t>
            </a:r>
          </a:p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احتمال داشتن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 استرس</a:t>
            </a:r>
            <a:r>
              <a:rPr lang="fa-IR" sz="3600" dirty="0" smtClean="0">
                <a:cs typeface="B Titr" panose="00000700000000000000" pitchFamily="2" charset="-78"/>
              </a:rPr>
              <a:t>: 2 برابر</a:t>
            </a:r>
          </a:p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احتمال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مشکلات خواب</a:t>
            </a:r>
            <a:r>
              <a:rPr lang="fa-IR" sz="3600" dirty="0" smtClean="0">
                <a:cs typeface="B Titr" panose="00000700000000000000" pitchFamily="2" charset="-78"/>
              </a:rPr>
              <a:t>: 3 برابر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1" y="249223"/>
            <a:ext cx="3795634" cy="213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8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2946" y="1021916"/>
            <a:ext cx="2729345" cy="1325563"/>
          </a:xfrm>
        </p:spPr>
        <p:txBody>
          <a:bodyPr/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09.28.18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1" y="75976"/>
            <a:ext cx="7897091" cy="668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2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aid </a:t>
            </a:r>
            <a:r>
              <a:rPr lang="en-US" dirty="0"/>
              <a:t>his children were not allowed to own their own cellphone until the age of 14</a:t>
            </a:r>
            <a:r>
              <a:rPr lang="en-US" dirty="0" smtClean="0"/>
              <a:t>.</a:t>
            </a:r>
          </a:p>
          <a:p>
            <a:r>
              <a:rPr lang="en-US" dirty="0"/>
              <a:t>The Gates children, now 20, 17 and 14, are all above the minimum age requirement to own a phone, but they are still banned from having any Apple products in the </a:t>
            </a:r>
            <a:r>
              <a:rPr lang="en-US" dirty="0" smtClean="0"/>
              <a:t>house</a:t>
            </a:r>
            <a:endParaRPr lang="fa-IR" dirty="0" smtClean="0"/>
          </a:p>
          <a:p>
            <a:endParaRPr lang="fa-IR" dirty="0" smtClean="0"/>
          </a:p>
          <a:p>
            <a:pPr marL="0" indent="0" algn="ctr" rtl="1">
              <a:buNone/>
            </a:pPr>
            <a:r>
              <a:rPr lang="fa-IR" sz="4000" dirty="0" smtClean="0">
                <a:cs typeface="B Titr" panose="00000700000000000000" pitchFamily="2" charset="-78"/>
              </a:rPr>
              <a:t>تا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14 سالگی </a:t>
            </a:r>
            <a:r>
              <a:rPr lang="fa-IR" sz="4000" dirty="0" smtClean="0">
                <a:cs typeface="B Titr" panose="00000700000000000000" pitchFamily="2" charset="-78"/>
              </a:rPr>
              <a:t>اجازه نداد فرزندانش از گوشی استفاده نمایند</a:t>
            </a:r>
          </a:p>
        </p:txBody>
      </p:sp>
    </p:spTree>
    <p:extLst>
      <p:ext uri="{BB962C8B-B14F-4D97-AF65-F5344CB8AC3E}">
        <p14:creationId xmlns:p14="http://schemas.microsoft.com/office/powerpoint/2010/main" val="5712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Walter Isaacson, the author of the Steve Jobs biography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384472" y="1027906"/>
            <a:ext cx="4675910" cy="5566858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/>
              <a:t>Every night Steve insisted on dining at the big kitchen table, talking about books, history and a variety of other things. Nobody ever took out an iPad or a computer. The kids didn't seem addicted to the devices</a:t>
            </a:r>
            <a:r>
              <a:rPr lang="en-US" i="1" dirty="0" smtClean="0"/>
              <a:t>.</a:t>
            </a:r>
            <a:endParaRPr lang="fa-IR" i="1" dirty="0" smtClean="0"/>
          </a:p>
          <a:p>
            <a:pPr algn="r" rtl="1">
              <a:lnSpc>
                <a:spcPct val="110000"/>
              </a:lnSpc>
            </a:pPr>
            <a:r>
              <a:rPr lang="fa-IR" sz="3200" i="1" dirty="0" smtClean="0">
                <a:cs typeface="B Titr" panose="00000700000000000000" pitchFamily="2" charset="-78"/>
              </a:rPr>
              <a:t>نویسنده کتاب استیو جابز </a:t>
            </a:r>
            <a:r>
              <a:rPr lang="fa-IR" sz="3200" b="1" dirty="0" smtClean="0">
                <a:cs typeface="B Titr" panose="00000700000000000000" pitchFamily="2" charset="-78"/>
              </a:rPr>
              <a:t>پایه‌گذار </a:t>
            </a:r>
            <a:r>
              <a:rPr lang="fa-IR" sz="3200" b="1" dirty="0">
                <a:cs typeface="B Titr" panose="00000700000000000000" pitchFamily="2" charset="-78"/>
              </a:rPr>
              <a:t>شرکت رایانه‌ای </a:t>
            </a:r>
            <a:r>
              <a:rPr lang="fa-IR" sz="3200" b="1" dirty="0" smtClean="0">
                <a:cs typeface="B Titr" panose="00000700000000000000" pitchFamily="2" charset="-78"/>
              </a:rPr>
              <a:t>اپل</a:t>
            </a:r>
          </a:p>
          <a:p>
            <a:pPr algn="r" rtl="1">
              <a:lnSpc>
                <a:spcPct val="110000"/>
              </a:lnSpc>
            </a:pPr>
            <a:r>
              <a:rPr lang="fa-IR" sz="3200" b="1" dirty="0" smtClean="0">
                <a:cs typeface="B Titr" panose="00000700000000000000" pitchFamily="2" charset="-78"/>
              </a:rPr>
              <a:t>سر میز غذا </a:t>
            </a:r>
            <a:r>
              <a:rPr lang="fa-IR" sz="3200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هیچکس نباید </a:t>
            </a:r>
            <a:r>
              <a:rPr lang="fa-IR" sz="3200" b="1" dirty="0" smtClean="0">
                <a:cs typeface="B Titr" panose="00000700000000000000" pitchFamily="2" charset="-78"/>
              </a:rPr>
              <a:t>از آی‌پد استفاده می‌کرد و </a:t>
            </a:r>
            <a:r>
              <a:rPr lang="fa-IR" sz="3200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فرزندانش اصلا به این وسایل وابسته نبودند</a:t>
            </a:r>
            <a:r>
              <a:rPr lang="en-US" sz="3200" b="1" dirty="0" smtClean="0">
                <a:cs typeface="B Titr" panose="00000700000000000000" pitchFamily="2" charset="-78"/>
              </a:rPr>
              <a:t>.</a:t>
            </a:r>
            <a:endParaRPr lang="fa-IR" sz="3200" b="1" dirty="0">
              <a:cs typeface="B Titr" panose="00000700000000000000" pitchFamily="2" charset="-78"/>
            </a:endParaRPr>
          </a:p>
          <a:p>
            <a:pPr algn="r" rtl="1"/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1026" name="Picture 2" descr="https://assets.entrepreneur.com/images/misc/1631915513_Depositphotos_Libro-Steve-Job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" y="1690688"/>
            <a:ext cx="4056771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443" y="4409157"/>
            <a:ext cx="3713630" cy="244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9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0" y="207818"/>
            <a:ext cx="12111132" cy="641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1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7091" y="365125"/>
            <a:ext cx="11914909" cy="1325563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5400" dirty="0" smtClean="0">
                <a:solidFill>
                  <a:srgbClr val="C00000"/>
                </a:solidFill>
                <a:cs typeface="B Titr" panose="00000700000000000000" pitchFamily="2" charset="-78"/>
              </a:rPr>
              <a:t>چه باید کرد؟!    </a:t>
            </a:r>
            <a:r>
              <a:rPr lang="fa-IR" sz="5400" strike="sngStrike" dirty="0" smtClean="0">
                <a:solidFill>
                  <a:srgbClr val="0070C0"/>
                </a:solidFill>
                <a:cs typeface="B Titr" panose="00000700000000000000" pitchFamily="2" charset="-78"/>
              </a:rPr>
              <a:t>گوشی</a:t>
            </a:r>
            <a:r>
              <a:rPr lang="fa-IR" sz="5400" dirty="0" smtClean="0">
                <a:solidFill>
                  <a:srgbClr val="0070C0"/>
                </a:solidFill>
                <a:cs typeface="B Titr" panose="00000700000000000000" pitchFamily="2" charset="-78"/>
              </a:rPr>
              <a:t> هوشمند          والدین هوشمند</a:t>
            </a:r>
            <a:endParaRPr lang="en-US" sz="54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493817"/>
            <a:ext cx="6335354" cy="328352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0072" y="1834104"/>
            <a:ext cx="5541818" cy="465965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0800000">
            <a:off x="4281054" y="78559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9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37748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>
                <a:solidFill>
                  <a:srgbClr val="00B0F0"/>
                </a:solidFill>
                <a:cs typeface="B Titr" panose="00000700000000000000" pitchFamily="2" charset="-78"/>
              </a:rPr>
              <a:t>توصیه های انجمن متخصصین کودکان آمریکا</a:t>
            </a:r>
            <a:r>
              <a:rPr lang="en-US" dirty="0" smtClean="0">
                <a:solidFill>
                  <a:srgbClr val="00B0F0"/>
                </a:solidFill>
                <a:cs typeface="B Titr" panose="00000700000000000000" pitchFamily="2" charset="-78"/>
              </a:rPr>
              <a:t/>
            </a:r>
            <a:br>
              <a:rPr lang="en-US" dirty="0" smtClean="0">
                <a:solidFill>
                  <a:srgbClr val="00B0F0"/>
                </a:solidFill>
                <a:cs typeface="B Titr" panose="00000700000000000000" pitchFamily="2" charset="-78"/>
              </a:rPr>
            </a:br>
            <a:r>
              <a:rPr lang="fa-IR" sz="5400" dirty="0" smtClean="0">
                <a:solidFill>
                  <a:srgbClr val="00B0F0"/>
                </a:solidFill>
                <a:cs typeface="B Titr" panose="00000700000000000000" pitchFamily="2" charset="-78"/>
              </a:rPr>
              <a:t>پیرامون استفاده از رسانه های دیجیتال</a:t>
            </a:r>
            <a:br>
              <a:rPr lang="fa-IR" sz="5400" dirty="0" smtClean="0">
                <a:solidFill>
                  <a:srgbClr val="00B0F0"/>
                </a:solidFill>
                <a:cs typeface="B Titr" panose="00000700000000000000" pitchFamily="2" charset="-78"/>
              </a:rPr>
            </a:br>
            <a:r>
              <a:rPr lang="fa-IR" sz="5400" dirty="0" smtClean="0">
                <a:solidFill>
                  <a:srgbClr val="00B0F0"/>
                </a:solidFill>
                <a:cs typeface="B Titr" panose="00000700000000000000" pitchFamily="2" charset="-78"/>
              </a:rPr>
              <a:t>در کودکان</a:t>
            </a:r>
            <a:endParaRPr lang="en-US" sz="5400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0891" y="2960612"/>
            <a:ext cx="5895109" cy="272175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9182" y="2960612"/>
            <a:ext cx="5922818" cy="251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326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4236" y="800388"/>
            <a:ext cx="5181600" cy="4351338"/>
          </a:xfrm>
        </p:spPr>
        <p:txBody>
          <a:bodyPr/>
          <a:lstStyle/>
          <a:p>
            <a:r>
              <a:rPr lang="en-US" dirty="0"/>
              <a:t>Avoid digital media use (except</a:t>
            </a:r>
            <a:br>
              <a:rPr lang="en-US" dirty="0"/>
            </a:br>
            <a:r>
              <a:rPr lang="en-US" dirty="0"/>
              <a:t>video-chatting) in children </a:t>
            </a:r>
            <a:r>
              <a:rPr lang="en-US" dirty="0" smtClean="0"/>
              <a:t>younger</a:t>
            </a:r>
            <a:r>
              <a:rPr lang="fa-IR" dirty="0" smtClean="0"/>
              <a:t> </a:t>
            </a:r>
            <a:r>
              <a:rPr lang="en-US" dirty="0" smtClean="0"/>
              <a:t>than </a:t>
            </a:r>
            <a:r>
              <a:rPr lang="en-US" dirty="0"/>
              <a:t>18 to 24 months.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0637" y="800388"/>
            <a:ext cx="5181600" cy="4351338"/>
          </a:xfrm>
        </p:spPr>
        <p:txBody>
          <a:bodyPr>
            <a:normAutofit/>
          </a:bodyPr>
          <a:lstStyle/>
          <a:p>
            <a:pPr algn="r" rtl="1"/>
            <a:r>
              <a:rPr lang="fa-IR" sz="4800" dirty="0" smtClean="0">
                <a:cs typeface="B Titr" panose="00000700000000000000" pitchFamily="2" charset="-78"/>
              </a:rPr>
              <a:t>پرهیز از استفاده در سنین </a:t>
            </a:r>
            <a:r>
              <a:rPr lang="fa-IR" sz="4800" dirty="0" smtClean="0">
                <a:solidFill>
                  <a:srgbClr val="C00000"/>
                </a:solidFill>
                <a:cs typeface="B Titr" panose="00000700000000000000" pitchFamily="2" charset="-78"/>
              </a:rPr>
              <a:t>زیر 2 سالگی</a:t>
            </a:r>
            <a:endParaRPr lang="en-US" sz="48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37" y="2378371"/>
            <a:ext cx="3355398" cy="4479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290" y="2424621"/>
            <a:ext cx="4387128" cy="438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69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Titr" panose="00000700000000000000" pitchFamily="2" charset="-78"/>
              </a:rPr>
              <a:t>مقایسه فراوانی اعتیاد به موبایل در دانش آموزان ایتالیایی قبل و بعد از کرونا</a:t>
            </a:r>
            <a:endParaRPr lang="en-US" sz="4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19959" cy="501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For children 2 to 5 years of age,</a:t>
            </a:r>
            <a:br>
              <a:rPr lang="en-US" dirty="0"/>
            </a:br>
            <a:r>
              <a:rPr lang="en-US" dirty="0"/>
              <a:t>limit screen use to 1 hour per </a:t>
            </a:r>
            <a:r>
              <a:rPr lang="en-US" dirty="0" smtClean="0"/>
              <a:t>day of </a:t>
            </a:r>
            <a:r>
              <a:rPr lang="en-US" dirty="0"/>
              <a:t>high-quality programming</a:t>
            </a:r>
            <a:r>
              <a:rPr lang="en-US" dirty="0" smtClean="0"/>
              <a:t>, </a:t>
            </a:r>
            <a:r>
              <a:rPr lang="en-US" dirty="0" err="1" smtClean="0"/>
              <a:t>coview</a:t>
            </a:r>
            <a:r>
              <a:rPr lang="en-US" dirty="0" smtClean="0"/>
              <a:t> </a:t>
            </a:r>
            <a:r>
              <a:rPr lang="en-US" dirty="0"/>
              <a:t>with your children, </a:t>
            </a:r>
            <a:r>
              <a:rPr lang="en-US" dirty="0" smtClean="0"/>
              <a:t>help children </a:t>
            </a:r>
            <a:r>
              <a:rPr lang="en-US" dirty="0"/>
              <a:t>understand what they </a:t>
            </a:r>
            <a:r>
              <a:rPr lang="en-US" dirty="0" smtClean="0"/>
              <a:t>are seeing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400" dirty="0" smtClean="0">
                <a:cs typeface="B Titr" panose="00000700000000000000" pitchFamily="2" charset="-78"/>
              </a:rPr>
              <a:t>حداکثر </a:t>
            </a:r>
            <a:r>
              <a:rPr lang="fa-IR" sz="4400" dirty="0" smtClean="0">
                <a:solidFill>
                  <a:srgbClr val="C00000"/>
                </a:solidFill>
                <a:cs typeface="B Titr" panose="00000700000000000000" pitchFamily="2" charset="-78"/>
              </a:rPr>
              <a:t>یک ساعت در </a:t>
            </a:r>
            <a:r>
              <a:rPr lang="fa-IR" sz="4400" dirty="0" smtClean="0">
                <a:cs typeface="B Titr" panose="00000700000000000000" pitchFamily="2" charset="-78"/>
              </a:rPr>
              <a:t>کودکان 2 تا 5 ساله</a:t>
            </a:r>
          </a:p>
          <a:p>
            <a:pPr algn="r" rtl="1"/>
            <a:r>
              <a:rPr lang="fa-IR" sz="4400" dirty="0" smtClean="0">
                <a:cs typeface="B Titr" panose="00000700000000000000" pitchFamily="2" charset="-78"/>
              </a:rPr>
              <a:t>تماشا با یکدیگر</a:t>
            </a:r>
            <a:endParaRPr lang="en-US" sz="4400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109" y="4001294"/>
            <a:ext cx="4197927" cy="279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68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Avoid fast-paced programs (</a:t>
            </a:r>
            <a:r>
              <a:rPr lang="en-US" dirty="0" smtClean="0"/>
              <a:t>young</a:t>
            </a:r>
            <a:r>
              <a:rPr lang="fa-IR" dirty="0" smtClean="0"/>
              <a:t> </a:t>
            </a:r>
            <a:r>
              <a:rPr lang="en-US" dirty="0" smtClean="0"/>
              <a:t>children </a:t>
            </a:r>
            <a:r>
              <a:rPr lang="en-US" dirty="0"/>
              <a:t>do not </a:t>
            </a:r>
            <a:r>
              <a:rPr lang="en-US" dirty="0" smtClean="0"/>
              <a:t>understand</a:t>
            </a:r>
            <a:r>
              <a:rPr lang="fa-IR" dirty="0" smtClean="0"/>
              <a:t> </a:t>
            </a:r>
            <a:r>
              <a:rPr lang="en-US" dirty="0" smtClean="0"/>
              <a:t>them </a:t>
            </a:r>
            <a:r>
              <a:rPr lang="en-US" dirty="0"/>
              <a:t>as well), apps with lots </a:t>
            </a:r>
            <a:r>
              <a:rPr lang="en-US" dirty="0" smtClean="0"/>
              <a:t>of</a:t>
            </a:r>
            <a:r>
              <a:rPr lang="fa-IR" dirty="0" smtClean="0"/>
              <a:t> </a:t>
            </a:r>
            <a:r>
              <a:rPr lang="en-US" dirty="0" smtClean="0"/>
              <a:t>distracting </a:t>
            </a:r>
            <a:r>
              <a:rPr lang="en-US" dirty="0"/>
              <a:t>content, and any </a:t>
            </a:r>
            <a:r>
              <a:rPr lang="en-US" dirty="0" smtClean="0"/>
              <a:t>violent</a:t>
            </a:r>
            <a:r>
              <a:rPr lang="fa-IR" dirty="0" smtClean="0"/>
              <a:t> </a:t>
            </a:r>
            <a:r>
              <a:rPr lang="en-US" dirty="0" smtClean="0"/>
              <a:t>content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>
              <a:lnSpc>
                <a:spcPct val="100000"/>
              </a:lnSpc>
            </a:pP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کارتونهای با تغییر سریع </a:t>
            </a:r>
            <a:r>
              <a:rPr lang="fa-IR" sz="4000" dirty="0" smtClean="0">
                <a:cs typeface="B Titr" panose="00000700000000000000" pitchFamily="2" charset="-78"/>
              </a:rPr>
              <a:t>صحنه را نشان ندهید</a:t>
            </a:r>
            <a:endParaRPr lang="en-US" sz="4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4087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7364" y="0"/>
            <a:ext cx="10515600" cy="1325563"/>
          </a:xfrm>
        </p:spPr>
        <p:txBody>
          <a:bodyPr/>
          <a:lstStyle/>
          <a:p>
            <a:pPr algn="r" rtl="1"/>
            <a:r>
              <a:rPr lang="fa-IR" dirty="0" smtClean="0">
                <a:solidFill>
                  <a:srgbClr val="00B0F0"/>
                </a:solidFill>
                <a:cs typeface="B Titr" panose="00000700000000000000" pitchFamily="2" charset="-78"/>
              </a:rPr>
              <a:t>تاثیر کارتونهای سریع</a:t>
            </a:r>
            <a:r>
              <a:rPr lang="en-US" dirty="0" smtClean="0">
                <a:solidFill>
                  <a:srgbClr val="00B0F0"/>
                </a:solidFill>
                <a:cs typeface="B Titr" panose="00000700000000000000" pitchFamily="2" charset="-78"/>
              </a:rPr>
              <a:t> </a:t>
            </a:r>
            <a:r>
              <a:rPr lang="fa-IR" dirty="0" smtClean="0">
                <a:solidFill>
                  <a:srgbClr val="00B0F0"/>
                </a:solidFill>
                <a:cs typeface="B Titr" panose="00000700000000000000" pitchFamily="2" charset="-78"/>
              </a:rPr>
              <a:t> (دقیقه ای 6 بار به جای 2 بار) و خیالی بر کودکان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524001"/>
            <a:ext cx="6176559" cy="3314969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85164" y="1913794"/>
            <a:ext cx="6317575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20184" y="4391892"/>
            <a:ext cx="40094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کاهش کارکرد اجرایی</a:t>
            </a:r>
          </a:p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کاهش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تمرکز</a:t>
            </a:r>
          </a:p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کاهش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مهارت حل مساله</a:t>
            </a:r>
          </a:p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کاهش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خودتنظیمی</a:t>
            </a:r>
            <a:endParaRPr lang="en-US" sz="36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62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i, how are ya Spongebob Clips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928813"/>
            <a:ext cx="5181600" cy="4144962"/>
          </a:xfrm>
        </p:spPr>
      </p:pic>
      <p:pic>
        <p:nvPicPr>
          <p:cNvPr id="6" name="Solve Your Problems - Short Moral Stories For Kids - English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2200" y="2273300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124115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2849273"/>
            <a:ext cx="5181600" cy="25908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067876" y="0"/>
            <a:ext cx="4107513" cy="3089564"/>
          </a:xfrm>
          <a:prstGeom prst="rect">
            <a:avLst/>
          </a:prstGeom>
        </p:spPr>
      </p:pic>
      <p:pic>
        <p:nvPicPr>
          <p:cNvPr id="1026" name="Picture 2" descr="کارتون مرد عنکبوتی بر علیه کرونا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7876" cy="28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ajid Entezami - Dans Les Alpes (12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4142" y="5566682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3782" y="2684274"/>
            <a:ext cx="3384102" cy="41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/>
          <a:lstStyle/>
          <a:p>
            <a:r>
              <a:rPr lang="en-US" b="1" dirty="0"/>
              <a:t>Do not feel pressured to introduce technology early</a:t>
            </a:r>
            <a:r>
              <a:rPr lang="en-US" dirty="0"/>
              <a:t>. Media interfaces are intuitive and children can learn quickly.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400" dirty="0" smtClean="0">
                <a:cs typeface="B Titr" panose="00000700000000000000" pitchFamily="2" charset="-78"/>
              </a:rPr>
              <a:t>نترسید که بچه شما در </a:t>
            </a:r>
            <a:r>
              <a:rPr lang="fa-IR" sz="4400" dirty="0" smtClean="0">
                <a:solidFill>
                  <a:srgbClr val="C00000"/>
                </a:solidFill>
                <a:cs typeface="B Titr" panose="00000700000000000000" pitchFamily="2" charset="-78"/>
              </a:rPr>
              <a:t>مسابقه تکنولوژی </a:t>
            </a:r>
            <a:r>
              <a:rPr lang="fa-IR" sz="4400" dirty="0" smtClean="0">
                <a:cs typeface="B Titr" panose="00000700000000000000" pitchFamily="2" charset="-78"/>
              </a:rPr>
              <a:t>عقب میفتد!</a:t>
            </a:r>
            <a:endParaRPr lang="en-US" sz="4400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612" y="3433816"/>
            <a:ext cx="4648375" cy="342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0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4289" y="719426"/>
            <a:ext cx="5181600" cy="4351338"/>
          </a:xfrm>
        </p:spPr>
        <p:txBody>
          <a:bodyPr/>
          <a:lstStyle/>
          <a:p>
            <a:r>
              <a:rPr lang="en-US" b="1" dirty="0"/>
              <a:t>Monitor children's media</a:t>
            </a:r>
            <a:r>
              <a:rPr lang="en-US" dirty="0"/>
              <a:t>. For example, know what apps are used or downloaded. Test apps before your child uses them, play together, and ask your child what he or she thinks about the app.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62749"/>
            <a:ext cx="5181600" cy="4351338"/>
          </a:xfrm>
        </p:spPr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Titr" panose="00000700000000000000" pitchFamily="2" charset="-78"/>
              </a:rPr>
              <a:t>حواستان به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محتواهای سرچ </a:t>
            </a:r>
            <a:r>
              <a:rPr lang="fa-IR" sz="4000" dirty="0" smtClean="0">
                <a:cs typeface="B Titr" panose="00000700000000000000" pitchFamily="2" charset="-78"/>
              </a:rPr>
              <a:t>فرزندانتان باشد.</a:t>
            </a:r>
          </a:p>
          <a:p>
            <a:pPr algn="r" rtl="1"/>
            <a:r>
              <a:rPr lang="fa-IR" sz="4000" dirty="0" smtClean="0">
                <a:cs typeface="B Titr" panose="00000700000000000000" pitchFamily="2" charset="-78"/>
              </a:rPr>
              <a:t>قبلش تست کنید...</a:t>
            </a:r>
          </a:p>
          <a:p>
            <a:pPr algn="r" rtl="1"/>
            <a:r>
              <a:rPr lang="fa-IR" sz="4000" dirty="0" smtClean="0">
                <a:cs typeface="B Titr" panose="00000700000000000000" pitchFamily="2" charset="-78"/>
              </a:rPr>
              <a:t>با هم ببینید...</a:t>
            </a:r>
          </a:p>
          <a:p>
            <a:pPr algn="r" rtl="1"/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819" y="3148446"/>
            <a:ext cx="4946072" cy="370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935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Keep bedrooms, mealtimes, and parent-child playtimes screen free and unplugged for children and parents</a:t>
            </a:r>
            <a:r>
              <a:rPr lang="en-US" dirty="0"/>
              <a:t>. Turn off phones or set to "do not disturb" during these times.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 algn="r" rtl="1"/>
            <a:r>
              <a:rPr lang="fa-IR" sz="4000" dirty="0">
                <a:solidFill>
                  <a:prstClr val="black"/>
                </a:solidFill>
                <a:cs typeface="B Titr" panose="00000700000000000000" pitchFamily="2" charset="-78"/>
              </a:rPr>
              <a:t>یک زمانهایی تعطیل!</a:t>
            </a:r>
            <a:endParaRPr lang="en-US" sz="4000" dirty="0">
              <a:solidFill>
                <a:prstClr val="black"/>
              </a:solidFill>
              <a:cs typeface="B Titr" panose="00000700000000000000" pitchFamily="2" charset="-78"/>
            </a:endParaRPr>
          </a:p>
          <a:p>
            <a:pPr algn="r" rt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361" y="2673927"/>
            <a:ext cx="5689639" cy="41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650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Avoid exposure to devices or screens 1 hour before bedtime</a:t>
            </a:r>
            <a:r>
              <a:rPr lang="en-US" dirty="0"/>
              <a:t>. Remove devices from bedrooms before bed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Titr" panose="00000700000000000000" pitchFamily="2" charset="-78"/>
              </a:rPr>
              <a:t>یکساعت قبل از خواب تعطیل!</a:t>
            </a: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109" y="3379513"/>
            <a:ext cx="5227235" cy="347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109" y="38389"/>
            <a:ext cx="5181600" cy="4351338"/>
          </a:xfrm>
        </p:spPr>
        <p:txBody>
          <a:bodyPr/>
          <a:lstStyle/>
          <a:p>
            <a:r>
              <a:rPr lang="en-US" b="1" dirty="0"/>
              <a:t>Avoid using media as the only way to calm your children</a:t>
            </a:r>
            <a:r>
              <a:rPr lang="en-US" dirty="0"/>
              <a:t>. Although media may be used to soothe children, such as during a medical procedure or airplane flight, using media as a strategy to calm could lead to problems with a child's own ability with limit setting and managing emotions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7727" y="757526"/>
            <a:ext cx="5181600" cy="4351338"/>
          </a:xfrm>
        </p:spPr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Titr" panose="00000700000000000000" pitchFamily="2" charset="-78"/>
              </a:rPr>
              <a:t>به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عنوان گول زنک </a:t>
            </a:r>
            <a:r>
              <a:rPr lang="fa-IR" sz="4000" dirty="0" smtClean="0">
                <a:cs typeface="B Titr" panose="00000700000000000000" pitchFamily="2" charset="-78"/>
              </a:rPr>
              <a:t>استفاده نکنید مگر هنگام یک مداخله پزشکی یا هواپیما</a:t>
            </a: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4000500"/>
            <a:ext cx="38100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728" y="3359728"/>
            <a:ext cx="3498272" cy="34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1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 rtl="1"/>
            <a: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  <a:t>افزایش دو برابری</a:t>
            </a:r>
            <a:endParaRPr lang="en-US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454" y="1325563"/>
            <a:ext cx="10891346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1404" cy="472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73" y="4992543"/>
            <a:ext cx="10515600" cy="1325563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5400" dirty="0" smtClean="0">
                <a:cs typeface="B Titr" panose="00000700000000000000" pitchFamily="2" charset="-78"/>
              </a:rPr>
              <a:t>رهنمود سازمان بهداشت جهانی</a:t>
            </a:r>
            <a:r>
              <a:rPr lang="en-US" sz="5400" dirty="0" smtClean="0">
                <a:cs typeface="B Titr" panose="00000700000000000000" pitchFamily="2" charset="-78"/>
              </a:rPr>
              <a:t> </a:t>
            </a:r>
            <a:r>
              <a:rPr lang="fa-IR" sz="5400" dirty="0" smtClean="0">
                <a:cs typeface="B Titr" panose="00000700000000000000" pitchFamily="2" charset="-78"/>
              </a:rPr>
              <a:t/>
            </a:r>
            <a:br>
              <a:rPr lang="fa-IR" sz="5400" dirty="0" smtClean="0">
                <a:cs typeface="B Titr" panose="00000700000000000000" pitchFamily="2" charset="-78"/>
              </a:rPr>
            </a:br>
            <a:r>
              <a:rPr lang="fa-IR" dirty="0" smtClean="0">
                <a:solidFill>
                  <a:schemeClr val="accent1"/>
                </a:solidFill>
                <a:cs typeface="B Titr" panose="00000700000000000000" pitchFamily="2" charset="-78"/>
              </a:rPr>
              <a:t>برای کودکان زیر 5 سال</a:t>
            </a:r>
            <a:r>
              <a:rPr lang="en-US" dirty="0" smtClean="0">
                <a:solidFill>
                  <a:schemeClr val="accent1"/>
                </a:solidFill>
                <a:cs typeface="B Titr" panose="00000700000000000000" pitchFamily="2" charset="-78"/>
              </a:rPr>
              <a:t> </a:t>
            </a:r>
            <a:endParaRPr lang="en-US" dirty="0">
              <a:solidFill>
                <a:schemeClr val="accent1"/>
              </a:solidFill>
              <a:cs typeface="B Titr" panose="00000700000000000000" pitchFamily="2" charset="-78"/>
            </a:endParaRPr>
          </a:p>
        </p:txBody>
      </p:sp>
      <p:sp>
        <p:nvSpPr>
          <p:cNvPr id="6" name="AutoShape 2" descr="Countries | World Health Organiz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5" y="4667250"/>
            <a:ext cx="20859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6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4800" dirty="0" smtClean="0">
                <a:solidFill>
                  <a:schemeClr val="accent1"/>
                </a:solidFill>
                <a:cs typeface="B Titr" panose="00000700000000000000" pitchFamily="2" charset="-78"/>
              </a:rPr>
              <a:t>کودکان زیر یکسال (0 تا 12 ماهگی)</a:t>
            </a:r>
            <a:endParaRPr lang="en-US" sz="4800" dirty="0">
              <a:solidFill>
                <a:schemeClr val="accent1"/>
              </a:solidFill>
              <a:cs typeface="B Titr" panose="00000700000000000000" pitchFamily="2" charset="-78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35" y="1147147"/>
            <a:ext cx="11970327" cy="4510228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713508" y="52419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  <a:t>خواب                         تلویزیون                فعالیت فیزیکی</a:t>
            </a:r>
            <a:endParaRPr lang="en-US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257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4800" dirty="0" smtClean="0">
                <a:solidFill>
                  <a:schemeClr val="accent1"/>
                </a:solidFill>
                <a:cs typeface="B Titr" panose="00000700000000000000" pitchFamily="2" charset="-78"/>
              </a:rPr>
              <a:t>کودکان یک تا دوساله (13 تا 35 ماهگی)</a:t>
            </a:r>
            <a:endParaRPr lang="en-US" sz="4800" dirty="0">
              <a:solidFill>
                <a:schemeClr val="accent1"/>
              </a:solidFill>
              <a:cs typeface="B Titr" panose="00000700000000000000" pitchFamily="2" charset="-78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13508" y="52419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B Titr" panose="00000700000000000000" pitchFamily="2" charset="-78"/>
              </a:rPr>
              <a:t>خواب                         تلویزیون                فعالیت فیزیکی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B Titr" panose="00000700000000000000" pitchFamily="2" charset="-7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82" y="1183952"/>
            <a:ext cx="12095017" cy="40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4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chemeClr val="accent1"/>
                </a:solidFill>
                <a:cs typeface="B Titr" panose="00000700000000000000" pitchFamily="2" charset="-78"/>
              </a:rPr>
              <a:t>کودکان سه تا چهار ساله (36 تا 59 ماهگی)</a:t>
            </a:r>
            <a:endParaRPr lang="en-US" dirty="0">
              <a:solidFill>
                <a:schemeClr val="accent1"/>
              </a:solidFill>
              <a:cs typeface="B Titr" panose="00000700000000000000" pitchFamily="2" charset="-78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13508" y="52419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B Titr" panose="00000700000000000000" pitchFamily="2" charset="-78"/>
              </a:rPr>
              <a:t>خواب                         تلویزیون                فعالیت فیزیکی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B Titr" panose="00000700000000000000" pitchFamily="2" charset="-7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691" y="971772"/>
            <a:ext cx="11992367" cy="46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5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rgbClr val="00B0F0"/>
                </a:solidFill>
                <a:cs typeface="B Titr" panose="00000700000000000000" pitchFamily="2" charset="-78"/>
              </a:rPr>
              <a:t>ورزش های چشم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eye-excercises_proton_163708940914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197555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ids and technology - Hello Switzerla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73" y="3031358"/>
            <a:ext cx="4074103" cy="26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1358"/>
            <a:ext cx="4205573" cy="2798618"/>
          </a:xfrm>
          <a:prstGeom prst="rect">
            <a:avLst/>
          </a:prstGeom>
        </p:spPr>
      </p:pic>
      <p:pic>
        <p:nvPicPr>
          <p:cNvPr id="1028" name="Picture 4" descr="https://encrypted-tbn0.gstatic.com/images?q=tbn:ANd9GcQNn0SExUWfjtKbZ9276Gbex0g1vIeQutslvzRRywO4NmAp68aP1PZlxHN7UzJn2XaKlHg&amp;usqp=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517" y="3012486"/>
            <a:ext cx="4056484" cy="26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589"/>
            <a:ext cx="5389418" cy="3018075"/>
          </a:xfrm>
          <a:prstGeom prst="rect">
            <a:avLst/>
          </a:prstGeom>
        </p:spPr>
      </p:pic>
      <p:sp>
        <p:nvSpPr>
          <p:cNvPr id="3" name="AutoShape 2" descr="Burn Prevention: Preschool and School 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8831" y="7936"/>
            <a:ext cx="5223170" cy="2985677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>
          <a:xfrm>
            <a:off x="5389418" y="1258458"/>
            <a:ext cx="1579413" cy="484632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عکس متحرک در پناه خدا :: ویدیو، کلیپ، گیف، 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50" y="0"/>
            <a:ext cx="6975741" cy="689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0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18" y="0"/>
            <a:ext cx="10610850" cy="38290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763732" y="4194175"/>
            <a:ext cx="5181600" cy="25886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roblematic </a:t>
            </a:r>
            <a:r>
              <a:rPr lang="en-US" dirty="0"/>
              <a:t>smartphone usage can turn into an</a:t>
            </a:r>
            <a:br>
              <a:rPr lang="en-US" dirty="0"/>
            </a:br>
            <a:r>
              <a:rPr lang="en-US" dirty="0"/>
              <a:t>emerging public health challenge to </a:t>
            </a:r>
            <a:r>
              <a:rPr lang="en-US" dirty="0">
                <a:solidFill>
                  <a:srgbClr val="C00000"/>
                </a:solidFill>
              </a:rPr>
              <a:t>annihilate lives </a:t>
            </a:r>
            <a:r>
              <a:rPr lang="en-US" dirty="0"/>
              <a:t>by perpetuating the socio-psychological problems. 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399068" y="4194175"/>
            <a:ext cx="5181600" cy="2588636"/>
          </a:xfrm>
        </p:spPr>
        <p:txBody>
          <a:bodyPr>
            <a:normAutofit fontScale="92500" lnSpcReduction="20000"/>
          </a:bodyPr>
          <a:lstStyle/>
          <a:p>
            <a:pPr algn="r" rtl="1">
              <a:lnSpc>
                <a:spcPct val="110000"/>
              </a:lnSpc>
            </a:pP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اعتیاد به موبایل </a:t>
            </a:r>
            <a:r>
              <a:rPr lang="fa-IR" sz="3600" dirty="0" smtClean="0">
                <a:cs typeface="B Titr" panose="00000700000000000000" pitchFamily="2" charset="-78"/>
              </a:rPr>
              <a:t>ناشی از دوران کرونا میتواند به یک معضل سلامت عمومی مردم تبدیل شده و زندگی آنان را به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نابودی </a:t>
            </a:r>
            <a:r>
              <a:rPr lang="fa-IR" sz="3600" dirty="0" smtClean="0">
                <a:cs typeface="B Titr" panose="00000700000000000000" pitchFamily="2" charset="-78"/>
              </a:rPr>
              <a:t>بکشاند</a:t>
            </a:r>
            <a:endParaRPr lang="en-US" sz="36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229" y="1394247"/>
            <a:ext cx="4090771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3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054" y="0"/>
            <a:ext cx="8120291" cy="2687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951018"/>
            <a:ext cx="5181600" cy="3225945"/>
          </a:xfrm>
        </p:spPr>
        <p:txBody>
          <a:bodyPr>
            <a:normAutofit/>
          </a:bodyPr>
          <a:lstStyle/>
          <a:p>
            <a:r>
              <a:rPr lang="en-US" sz="3600" dirty="0"/>
              <a:t>PSU seems to be accompanied by a lower </a:t>
            </a:r>
            <a:r>
              <a:rPr lang="en-US" sz="3600" dirty="0" err="1" smtClean="0"/>
              <a:t>QoL</a:t>
            </a:r>
            <a:r>
              <a:rPr lang="en-US" sz="3600" dirty="0" smtClean="0"/>
              <a:t>  </a:t>
            </a:r>
            <a:r>
              <a:rPr lang="en-US" sz="3600" dirty="0"/>
              <a:t>and by lower levels of life satisfaction.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951018"/>
            <a:ext cx="5181600" cy="3225945"/>
          </a:xfrm>
        </p:spPr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Titr" panose="00000700000000000000" pitchFamily="2" charset="-78"/>
              </a:rPr>
              <a:t>اعتیاد به موبایل با کم بودن 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کیفیت زندگی و رضایت از زندگی </a:t>
            </a:r>
            <a:r>
              <a:rPr lang="fa-IR" sz="4000" dirty="0" smtClean="0">
                <a:cs typeface="B Titr" panose="00000700000000000000" pitchFamily="2" charset="-78"/>
              </a:rPr>
              <a:t>همراه است</a:t>
            </a:r>
            <a:endParaRPr lang="en-US" sz="4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69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63" y="0"/>
            <a:ext cx="9115425" cy="350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46217" y="3399848"/>
            <a:ext cx="8299565" cy="34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15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0070C0"/>
                </a:solidFill>
              </a:rPr>
              <a:t>Rewiring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arly </a:t>
            </a:r>
            <a:r>
              <a:rPr lang="en-US" dirty="0"/>
              <a:t>introduction of digital</a:t>
            </a:r>
            <a:br>
              <a:rPr lang="en-US" dirty="0"/>
            </a:br>
            <a:r>
              <a:rPr lang="en-US" dirty="0"/>
              <a:t>media through the use of smartphones is </a:t>
            </a:r>
            <a:r>
              <a:rPr lang="en-US" dirty="0">
                <a:solidFill>
                  <a:srgbClr val="C00000"/>
                </a:solidFill>
              </a:rPr>
              <a:t>irreversibly rewiring the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brains</a:t>
            </a:r>
            <a:r>
              <a:rPr lang="en-US" dirty="0"/>
              <a:t> of infants during crucial stages of development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400" dirty="0" smtClean="0">
                <a:cs typeface="B Titr" panose="00000700000000000000" pitchFamily="2" charset="-78"/>
              </a:rPr>
              <a:t>به هم ریختن غیرقابل برگشت </a:t>
            </a:r>
            <a:r>
              <a:rPr lang="fa-IR" sz="4400" dirty="0" smtClean="0">
                <a:solidFill>
                  <a:srgbClr val="C00000"/>
                </a:solidFill>
                <a:cs typeface="B Titr" panose="00000700000000000000" pitchFamily="2" charset="-78"/>
              </a:rPr>
              <a:t>سیم کشی </a:t>
            </a:r>
            <a:r>
              <a:rPr lang="fa-IR" sz="4400" dirty="0" smtClean="0">
                <a:cs typeface="B Titr" panose="00000700000000000000" pitchFamily="2" charset="-78"/>
              </a:rPr>
              <a:t>های مغز</a:t>
            </a:r>
            <a:endParaRPr lang="en-US" sz="4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5000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6899</TotalTime>
  <Words>1697</Words>
  <Application>Microsoft Office PowerPoint</Application>
  <PresentationFormat>Widescreen</PresentationFormat>
  <Paragraphs>130</Paragraphs>
  <Slides>56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82" baseType="lpstr">
      <vt:lpstr>.Arabic UI Text</vt:lpstr>
      <vt:lpstr>AdvTT5235d5a9</vt:lpstr>
      <vt:lpstr>AdvTT94c8263f.I</vt:lpstr>
      <vt:lpstr>AdvTT94c8263f.I+fb</vt:lpstr>
      <vt:lpstr>Arial</vt:lpstr>
      <vt:lpstr>ArialMT</vt:lpstr>
      <vt:lpstr>B Davat</vt:lpstr>
      <vt:lpstr>B Titr</vt:lpstr>
      <vt:lpstr>Calibri</vt:lpstr>
      <vt:lpstr>Calibri Light</vt:lpstr>
      <vt:lpstr>CharisSIL</vt:lpstr>
      <vt:lpstr>CharisSIL-Italic</vt:lpstr>
      <vt:lpstr>Helvetica</vt:lpstr>
      <vt:lpstr>HelveticaNeueLTStd-Lt</vt:lpstr>
      <vt:lpstr>HelveticaNeueLTStd-LtIt</vt:lpstr>
      <vt:lpstr>Helvetica-Oblique</vt:lpstr>
      <vt:lpstr>IranNastaliq</vt:lpstr>
      <vt:lpstr>MTSY</vt:lpstr>
      <vt:lpstr>RMTMI</vt:lpstr>
      <vt:lpstr>tahoma</vt:lpstr>
      <vt:lpstr>TeX_CM_Maths_Symbols</vt:lpstr>
      <vt:lpstr>Times New Roman</vt:lpstr>
      <vt:lpstr>Trebuchet MS</vt:lpstr>
      <vt:lpstr>URWPalladioL-Roma</vt:lpstr>
      <vt:lpstr>Office Theme</vt:lpstr>
      <vt:lpstr>1_Berlin</vt:lpstr>
      <vt:lpstr>آسیبهای موبایل و صفحه دیجیتال در کودکان....، چه باید کرد؟</vt:lpstr>
      <vt:lpstr>PowerPoint Presentation</vt:lpstr>
      <vt:lpstr>PowerPoint Presentation</vt:lpstr>
      <vt:lpstr>مقایسه فراوانی اعتیاد به موبایل در دانش آموزان ایتالیایی قبل و بعد از کرونا</vt:lpstr>
      <vt:lpstr>افزایش دو برابری</vt:lpstr>
      <vt:lpstr>PowerPoint Presentation</vt:lpstr>
      <vt:lpstr>PowerPoint Presentation</vt:lpstr>
      <vt:lpstr>PowerPoint Presentation</vt:lpstr>
      <vt:lpstr>Rewiring</vt:lpstr>
      <vt:lpstr>Phubbing</vt:lpstr>
      <vt:lpstr>Cancer risks</vt:lpstr>
      <vt:lpstr>Texting Thumb  </vt:lpstr>
      <vt:lpstr>de Quervain's tenosynovitis/Selfie Wrist  </vt:lpstr>
      <vt:lpstr>Ringxiety / Textaphrenia   </vt:lpstr>
      <vt:lpstr>Social-emotional skills  Obesity</vt:lpstr>
      <vt:lpstr>ترس از این که در زمان غیبت فرد در شبکه های اجتماعی، او از اتفاقات مهم جالب بی خبر بماند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شیوع اعتیاد به موبایل در کودکان و نوجوانان در دنیا</vt:lpstr>
      <vt:lpstr>Problematic smartphone use (PSU)  Children and young people (CYP)   </vt:lpstr>
      <vt:lpstr> 09.28.18</vt:lpstr>
      <vt:lpstr>PowerPoint Presentation</vt:lpstr>
      <vt:lpstr>Walter Isaacson, the author of the Steve Jobs biography</vt:lpstr>
      <vt:lpstr>PowerPoint Presentation</vt:lpstr>
      <vt:lpstr>چه باید کرد؟!    گوشی هوشمند          والدین هوشمند</vt:lpstr>
      <vt:lpstr>توصیه های انجمن متخصصین کودکان آمریکا پیرامون استفاده از رسانه های دیجیتال در کودکان</vt:lpstr>
      <vt:lpstr>PowerPoint Presentation</vt:lpstr>
      <vt:lpstr>PowerPoint Presentation</vt:lpstr>
      <vt:lpstr>PowerPoint Presentation</vt:lpstr>
      <vt:lpstr>تاثیر کارتونهای سریع  (دقیقه ای 6 بار به جای 2 بار) و خیالی بر کودکان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رهنمود سازمان بهداشت جهانی  برای کودکان زیر 5 سال </vt:lpstr>
      <vt:lpstr>کودکان زیر یکسال (0 تا 12 ماهگی)</vt:lpstr>
      <vt:lpstr>کودکان یک تا دوساله (13 تا 35 ماهگی)</vt:lpstr>
      <vt:lpstr>کودکان سه تا چهار ساله (36 تا 59 ماهگی)</vt:lpstr>
      <vt:lpstr>ورزش های چشم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 Pc</dc:creator>
  <cp:lastModifiedBy>Lenovo Pc</cp:lastModifiedBy>
  <cp:revision>73</cp:revision>
  <dcterms:created xsi:type="dcterms:W3CDTF">2021-10-31T16:01:48Z</dcterms:created>
  <dcterms:modified xsi:type="dcterms:W3CDTF">2021-11-17T09:16:42Z</dcterms:modified>
</cp:coreProperties>
</file>