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714" r:id="rId4"/>
    <p:sldMasterId id="2147483728" r:id="rId5"/>
    <p:sldMasterId id="2147483740" r:id="rId6"/>
    <p:sldMasterId id="2147483756" r:id="rId7"/>
    <p:sldMasterId id="2147483769" r:id="rId8"/>
    <p:sldMasterId id="2147483793" r:id="rId9"/>
    <p:sldMasterId id="2147483833" r:id="rId10"/>
    <p:sldMasterId id="2147483845" r:id="rId11"/>
    <p:sldMasterId id="2147483889" r:id="rId12"/>
  </p:sldMasterIdLst>
  <p:notesMasterIdLst>
    <p:notesMasterId r:id="rId65"/>
  </p:notesMasterIdLst>
  <p:sldIdLst>
    <p:sldId id="273" r:id="rId13"/>
    <p:sldId id="337" r:id="rId14"/>
    <p:sldId id="373" r:id="rId15"/>
    <p:sldId id="375" r:id="rId16"/>
    <p:sldId id="383" r:id="rId17"/>
    <p:sldId id="384" r:id="rId18"/>
    <p:sldId id="382" r:id="rId19"/>
    <p:sldId id="362" r:id="rId20"/>
    <p:sldId id="368" r:id="rId21"/>
    <p:sldId id="371" r:id="rId22"/>
    <p:sldId id="341" r:id="rId23"/>
    <p:sldId id="372" r:id="rId24"/>
    <p:sldId id="385" r:id="rId25"/>
    <p:sldId id="547" r:id="rId26"/>
    <p:sldId id="543" r:id="rId27"/>
    <p:sldId id="544" r:id="rId28"/>
    <p:sldId id="351" r:id="rId29"/>
    <p:sldId id="344" r:id="rId30"/>
    <p:sldId id="345" r:id="rId31"/>
    <p:sldId id="537" r:id="rId32"/>
    <p:sldId id="536" r:id="rId33"/>
    <p:sldId id="291" r:id="rId34"/>
    <p:sldId id="545" r:id="rId35"/>
    <p:sldId id="292" r:id="rId36"/>
    <p:sldId id="322" r:id="rId37"/>
    <p:sldId id="279" r:id="rId38"/>
    <p:sldId id="290" r:id="rId39"/>
    <p:sldId id="257" r:id="rId40"/>
    <p:sldId id="258" r:id="rId41"/>
    <p:sldId id="546" r:id="rId42"/>
    <p:sldId id="316" r:id="rId43"/>
    <p:sldId id="274" r:id="rId44"/>
    <p:sldId id="275" r:id="rId45"/>
    <p:sldId id="346" r:id="rId46"/>
    <p:sldId id="540" r:id="rId47"/>
    <p:sldId id="329" r:id="rId48"/>
    <p:sldId id="481" r:id="rId49"/>
    <p:sldId id="482" r:id="rId50"/>
    <p:sldId id="296" r:id="rId51"/>
    <p:sldId id="468" r:id="rId52"/>
    <p:sldId id="302" r:id="rId53"/>
    <p:sldId id="301" r:id="rId54"/>
    <p:sldId id="300" r:id="rId55"/>
    <p:sldId id="333" r:id="rId56"/>
    <p:sldId id="330" r:id="rId57"/>
    <p:sldId id="469" r:id="rId58"/>
    <p:sldId id="354" r:id="rId59"/>
    <p:sldId id="356" r:id="rId60"/>
    <p:sldId id="357" r:id="rId61"/>
    <p:sldId id="360" r:id="rId62"/>
    <p:sldId id="367" r:id="rId63"/>
    <p:sldId id="324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83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D8881-B740-4DDC-ABDB-789876CA228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D0558-3821-4280-AD0F-5C4345B1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66ED7-631A-46AF-B451-227D0A8685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1247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3CBDF-F2A8-4E21-BCD4-B4DFF24AD9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727075"/>
            <a:ext cx="5961063" cy="3354388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11650"/>
            <a:ext cx="5049837" cy="41687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z="1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404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887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931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61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454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765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33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434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745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2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0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15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431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06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40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725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7624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8064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162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943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3266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438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3665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5483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672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202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6500" y="3648076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1206500" y="3648076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367" y="6354763"/>
            <a:ext cx="1625600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8666E-682F-445C-8061-862D3E39107D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514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EC1C-32B0-4AE3-8ABB-3635415F545E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37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819401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2819401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634" y="6354763"/>
            <a:ext cx="2027767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7E5D5-44DE-49AB-9585-BB61F8CD7C19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28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8545F-30DD-4C98-BDB6-400CE959B525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233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4089E-400C-4658-9940-9113D9355ADE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220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53331-2F5F-4330-9F04-CCE91B5915B6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24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E4168-5490-438F-8B5B-7F96BF633AE9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4871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traight Connector 11"/>
          <p:cNvSpPr>
            <a:spLocks noChangeShapeType="1"/>
          </p:cNvSpPr>
          <p:nvPr/>
        </p:nvSpPr>
        <p:spPr bwMode="auto">
          <a:xfrm rot="5400000">
            <a:off x="5220229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14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E581E-E66E-4E82-8B31-45DBD4E3C26F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581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609601" y="500063"/>
            <a:ext cx="243417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C9B6C-D2FC-41CC-8344-8F435F4781C4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840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64AE8-1047-4E79-BE49-6A465BF52F61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0788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Straight Connector 14"/>
          <p:cNvSpPr>
            <a:spLocks noChangeShapeType="1"/>
          </p:cNvSpPr>
          <p:nvPr/>
        </p:nvSpPr>
        <p:spPr bwMode="auto">
          <a:xfrm rot="5400000">
            <a:off x="5816071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4C89E-3D18-4A50-8443-5AA9F2D78506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1104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03DB8B-584B-402A-8342-314AD9D7C6AA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28172"/>
      </p:ext>
    </p:extLst>
  </p:cSld>
  <p:clrMapOvr>
    <a:masterClrMapping/>
  </p:clrMapOvr>
  <p:transition>
    <p:fade thruBlk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E2DC6EC-6F7F-4FFF-AACD-E7B9A7C10505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91462"/>
      </p:ext>
    </p:extLst>
  </p:cSld>
  <p:clrMapOvr>
    <a:masterClrMapping/>
  </p:clrMapOvr>
  <p:transition>
    <p:fade thruBlk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E2E5460-89DD-4C60-A9D9-86B66F3D8521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3333"/>
      </p:ext>
    </p:extLst>
  </p:cSld>
  <p:clrMapOvr>
    <a:masterClrMapping/>
  </p:clrMapOvr>
  <p:transition>
    <p:fade thruBlk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01C7E4-7142-440E-9247-92B60A6EADFD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68968"/>
      </p:ext>
    </p:extLst>
  </p:cSld>
  <p:clrMapOvr>
    <a:masterClrMapping/>
  </p:clrMapOvr>
  <p:transition>
    <p:fade thruBlk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05DB327-E598-4BEA-9A80-E23FEFB1BDDD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0947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7640E2A-5ACF-4CAC-8F0F-1C3608EF64E2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32107"/>
      </p:ext>
    </p:extLst>
  </p:cSld>
  <p:clrMapOvr>
    <a:masterClrMapping/>
  </p:clrMapOvr>
  <p:transition>
    <p:fade thruBlk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CE14BDE-9DEF-4CD4-8E9D-3D6B39F87476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4037"/>
      </p:ext>
    </p:extLst>
  </p:cSld>
  <p:clrMapOvr>
    <a:masterClrMapping/>
  </p:clrMapOvr>
  <p:transition>
    <p:fade thruBlk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7E9B7C7-C3CD-48C6-B83F-1C21B68768C5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2220"/>
      </p:ext>
    </p:extLst>
  </p:cSld>
  <p:clrMapOvr>
    <a:masterClrMapping/>
  </p:clrMapOvr>
  <p:transition>
    <p:fade thruBlk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526AB0A-F7CD-43BE-A268-90FC5E84251D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08691"/>
      </p:ext>
    </p:extLst>
  </p:cSld>
  <p:clrMapOvr>
    <a:masterClrMapping/>
  </p:clrMapOvr>
  <p:transition>
    <p:fade thruBlk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BA490FC-9AD6-4C00-B97D-B134F7405EFF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69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BA490FC-9AD6-4C00-B97D-B134F7405EFF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410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BA490FC-9AD6-4C00-B97D-B134F7405EFF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93548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BA490FC-9AD6-4C00-B97D-B134F7405EFF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817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BA490FC-9AD6-4C00-B97D-B134F7405EFF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474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BA490FC-9AD6-4C00-B97D-B134F7405EFF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06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A5A0E-BA7D-412D-9E44-59ECAABD1A96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28841"/>
      </p:ext>
    </p:extLst>
  </p:cSld>
  <p:clrMapOvr>
    <a:masterClrMapping/>
  </p:clrMapOvr>
  <p:transition>
    <p:fade thruBlk="1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421C970-AE18-48F7-8888-1E0144176A2C}" type="slidenum">
              <a:rPr lang="en-US" alt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22279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6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42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0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96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7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03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940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864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75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7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86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EF9944-A4F6-4C59-AEBD-678D6480B8EA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697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75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87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7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13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55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40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93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9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83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044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50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644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89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7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43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650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fld id="{E0DA9CC3-B985-4306-B652-DB1A0BC8BC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02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F171AAAB-C4B5-40A6-BF2E-95BE56CBA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293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35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89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56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11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17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52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9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29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41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15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160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4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18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745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242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8558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002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41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530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35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7247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3631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4846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28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FFFF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B Nazanin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547598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AAAB-C4B5-40A6-BF2E-95BE56CBA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3367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5E7B44-FCED-4BF5-9F9E-AC50BEB7CA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8013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A9CC3-B985-4306-B652-DB1A0BC8BC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733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75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58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041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78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086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052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290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651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36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899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441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7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322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51" y="228601"/>
            <a:ext cx="1094528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2167" y="1676401"/>
            <a:ext cx="11387667" cy="442277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00055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655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607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878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045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208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705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794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146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0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1E4FB-3CD7-40CD-96D5-023B4F111E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C290-AAC0-4B1C-8BFB-4E2FB4D8F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87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219200"/>
            <a:ext cx="109728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1" y="6356351"/>
            <a:ext cx="305223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5033" y="6356351"/>
            <a:ext cx="467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033" y="6356351"/>
            <a:ext cx="2641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9E4C87-5F7A-4CE7-92A5-CA3CCE2D0638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1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3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E0C45-661B-4ACA-8239-5423045CAFB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D3C10-8116-4CBA-A68C-373B06624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614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50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57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8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8CBA4BC-4C78-4592-985A-C731D6514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310E71D-CA01-4E77-BAEB-1DC41A8D7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9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CE45D-149B-489A-9DBE-CD57C2444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4F4E5-E71E-4597-97A6-57EDC9ECD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659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13CFF20-5B22-488A-B830-1CAA8C7B2C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0AC6D5-2DA4-46AF-AF1D-310D5542F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5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03F0EFED-31EF-4B66-8C60-9D551EE29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26E77A23-8A62-4447-9BDF-90416C00A6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1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B3357-9353-4D25-8E58-BBA5A923A4F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2F64-0913-404A-8387-626B3C5C7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6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alghasi.com/text-neck-syndrome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445" y="2846830"/>
            <a:ext cx="8144134" cy="1373070"/>
          </a:xfrm>
        </p:spPr>
        <p:txBody>
          <a:bodyPr/>
          <a:lstStyle/>
          <a:p>
            <a:r>
              <a:rPr lang="fa-IR" dirty="0">
                <a:solidFill>
                  <a:srgbClr val="00B0F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انتقال ارزش ها به فرزندان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Titr" panose="00000700000000000000" pitchFamily="2" charset="-78"/>
              </a:rPr>
              <a:t>نوذر نخعی</a:t>
            </a:r>
          </a:p>
          <a:p>
            <a:r>
              <a:rPr lang="fa-IR" dirty="0">
                <a:cs typeface="B Titr" panose="00000700000000000000" pitchFamily="2" charset="-78"/>
              </a:rPr>
              <a:t>استاد پزشکی اجتماعی</a:t>
            </a:r>
          </a:p>
          <a:p>
            <a:r>
              <a:rPr lang="fa-IR" dirty="0">
                <a:cs typeface="B Titr" panose="00000700000000000000" pitchFamily="2" charset="-78"/>
              </a:rPr>
              <a:t> دانشگاه علوم پزشکی کرمان</a:t>
            </a:r>
            <a:endParaRPr lang="en-US" dirty="0">
              <a:cs typeface="B Titr" panose="00000700000000000000" pitchFamily="2" charset="-78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24" y="0"/>
            <a:ext cx="4090265" cy="126076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20810"/>
            <a:ext cx="4854195" cy="26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38" y="146732"/>
            <a:ext cx="10972800" cy="1143000"/>
          </a:xfrm>
        </p:spPr>
        <p:txBody>
          <a:bodyPr/>
          <a:lstStyle/>
          <a:p>
            <a:r>
              <a:rPr lang="fa-IR" b="1" dirty="0">
                <a:solidFill>
                  <a:prstClr val="white"/>
                </a:solidFill>
                <a:cs typeface="B Zar" pitchFamily="2" charset="-78"/>
              </a:rPr>
              <a:t>جهانی شدن هنجارها و ارزش‌ها!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1289732"/>
            <a:ext cx="4971668" cy="5568268"/>
          </a:xfrm>
        </p:spPr>
      </p:pic>
    </p:spTree>
    <p:extLst>
      <p:ext uri="{BB962C8B-B14F-4D97-AF65-F5344CB8AC3E}">
        <p14:creationId xmlns:p14="http://schemas.microsoft.com/office/powerpoint/2010/main" val="162234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24000" y="1219200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BT" pitchFamily="34" charset="0"/>
                <a:ea typeface="+mn-ea"/>
                <a:cs typeface="+mn-cs"/>
              </a:rPr>
              <a:t>The best way to predict the future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BT" pitchFamily="34" charset="0"/>
                <a:ea typeface="+mn-ea"/>
                <a:cs typeface="+mn-cs"/>
              </a:rPr>
              <a:t>is to invent it.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is721 BT" pitchFamily="34" charset="0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BT" pitchFamily="34" charset="0"/>
                <a:ea typeface="+mn-ea"/>
                <a:cs typeface="+mn-cs"/>
              </a:rPr>
              <a:t>			 — Alan Kay</a:t>
            </a:r>
            <a:endParaRPr kumimoji="0" lang="fa-I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is721 BT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is721 BT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BT" pitchFamily="34" charset="0"/>
                <a:ea typeface="+mn-ea"/>
                <a:cs typeface="B Zar" pitchFamily="2" charset="-78"/>
              </a:rPr>
              <a:t>بهترین راه برای پیش بینی آینده اختراع آن است.</a:t>
            </a:r>
          </a:p>
          <a:p>
            <a:pPr marL="914400" marR="0" lvl="2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800" b="1" dirty="0">
                <a:solidFill>
                  <a:prstClr val="white"/>
                </a:solidFill>
                <a:latin typeface="Swis721 BT" pitchFamily="34" charset="0"/>
                <a:cs typeface="B Zar" pitchFamily="2" charset="-78"/>
              </a:rPr>
              <a:t>ما هستیم که تعیین میکنیم:</a:t>
            </a:r>
          </a:p>
          <a:p>
            <a:pPr marL="914400" marR="0" lvl="2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BT" pitchFamily="34" charset="0"/>
                <a:ea typeface="+mn-ea"/>
                <a:cs typeface="B Zar" pitchFamily="2" charset="-78"/>
              </a:rPr>
              <a:t>کودکانما</a:t>
            </a:r>
            <a:r>
              <a:rPr lang="fa-IR" sz="4800" b="1" dirty="0">
                <a:solidFill>
                  <a:prstClr val="white"/>
                </a:solidFill>
                <a:latin typeface="Swis721 BT" pitchFamily="34" charset="0"/>
                <a:cs typeface="B Zar" pitchFamily="2" charset="-78"/>
              </a:rPr>
              <a:t>ن چکونه ساخته شوند؟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is721 BT" pitchFamily="34" charset="0"/>
              <a:ea typeface="+mn-ea"/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990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53" y="-110836"/>
            <a:ext cx="11413341" cy="990600"/>
          </a:xfrm>
        </p:spPr>
        <p:txBody>
          <a:bodyPr/>
          <a:lstStyle/>
          <a:p>
            <a:r>
              <a:rPr lang="en-US" sz="4000" dirty="0">
                <a:cs typeface="B Titr" panose="00000700000000000000" pitchFamily="2" charset="-78"/>
              </a:rPr>
              <a:t>Millennials</a:t>
            </a:r>
            <a:r>
              <a:rPr lang="fa-IR" sz="4000" dirty="0">
                <a:cs typeface="B Titr" panose="00000700000000000000" pitchFamily="2" charset="-78"/>
              </a:rPr>
              <a:t> </a:t>
            </a:r>
            <a:r>
              <a:rPr lang="en-US" sz="4000" dirty="0">
                <a:cs typeface="B Titr" panose="00000700000000000000" pitchFamily="2" charset="-78"/>
              </a:rPr>
              <a:t> in USA</a:t>
            </a:r>
            <a:r>
              <a:rPr lang="fa-IR" sz="4000" dirty="0">
                <a:cs typeface="B Titr" panose="00000700000000000000" pitchFamily="2" charset="-78"/>
              </a:rPr>
              <a:t> رفتارشناسی نسل جدید در آمریکا   </a:t>
            </a:r>
            <a:r>
              <a:rPr lang="en-US" sz="4000" dirty="0">
                <a:cs typeface="B Titr" panose="00000700000000000000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49177"/>
            <a:ext cx="12192000" cy="4937760"/>
          </a:xfrm>
        </p:spPr>
        <p:txBody>
          <a:bodyPr/>
          <a:lstStyle/>
          <a:p>
            <a:r>
              <a:rPr lang="en-US" sz="3600" dirty="0">
                <a:cs typeface="B Titr" panose="00000700000000000000" pitchFamily="2" charset="-78"/>
              </a:rPr>
              <a:t>An increase in the proportion of students who </a:t>
            </a:r>
            <a:r>
              <a:rPr lang="en-US" sz="3600" dirty="0">
                <a:solidFill>
                  <a:srgbClr val="C00000"/>
                </a:solidFill>
                <a:cs typeface="B Titr" panose="00000700000000000000" pitchFamily="2" charset="-78"/>
              </a:rPr>
              <a:t>consider wealth </a:t>
            </a:r>
            <a:r>
              <a:rPr lang="en-US" sz="3600" dirty="0">
                <a:cs typeface="B Titr" panose="00000700000000000000" pitchFamily="2" charset="-78"/>
              </a:rPr>
              <a:t>a very important attribute.</a:t>
            </a:r>
            <a:r>
              <a:rPr lang="fa-IR" sz="3600" dirty="0">
                <a:cs typeface="B Titr" panose="00000700000000000000" pitchFamily="2" charset="-78"/>
              </a:rPr>
              <a:t> 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رفاه طلبی </a:t>
            </a:r>
            <a:endParaRPr lang="en-US" sz="3600" dirty="0">
              <a:solidFill>
                <a:srgbClr val="C00000"/>
              </a:solidFill>
              <a:cs typeface="B Titr" panose="00000700000000000000" pitchFamily="2" charset="-7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3600" dirty="0">
                <a:cs typeface="B Titr" panose="00000700000000000000" pitchFamily="2" charset="-78"/>
              </a:rPr>
              <a:t>Postponed </a:t>
            </a:r>
            <a:r>
              <a:rPr lang="en-US" sz="3600" dirty="0">
                <a:solidFill>
                  <a:srgbClr val="C00000"/>
                </a:solidFill>
                <a:cs typeface="B Titr" panose="00000700000000000000" pitchFamily="2" charset="-78"/>
              </a:rPr>
              <a:t>maturation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 تاخیر در بلوغ اجتماعی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3600" dirty="0">
                <a:solidFill>
                  <a:srgbClr val="C00000"/>
                </a:solidFill>
                <a:cs typeface="B Titr" panose="00000700000000000000" pitchFamily="2" charset="-78"/>
              </a:rPr>
              <a:t>Low empathy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  همدردی کم   </a:t>
            </a:r>
            <a:endParaRPr lang="en-US" sz="3600" dirty="0">
              <a:solidFill>
                <a:srgbClr val="C00000"/>
              </a:solidFill>
              <a:cs typeface="B Titr" panose="00000700000000000000" pitchFamily="2" charset="-7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3600" dirty="0">
                <a:cs typeface="B Titr" panose="00000700000000000000" pitchFamily="2" charset="-78"/>
              </a:rPr>
              <a:t>Millennials are the </a:t>
            </a:r>
            <a:r>
              <a:rPr lang="en-US" sz="3600" dirty="0">
                <a:solidFill>
                  <a:srgbClr val="C00000"/>
                </a:solidFill>
                <a:cs typeface="B Titr" panose="00000700000000000000" pitchFamily="2" charset="-78"/>
              </a:rPr>
              <a:t>least likely to be religious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 </a:t>
            </a:r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کمرنگ شدن اعتقادات</a:t>
            </a:r>
            <a:endParaRPr lang="en-US" sz="3200" dirty="0">
              <a:solidFill>
                <a:srgbClr val="C00000"/>
              </a:solidFill>
              <a:cs typeface="B Titr" panose="00000700000000000000" pitchFamily="2" charset="-7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3600" dirty="0">
                <a:cs typeface="B Titr" panose="00000700000000000000" pitchFamily="2" charset="-78"/>
              </a:rPr>
              <a:t>They may be over-confident—they’ve been told </a:t>
            </a:r>
            <a:r>
              <a:rPr lang="en-US" sz="3600" dirty="0">
                <a:solidFill>
                  <a:srgbClr val="C00000"/>
                </a:solidFill>
                <a:cs typeface="B Titr" panose="00000700000000000000" pitchFamily="2" charset="-78"/>
              </a:rPr>
              <a:t>they can do anything.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    اعتماد به نفس بیش از حد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fa-IR" dirty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  <a:cs typeface="B Titr" panose="00000700000000000000" pitchFamily="2" charset="-78"/>
              </a:rPr>
              <a:t> “Epidemic in affluent teenagers"</a:t>
            </a:r>
            <a:r>
              <a:rPr lang="fa-IR" b="1" dirty="0">
                <a:solidFill>
                  <a:srgbClr val="7030A0"/>
                </a:solidFill>
                <a:cs typeface="B Titr" panose="00000700000000000000" pitchFamily="2" charset="-78"/>
              </a:rPr>
              <a:t> اپیدمی در قشر مرفه </a:t>
            </a:r>
            <a:endParaRPr lang="en-US" b="1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EC1C-32B0-4AE3-8ABB-3635415F545E}" type="slidenum">
              <a:rPr kumimoji="0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192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1D2E0-845D-3739-B70F-E2518CE0A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243A8-0377-BCCE-A8B9-CF33D102FD9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Short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attention span</a:t>
            </a:r>
            <a:r>
              <a:rPr lang="fa-IR" sz="3600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  دقت کم  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</a:t>
            </a:r>
          </a:p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Strong sense of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entitlement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: </a:t>
            </a:r>
            <a:r>
              <a:rPr lang="fa-IR" sz="3600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مستحق بهترین هایند!</a:t>
            </a:r>
          </a:p>
          <a:p>
            <a:pPr algn="r" rtl="1"/>
            <a:r>
              <a:rPr lang="fa-IR" sz="3600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افراد با این طرز فکر معتقدند که دنیا به آنها مدیون است بدون اینکه هرگز چیزی در ازای آن بدهد (ناشکری و طلبکاری)</a:t>
            </a:r>
          </a:p>
          <a:p>
            <a:pPr algn="r" rtl="1"/>
            <a:r>
              <a:rPr lang="en-US" sz="2400" b="0" i="0" dirty="0">
                <a:solidFill>
                  <a:srgbClr val="4A4D4A"/>
                </a:solidFill>
                <a:effectLst/>
                <a:latin typeface="Inter"/>
              </a:rPr>
              <a:t>when children are given everything they ask for without learning how to earn them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B Titr" panose="00000700000000000000" pitchFamily="2" charset="-78"/>
            </a:endParaRPr>
          </a:p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Opinionated: </a:t>
            </a:r>
            <a:r>
              <a:rPr lang="fa-IR" sz="3600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ابراز عقیده با صدای بلند /خود رای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B Titr" panose="00000700000000000000" pitchFamily="2" charset="-78"/>
            </a:endParaRPr>
          </a:p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Pet ownership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: </a:t>
            </a:r>
          </a:p>
          <a:p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B Titr" panose="00000700000000000000" pitchFamily="2" charset="-78"/>
            </a:endParaRPr>
          </a:p>
          <a:p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CDD33-68F5-64F2-AD68-41D4D782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EC1C-32B0-4AE3-8ABB-3635415F545E}" type="slidenum">
              <a:rPr kumimoji="0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788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2F2367-80AE-BFE5-C571-DC911317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افزایش درصد مالکیت سگ در خانواده های آمریکایی به نقل از کتاب آنان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70AA2E-9693-71D5-A0FA-3A750407234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91916" y="1270160"/>
            <a:ext cx="3400926" cy="517613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DE66B9-5D35-D354-CAA1-DD00DFF1FE4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76263" y="1216152"/>
            <a:ext cx="5582599" cy="4937760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D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og ownership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is a symptom of America’s very real 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loneliness crisis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We have fewer and fewer 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“non-virtual” friends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Americans 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entertain others in their homes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half as much as they did 25 years ago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4956C-02F0-DA5B-2EEE-14CC7C2E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EC1C-32B0-4AE3-8ABB-3635415F545E}" type="slidenum">
              <a:rPr kumimoji="0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610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D8405-6DE6-F438-E83D-09C95491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کم شدن حس همدردی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52DB2B-34E3-A7EB-7990-B4B82D61DC6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44266" y="1143000"/>
            <a:ext cx="8854289" cy="31234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8C659-3B04-B6F2-B001-07EF9250A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EC1C-32B0-4AE3-8ABB-3635415F545E}" type="slidenum">
              <a:rPr kumimoji="0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00C740-938D-4E17-584C-B075C93975DE}"/>
              </a:ext>
            </a:extLst>
          </p:cNvPr>
          <p:cNvSpPr txBox="1"/>
          <p:nvPr/>
        </p:nvSpPr>
        <p:spPr>
          <a:xfrm>
            <a:off x="1492392" y="4472183"/>
            <a:ext cx="842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screen time inhibits young children’s ability to read faces and learn social skills, two key factors needed to develop empathy.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46B494-F513-0C1B-58E0-4008257DB72A}"/>
              </a:ext>
            </a:extLst>
          </p:cNvPr>
          <p:cNvSpPr txBox="1"/>
          <p:nvPr/>
        </p:nvSpPr>
        <p:spPr>
          <a:xfrm>
            <a:off x="1526441" y="5118514"/>
            <a:ext cx="100559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صفحه تلویزیون و موبایل دو توانایی را از بچه های ما می‌گیرد:</a:t>
            </a:r>
          </a:p>
          <a:p>
            <a:pPr algn="r" rtl="1"/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خواندن چهره</a:t>
            </a:r>
          </a:p>
          <a:p>
            <a:pPr algn="r" rtl="1"/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مهارت اجتماعی</a:t>
            </a:r>
            <a:endParaRPr lang="en-US" sz="36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492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901D-2D4E-37D2-5760-F9AB1C2C5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86B90-A7DE-9AD4-B293-83AC343B923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2133600"/>
            <a:ext cx="10972800" cy="4023360"/>
          </a:xfrm>
        </p:spPr>
        <p:txBody>
          <a:bodyPr/>
          <a:lstStyle/>
          <a:p>
            <a:pPr algn="r" rtl="1"/>
            <a:r>
              <a:rPr lang="fa-IR" sz="3200" dirty="0">
                <a:cs typeface="B Titr" panose="00000700000000000000" pitchFamily="2" charset="-78"/>
              </a:rPr>
              <a:t>پیگیری کودکان از 12 ماهگی تا کلاس چهارم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هرچه تلویزیون و اسکرین بیشتر نگاه شود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تغییر در امواج مغزی</a:t>
            </a:r>
          </a:p>
          <a:p>
            <a:pPr algn="r" rtl="1"/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کم دقتی</a:t>
            </a:r>
          </a:p>
          <a:p>
            <a:pPr algn="r" rtl="1"/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کاهش کارکرد اجرایی:</a:t>
            </a:r>
          </a:p>
          <a:p>
            <a:pPr algn="r" rtl="1"/>
            <a:r>
              <a:rPr lang="fa-IR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B Titr" panose="00000700000000000000" pitchFamily="2" charset="-78"/>
              </a:rPr>
              <a:t>حل مسئله، استدلال،برنامه‌ریزی، حافظه، کنترل تکانه</a:t>
            </a:r>
            <a:endParaRPr lang="en-US" sz="32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565D9-3143-91FD-629C-BEB6F5DD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EC1C-32B0-4AE3-8ABB-3635415F545E}" type="slidenum">
              <a:rPr kumimoji="0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68004-7755-C63A-1A9A-95217F76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67" y="128905"/>
            <a:ext cx="96678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71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337"/>
            <a:ext cx="7556627" cy="2935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590" y="365129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از دست دادن فرصت‌ها</a:t>
            </a:r>
            <a:endParaRPr lang="en-US" sz="36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120058"/>
            <a:ext cx="100543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NewRomanPSMT"/>
                <a:ea typeface="+mn-ea"/>
              </a:rPr>
              <a:t>Susceptibility to peer influence peaks in early</a:t>
            </a: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NewRomanPSM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NewRomanPSMT"/>
                <a:ea typeface="+mn-ea"/>
              </a:rPr>
              <a:t>adolescence,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</a:rPr>
              <a:t>before the age of</a:t>
            </a: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</a:rPr>
              <a:t>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endParaRPr kumimoji="0" lang="fa-I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Increasing motivation to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attract friends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, to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attain social status , desire to be liked by peers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</a:b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cs typeface="B Titr" panose="00000700000000000000" pitchFamily="2" charset="-78"/>
              </a:rPr>
              <a:t>سن 14 سالگی فرزند از پدر و مادر فاصله میگیرد مگر آنکه...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Titr" panose="00000700000000000000" pitchFamily="2" charset="-78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B Titr" panose="00000700000000000000" pitchFamily="2" charset="-78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268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21" y="3850105"/>
            <a:ext cx="11399750" cy="2687052"/>
          </a:xfrm>
        </p:spPr>
        <p:txBody>
          <a:bodyPr>
            <a:normAutofit fontScale="90000"/>
          </a:bodyPr>
          <a:lstStyle/>
          <a:p>
            <a:pPr marL="228600" lvl="0" indent="-228600" algn="l" rtl="1">
              <a:lnSpc>
                <a:spcPct val="90000"/>
              </a:lnSpc>
              <a:spcBef>
                <a:spcPts val="1000"/>
              </a:spcBef>
            </a:pPr>
            <a:r>
              <a:rPr lang="en-US" sz="3700" dirty="0">
                <a:solidFill>
                  <a:prstClr val="black"/>
                </a:solidFill>
                <a:ea typeface="+mn-ea"/>
                <a:cs typeface="B Titr" panose="00000700000000000000" pitchFamily="2" charset="-78"/>
              </a:rPr>
              <a:t>Parents are actually making </a:t>
            </a:r>
            <a:r>
              <a:rPr lang="en-US" sz="3700" dirty="0">
                <a:solidFill>
                  <a:srgbClr val="C00000"/>
                </a:solidFill>
                <a:ea typeface="+mn-ea"/>
                <a:cs typeface="B Titr" panose="00000700000000000000" pitchFamily="2" charset="-78"/>
              </a:rPr>
              <a:t>great sacrifices to earn </a:t>
            </a:r>
            <a:r>
              <a:rPr lang="en-US" sz="3700" dirty="0">
                <a:solidFill>
                  <a:prstClr val="black"/>
                </a:solidFill>
                <a:ea typeface="+mn-ea"/>
                <a:cs typeface="B Titr" panose="00000700000000000000" pitchFamily="2" charset="-78"/>
              </a:rPr>
              <a:t>a living. On the contrary, their </a:t>
            </a:r>
            <a:r>
              <a:rPr lang="en-US" sz="3700" dirty="0">
                <a:solidFill>
                  <a:srgbClr val="C00000"/>
                </a:solidFill>
                <a:ea typeface="+mn-ea"/>
                <a:cs typeface="B Titr" panose="00000700000000000000" pitchFamily="2" charset="-78"/>
              </a:rPr>
              <a:t>children are being neglected</a:t>
            </a:r>
            <a:r>
              <a:rPr lang="en-US" sz="3700" dirty="0">
                <a:solidFill>
                  <a:prstClr val="black"/>
                </a:solidFill>
                <a:ea typeface="+mn-ea"/>
                <a:cs typeface="B Titr" panose="00000700000000000000" pitchFamily="2" charset="-78"/>
              </a:rPr>
              <a:t>. </a:t>
            </a:r>
            <a:br>
              <a:rPr lang="en-US" sz="3700" dirty="0">
                <a:solidFill>
                  <a:prstClr val="black"/>
                </a:solidFill>
                <a:ea typeface="+mn-ea"/>
                <a:cs typeface="B Titr" panose="00000700000000000000" pitchFamily="2" charset="-78"/>
              </a:rPr>
            </a:br>
            <a:r>
              <a:rPr lang="en-US" sz="3700" dirty="0">
                <a:solidFill>
                  <a:prstClr val="black"/>
                </a:solidFill>
                <a:ea typeface="+mn-ea"/>
                <a:cs typeface="B Titr" panose="00000700000000000000" pitchFamily="2" charset="-78"/>
              </a:rPr>
              <a:t>…..</a:t>
            </a:r>
            <a:r>
              <a:rPr lang="en-US" sz="3700" dirty="0">
                <a:solidFill>
                  <a:srgbClr val="C00000"/>
                </a:solidFill>
                <a:ea typeface="+mn-ea"/>
                <a:cs typeface="B Titr" panose="00000700000000000000" pitchFamily="2" charset="-78"/>
              </a:rPr>
              <a:t>a lot of concern </a:t>
            </a:r>
            <a:r>
              <a:rPr lang="en-US" sz="3700" dirty="0">
                <a:solidFill>
                  <a:prstClr val="black"/>
                </a:solidFill>
                <a:ea typeface="+mn-ea"/>
                <a:cs typeface="B Titr" panose="00000700000000000000" pitchFamily="2" charset="-78"/>
              </a:rPr>
              <a:t>for their children’s </a:t>
            </a:r>
            <a:r>
              <a:rPr lang="en-US" sz="3700" dirty="0">
                <a:solidFill>
                  <a:srgbClr val="C00000"/>
                </a:solidFill>
                <a:ea typeface="+mn-ea"/>
                <a:cs typeface="B Titr" panose="00000700000000000000" pitchFamily="2" charset="-78"/>
              </a:rPr>
              <a:t>academic performance</a:t>
            </a:r>
            <a:r>
              <a:rPr lang="fa-IR" sz="3700" dirty="0">
                <a:solidFill>
                  <a:srgbClr val="C00000"/>
                </a:solidFill>
                <a:ea typeface="+mn-ea"/>
                <a:cs typeface="B Titr" panose="00000700000000000000" pitchFamily="2" charset="-78"/>
              </a:rPr>
              <a:t>.....</a:t>
            </a:r>
            <a:br>
              <a:rPr lang="fa-IR" sz="3700" dirty="0">
                <a:solidFill>
                  <a:srgbClr val="C00000"/>
                </a:solidFill>
                <a:ea typeface="+mn-ea"/>
                <a:cs typeface="B Titr" panose="00000700000000000000" pitchFamily="2" charset="-78"/>
              </a:rPr>
            </a:br>
            <a:r>
              <a:rPr lang="fa-IR" sz="3700" dirty="0">
                <a:solidFill>
                  <a:srgbClr val="C00000"/>
                </a:solidFill>
                <a:ea typeface="+mn-ea"/>
                <a:cs typeface="B Titr" panose="00000700000000000000" pitchFamily="2" charset="-78"/>
              </a:rPr>
              <a:t>پدر و مادر همه چیز خود را برای پیشرفت درسی بچه ها فدا میکنند غافل از انسان بودن او </a:t>
            </a:r>
            <a:br>
              <a:rPr lang="fa-IR" sz="3700" dirty="0">
                <a:solidFill>
                  <a:prstClr val="black"/>
                </a:solidFill>
                <a:ea typeface="+mn-ea"/>
                <a:cs typeface="B Titr" panose="00000700000000000000" pitchFamily="2" charset="-78"/>
              </a:rPr>
            </a:b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305" y="0"/>
            <a:ext cx="7914914" cy="35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79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5947" y="103868"/>
            <a:ext cx="10486053" cy="1325563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اجتماعی شدن (جامعه پذیری)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010400" y="1640553"/>
            <a:ext cx="5181600" cy="4351338"/>
          </a:xfrm>
        </p:spPr>
        <p:txBody>
          <a:bodyPr/>
          <a:lstStyle/>
          <a:p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panose="020B0600070205080204" pitchFamily="34" charset="-128"/>
              </a:rPr>
              <a:t>The process by which people learn their culture.</a:t>
            </a:r>
            <a:endParaRPr lang="fa-IR" kern="0" dirty="0">
              <a:effectLst>
                <a:outerShdw blurRad="38100" dist="38100" dir="2700000" algn="tl">
                  <a:srgbClr val="000000"/>
                </a:outerShdw>
              </a:effectLst>
              <a:latin typeface="Garamond"/>
              <a:ea typeface="ＭＳ Ｐゴシック" panose="020B0600070205080204" pitchFamily="34" charset="-128"/>
            </a:endParaRPr>
          </a:p>
          <a:p>
            <a:pPr algn="r" rtl="1"/>
            <a:r>
              <a:rPr lang="fa-IR" sz="4400" kern="0" dirty="0">
                <a:latin typeface="Garamond"/>
                <a:ea typeface="ＭＳ Ｐゴシック" panose="020B0600070205080204" pitchFamily="34" charset="-128"/>
                <a:cs typeface="B Zar" panose="00000400000000000000" pitchFamily="2" charset="-78"/>
              </a:rPr>
              <a:t>فرآیندی که طی آن افراد فرهنگ را می آموزند</a:t>
            </a:r>
          </a:p>
          <a:p>
            <a:pPr algn="r" rtl="1"/>
            <a:r>
              <a:rPr lang="fa-IR" sz="4400" kern="0" dirty="0">
                <a:latin typeface="Garamond"/>
                <a:ea typeface="ＭＳ Ｐゴシック" panose="020B0600070205080204" pitchFamily="34" charset="-128"/>
                <a:cs typeface="B Zar" panose="00000400000000000000" pitchFamily="2" charset="-78"/>
              </a:rPr>
              <a:t>تعریف ساده فرهنگ: قوانین نانوشته</a:t>
            </a:r>
            <a:endParaRPr lang="en-US" sz="4400" dirty="0">
              <a:cs typeface="B Zar" panose="00000400000000000000" pitchFamily="2" charset="-78"/>
            </a:endParaRPr>
          </a:p>
        </p:txBody>
      </p:sp>
      <p:pic>
        <p:nvPicPr>
          <p:cNvPr id="1026" name="Picture 2" descr="Image result for socializa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84" y="437320"/>
            <a:ext cx="5181600" cy="317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26456" y="3687901"/>
            <a:ext cx="70062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چهار نهاد اجتماعی سازی فرزندان ما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1- خانواده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2- مهدکودک/مدرسه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3- دوستان و همکلاسی ها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4- رسانه ها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95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57" y="758952"/>
            <a:ext cx="11662117" cy="3566160"/>
          </a:xfrm>
        </p:spPr>
        <p:txBody>
          <a:bodyPr>
            <a:norm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5400" dirty="0">
                <a:solidFill>
                  <a:schemeClr val="accent2"/>
                </a:solidFill>
                <a:cs typeface="0 Titr Bold" panose="00000700000000000000" pitchFamily="2" charset="-78"/>
              </a:rPr>
              <a:t>چرا نسل جدید اینقدر فرق کرده اند؟</a:t>
            </a:r>
            <a:br>
              <a:rPr lang="en-US" sz="5400" dirty="0">
                <a:solidFill>
                  <a:schemeClr val="accent2"/>
                </a:solidFill>
                <a:cs typeface="0 Titr Bold" panose="00000700000000000000" pitchFamily="2" charset="-78"/>
              </a:rPr>
            </a:br>
            <a:r>
              <a:rPr lang="fa-IR" sz="5400" dirty="0">
                <a:solidFill>
                  <a:srgbClr val="FF0000"/>
                </a:solidFill>
                <a:cs typeface="0 Titr Bold" panose="00000700000000000000" pitchFamily="2" charset="-78"/>
              </a:rPr>
              <a:t>چه باید کرد؟</a:t>
            </a:r>
            <a:endParaRPr lang="en-US" sz="7200" dirty="0">
              <a:solidFill>
                <a:srgbClr val="FF0000"/>
              </a:solidFill>
              <a:cs typeface="0 Titr Bold" panose="000007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4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6982AF-7C71-BDBF-FD0F-2AB06041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36" y="0"/>
            <a:ext cx="10515600" cy="773864"/>
          </a:xfrm>
        </p:spPr>
        <p:txBody>
          <a:bodyPr/>
          <a:lstStyle/>
          <a:p>
            <a:pPr algn="ctr" rtl="1"/>
            <a:r>
              <a:rPr lang="fa-IR" dirty="0">
                <a:cs typeface="B Titr" panose="00000700000000000000" pitchFamily="2" charset="-78"/>
              </a:rPr>
              <a:t>چک سفید امضا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7C1D65-9B75-4D89-D8F5-689A1BB5C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136" y="773864"/>
            <a:ext cx="10835795" cy="6084136"/>
          </a:xfrm>
        </p:spPr>
      </p:pic>
    </p:spTree>
    <p:extLst>
      <p:ext uri="{BB962C8B-B14F-4D97-AF65-F5344CB8AC3E}">
        <p14:creationId xmlns:p14="http://schemas.microsoft.com/office/powerpoint/2010/main" val="341945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7C57D-2872-5B09-5C02-96E90049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مکانیسم دفاعی فرافکنی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6A6BF2-E9C7-CF65-6F8D-ACBB41D8D6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9106" y="2229853"/>
            <a:ext cx="5367700" cy="35292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7F37E-C738-E551-C61C-39D8CA3FA5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Titr" panose="00000700000000000000" pitchFamily="2" charset="-78"/>
              </a:rPr>
              <a:t>بپذیریم کوتاهی از ماست!</a:t>
            </a:r>
          </a:p>
          <a:p>
            <a:pPr algn="r" rtl="1"/>
            <a:r>
              <a:rPr lang="fa-IR" sz="4000" dirty="0">
                <a:cs typeface="B Titr" panose="00000700000000000000" pitchFamily="2" charset="-78"/>
              </a:rPr>
              <a:t>مسئولیت 100% را قبول کنیم!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1744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1404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73" y="4992543"/>
            <a:ext cx="10515600" cy="132556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5400" dirty="0">
                <a:cs typeface="B Titr" panose="00000700000000000000" pitchFamily="2" charset="-78"/>
              </a:rPr>
              <a:t>رهنمود سازمان بهداشت جهانی</a:t>
            </a:r>
            <a:r>
              <a:rPr lang="en-US" sz="5400" dirty="0">
                <a:cs typeface="B Titr" panose="00000700000000000000" pitchFamily="2" charset="-78"/>
              </a:rPr>
              <a:t> </a:t>
            </a:r>
            <a:br>
              <a:rPr lang="fa-IR" sz="5400" dirty="0">
                <a:cs typeface="B Titr" panose="00000700000000000000" pitchFamily="2" charset="-78"/>
              </a:rPr>
            </a:br>
            <a:r>
              <a:rPr lang="fa-IR" dirty="0">
                <a:solidFill>
                  <a:schemeClr val="accent1"/>
                </a:solidFill>
                <a:cs typeface="B Titr" panose="00000700000000000000" pitchFamily="2" charset="-78"/>
              </a:rPr>
              <a:t>برای کودکان زیر 5 سال</a:t>
            </a:r>
            <a:r>
              <a:rPr lang="en-US" dirty="0">
                <a:solidFill>
                  <a:schemeClr val="accent1"/>
                </a:solidFill>
                <a:cs typeface="B Titr" panose="00000700000000000000" pitchFamily="2" charset="-78"/>
              </a:rPr>
              <a:t> </a:t>
            </a:r>
          </a:p>
        </p:txBody>
      </p:sp>
      <p:sp>
        <p:nvSpPr>
          <p:cNvPr id="6" name="AutoShape 2" descr="Countries | World Health Organiz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5" y="4667250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93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BACC4-4F4A-5BE6-E7CC-7B1AF6E8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157" y="529390"/>
            <a:ext cx="4411581" cy="3657600"/>
          </a:xfrm>
        </p:spPr>
        <p:txBody>
          <a:bodyPr>
            <a:normAutofit/>
          </a:bodyPr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کودک </a:t>
            </a:r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زیر دو سال </a:t>
            </a:r>
            <a:r>
              <a:rPr lang="fa-IR" dirty="0">
                <a:cs typeface="B Titr" panose="00000700000000000000" pitchFamily="2" charset="-78"/>
              </a:rPr>
              <a:t>به هیچ وجه اسکرین نبیند</a:t>
            </a:r>
            <a:br>
              <a:rPr lang="fa-IR" dirty="0">
                <a:cs typeface="B Titr" panose="00000700000000000000" pitchFamily="2" charset="-78"/>
              </a:rPr>
            </a:br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2 تا 5 سال</a:t>
            </a:r>
            <a:r>
              <a:rPr lang="fa-IR" dirty="0">
                <a:cs typeface="B Titr" panose="00000700000000000000" pitchFamily="2" charset="-78"/>
              </a:rPr>
              <a:t>، حداکثر روزی یک ساعت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E1C5CB-D95A-5788-DEC1-AE10A026D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7207"/>
            <a:ext cx="6866021" cy="7072413"/>
          </a:xfrm>
        </p:spPr>
      </p:pic>
    </p:spTree>
    <p:extLst>
      <p:ext uri="{BB962C8B-B14F-4D97-AF65-F5344CB8AC3E}">
        <p14:creationId xmlns:p14="http://schemas.microsoft.com/office/powerpoint/2010/main" val="1963747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4800" dirty="0">
                <a:solidFill>
                  <a:schemeClr val="accent1"/>
                </a:solidFill>
                <a:cs typeface="B Titr" panose="00000700000000000000" pitchFamily="2" charset="-78"/>
              </a:rPr>
              <a:t>کودکان زیر یکسال (0 تا 12 ماهگی)</a:t>
            </a:r>
            <a:endParaRPr lang="en-US" sz="4800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35" y="1147147"/>
            <a:ext cx="11970327" cy="4510228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713508" y="5241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B Titr" panose="00000700000000000000" pitchFamily="2" charset="-78"/>
              </a:rPr>
              <a:t>خواب                         تلویزیون                فعالیت فیزیکی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9002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4" y="365125"/>
            <a:ext cx="11016916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>
                <a:cs typeface="B Titr" panose="00000700000000000000" pitchFamily="2" charset="-78"/>
              </a:rPr>
              <a:t>انیمیشن استاندارد (سمت راست) در سی ثانیه سه بار عوض می‌شود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5" name="Hi, how are ya Spongebob Clips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928813"/>
            <a:ext cx="5181600" cy="4144962"/>
          </a:xfrm>
        </p:spPr>
      </p:pic>
      <p:pic>
        <p:nvPicPr>
          <p:cNvPr id="6" name="Solve Your Problems - Short Moral Stories For Kids - English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2200" y="2273300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2411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ds and technology - Hello Switzerla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73" y="3031358"/>
            <a:ext cx="4074103" cy="26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1358"/>
            <a:ext cx="4205573" cy="2798618"/>
          </a:xfrm>
          <a:prstGeom prst="rect">
            <a:avLst/>
          </a:prstGeom>
        </p:spPr>
      </p:pic>
      <p:pic>
        <p:nvPicPr>
          <p:cNvPr id="1028" name="Picture 4" descr="https://encrypted-tbn0.gstatic.com/images?q=tbn:ANd9GcQNn0SExUWfjtKbZ9276Gbex0g1vIeQutslvzRRywO4NmAp68aP1PZlxHN7UzJn2XaKlHg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17" y="3012486"/>
            <a:ext cx="4056484" cy="26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589"/>
            <a:ext cx="5389418" cy="3018075"/>
          </a:xfrm>
          <a:prstGeom prst="rect">
            <a:avLst/>
          </a:prstGeom>
        </p:spPr>
      </p:pic>
      <p:sp>
        <p:nvSpPr>
          <p:cNvPr id="3" name="AutoShape 2" descr="Burn Prevention: Preschool and School 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831" y="7936"/>
            <a:ext cx="5223170" cy="2985677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5389418" y="1258458"/>
            <a:ext cx="1579413" cy="484632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960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en-US" b="1" dirty="0"/>
              <a:t>Do not feel pressured to introduce technology early</a:t>
            </a:r>
            <a:r>
              <a:rPr lang="en-US" dirty="0"/>
              <a:t>. Media interfaces are intuitive and children can learn quickly.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>
                <a:cs typeface="B Titr" panose="00000700000000000000" pitchFamily="2" charset="-78"/>
              </a:rPr>
              <a:t>نترسید که بچه شما در </a:t>
            </a:r>
            <a:r>
              <a:rPr lang="fa-IR" sz="4400" dirty="0">
                <a:solidFill>
                  <a:srgbClr val="C00000"/>
                </a:solidFill>
                <a:cs typeface="B Titr" panose="00000700000000000000" pitchFamily="2" charset="-78"/>
              </a:rPr>
              <a:t>مسابقه تکنولوژی </a:t>
            </a:r>
            <a:r>
              <a:rPr lang="fa-IR" sz="4400" dirty="0">
                <a:cs typeface="B Titr" panose="00000700000000000000" pitchFamily="2" charset="-78"/>
              </a:rPr>
              <a:t>عقب میفتد!</a:t>
            </a:r>
            <a:endParaRPr lang="en-US" sz="44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612" y="3433816"/>
            <a:ext cx="4648375" cy="34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05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2946" y="1021916"/>
            <a:ext cx="2729345" cy="1325563"/>
          </a:xfrm>
        </p:spPr>
        <p:txBody>
          <a:bodyPr/>
          <a:lstStyle/>
          <a:p>
            <a:br>
              <a:rPr lang="en-US" b="1" dirty="0"/>
            </a:br>
            <a:r>
              <a:rPr lang="en-US" b="1" dirty="0"/>
              <a:t>09.28.18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75976"/>
            <a:ext cx="7897091" cy="66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21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Said his children were not allowed to own their own cellphone until the age of 14.</a:t>
            </a:r>
          </a:p>
          <a:p>
            <a:r>
              <a:rPr lang="en-US" dirty="0"/>
              <a:t>The Gates children, now 20, 17 and 14, are all above the minimum age requirement to own a phone, but they are still banned from having any Apple products in the house</a:t>
            </a:r>
            <a:endParaRPr lang="fa-IR" dirty="0"/>
          </a:p>
          <a:p>
            <a:endParaRPr lang="fa-IR" dirty="0"/>
          </a:p>
          <a:p>
            <a:pPr marL="0" indent="0" algn="ctr" rtl="1">
              <a:buNone/>
            </a:pPr>
            <a:r>
              <a:rPr lang="fa-IR" sz="4000" dirty="0">
                <a:cs typeface="B Titr" panose="00000700000000000000" pitchFamily="2" charset="-78"/>
              </a:rPr>
              <a:t>تا </a:t>
            </a:r>
            <a:r>
              <a:rPr lang="fa-IR" sz="4000" dirty="0">
                <a:solidFill>
                  <a:srgbClr val="C00000"/>
                </a:solidFill>
                <a:cs typeface="B Titr" panose="00000700000000000000" pitchFamily="2" charset="-78"/>
              </a:rPr>
              <a:t>14 سالگی </a:t>
            </a:r>
            <a:r>
              <a:rPr lang="fa-IR" sz="4000" dirty="0">
                <a:cs typeface="B Titr" panose="00000700000000000000" pitchFamily="2" charset="-78"/>
              </a:rPr>
              <a:t>اجازه نداد فرزندانش از گوشی استفاده نمایند</a:t>
            </a:r>
          </a:p>
        </p:txBody>
      </p:sp>
    </p:spTree>
    <p:extLst>
      <p:ext uri="{BB962C8B-B14F-4D97-AF65-F5344CB8AC3E}">
        <p14:creationId xmlns:p14="http://schemas.microsoft.com/office/powerpoint/2010/main" val="57121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350" cy="2881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143249"/>
            <a:ext cx="10744200" cy="3033713"/>
          </a:xfrm>
        </p:spPr>
        <p:txBody>
          <a:bodyPr>
            <a:normAutofit/>
          </a:bodyPr>
          <a:lstStyle/>
          <a:p>
            <a:pPr algn="r" rtl="1"/>
            <a:r>
              <a:rPr lang="fa-IR" sz="4400" dirty="0">
                <a:solidFill>
                  <a:srgbClr val="0070C0"/>
                </a:solidFill>
                <a:cs typeface="B Titr" panose="00000700000000000000" pitchFamily="2" charset="-78"/>
              </a:rPr>
              <a:t>تفاوت در شخصیت و رفتار افراد تا چه حد ارثی است؟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dirty="0">
                <a:cs typeface="B Titr" panose="00000700000000000000" pitchFamily="2" charset="-78"/>
              </a:rPr>
              <a:t>40 درصد به علت توارث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dirty="0">
                <a:cs typeface="B Titr" panose="00000700000000000000" pitchFamily="2" charset="-78"/>
              </a:rPr>
              <a:t>60 درصد به علت تاثیرات محیط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8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5994-BAE8-37ED-0A83-A3132DC6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02"/>
            <a:ext cx="10515600" cy="1325563"/>
          </a:xfrm>
        </p:spPr>
        <p:txBody>
          <a:bodyPr/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بیایید هم قسم شویم که برای فرزندمان زودتر از کلاس 8 گوشی نخریم!!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fa-IR" dirty="0">
                <a:cs typeface="B Titr" panose="00000700000000000000" pitchFamily="2" charset="-78"/>
              </a:rPr>
              <a:t> حتی کلاس 10 بهتر است.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06C7A6-FAE9-CA9F-02A3-CE2D6B288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37" y="1690688"/>
            <a:ext cx="5323955" cy="497611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F50BE-305E-3E2D-99C8-A68F6519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274" y="1690688"/>
            <a:ext cx="6049389" cy="497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07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505950" cy="3924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90946" y="4048990"/>
            <a:ext cx="5701145" cy="22526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RWPalladioL-Roma"/>
              </a:rPr>
              <a:t>A seven-day SM abstinence period significantly increased perceived MWB and SC </a:t>
            </a:r>
          </a:p>
          <a:p>
            <a:r>
              <a:rPr lang="en-US" sz="3200" dirty="0">
                <a:solidFill>
                  <a:srgbClr val="000000"/>
                </a:solidFill>
                <a:latin typeface="URWPalladioL-Roma"/>
              </a:rPr>
              <a:t> The importance of unplugging at least for temporary periods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199" y="3924299"/>
            <a:ext cx="5534891" cy="2252664"/>
          </a:xfrm>
        </p:spPr>
        <p:txBody>
          <a:bodyPr>
            <a:noAutofit/>
          </a:bodyPr>
          <a:lstStyle/>
          <a:p>
            <a:pPr algn="r" rtl="1">
              <a:lnSpc>
                <a:spcPct val="110000"/>
              </a:lnSpc>
            </a:pPr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یک هفته قطع شبکه </a:t>
            </a:r>
            <a:r>
              <a:rPr lang="fa-IR" sz="3200" dirty="0">
                <a:cs typeface="B Titr" panose="00000700000000000000" pitchFamily="2" charset="-78"/>
              </a:rPr>
              <a:t>های مجازی سبب بهبود شاخص های </a:t>
            </a:r>
            <a:r>
              <a:rPr lang="fa-IR" sz="3200" dirty="0">
                <a:solidFill>
                  <a:srgbClr val="0070C0"/>
                </a:solidFill>
                <a:cs typeface="B Titr" panose="00000700000000000000" pitchFamily="2" charset="-78"/>
              </a:rPr>
              <a:t>سلامت روان </a:t>
            </a:r>
            <a:r>
              <a:rPr lang="fa-IR" sz="3200" dirty="0">
                <a:cs typeface="B Titr" panose="00000700000000000000" pitchFamily="2" charset="-78"/>
              </a:rPr>
              <a:t>و </a:t>
            </a:r>
            <a:r>
              <a:rPr lang="fa-IR" sz="3200" dirty="0">
                <a:solidFill>
                  <a:srgbClr val="0070C0"/>
                </a:solidFill>
                <a:cs typeface="B Titr" panose="00000700000000000000" pitchFamily="2" charset="-78"/>
              </a:rPr>
              <a:t>ارتباط با اطرافیان </a:t>
            </a:r>
            <a:r>
              <a:rPr lang="fa-IR" sz="3200" dirty="0">
                <a:cs typeface="B Titr" panose="00000700000000000000" pitchFamily="2" charset="-78"/>
              </a:rPr>
              <a:t>داشت</a:t>
            </a:r>
          </a:p>
          <a:p>
            <a:pPr algn="r" rtl="1">
              <a:lnSpc>
                <a:spcPct val="110000"/>
              </a:lnSpc>
            </a:pPr>
            <a:r>
              <a:rPr lang="fa-IR" sz="3200" dirty="0">
                <a:cs typeface="B Titr" panose="00000700000000000000" pitchFamily="2" charset="-78"/>
              </a:rPr>
              <a:t>توصیه به قطع کردن هر از چندگاه شبکه ها</a:t>
            </a:r>
            <a:endParaRPr lang="en-US" sz="3200" dirty="0">
              <a:cs typeface="B Titr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962" y="837101"/>
            <a:ext cx="2967038" cy="30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97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5980" cy="37407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7" y="4087089"/>
            <a:ext cx="10515600" cy="2256127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Titr" panose="00000700000000000000" pitchFamily="2" charset="-78"/>
              </a:rPr>
              <a:t>سندروم گردن درد پیامکی</a:t>
            </a:r>
            <a:endParaRPr lang="fa-IR" sz="4000" b="1" dirty="0">
              <a:cs typeface="B Titr" panose="00000700000000000000" pitchFamily="2" charset="-78"/>
              <a:hlinkClick r:id="rId3"/>
            </a:endParaRPr>
          </a:p>
          <a:p>
            <a:pPr algn="r" rtl="1"/>
            <a:r>
              <a:rPr lang="fa-IR" sz="4000" b="1" dirty="0">
                <a:cs typeface="B Titr" panose="00000700000000000000" pitchFamily="2" charset="-78"/>
              </a:rPr>
              <a:t>سندروم گردن درد موبایلی</a:t>
            </a:r>
            <a:endParaRPr lang="en-US" sz="4000" b="1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762" y="5660879"/>
            <a:ext cx="7305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70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709" y="2244436"/>
            <a:ext cx="1205345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08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19326" y="2436190"/>
            <a:ext cx="7844512" cy="3353817"/>
            <a:chOff x="543" y="1791"/>
            <a:chExt cx="6114" cy="2463"/>
          </a:xfrm>
        </p:grpSpPr>
        <p:sp>
          <p:nvSpPr>
            <p:cNvPr id="40970" name="Rectangle 3"/>
            <p:cNvSpPr>
              <a:spLocks noChangeArrowheads="1"/>
            </p:cNvSpPr>
            <p:nvPr/>
          </p:nvSpPr>
          <p:spPr bwMode="auto">
            <a:xfrm>
              <a:off x="645" y="1885"/>
              <a:ext cx="539" cy="2289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1" name="Freeform 4"/>
            <p:cNvSpPr>
              <a:spLocks/>
            </p:cNvSpPr>
            <p:nvPr/>
          </p:nvSpPr>
          <p:spPr bwMode="auto">
            <a:xfrm>
              <a:off x="543" y="1827"/>
              <a:ext cx="736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2" name="Rectangle 5"/>
            <p:cNvSpPr>
              <a:spLocks noChangeArrowheads="1"/>
            </p:cNvSpPr>
            <p:nvPr/>
          </p:nvSpPr>
          <p:spPr bwMode="auto">
            <a:xfrm>
              <a:off x="543" y="1791"/>
              <a:ext cx="736" cy="43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3" name="Freeform 6"/>
            <p:cNvSpPr>
              <a:spLocks/>
            </p:cNvSpPr>
            <p:nvPr/>
          </p:nvSpPr>
          <p:spPr bwMode="auto">
            <a:xfrm>
              <a:off x="543" y="4159"/>
              <a:ext cx="736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4" name="Rectangle 7"/>
            <p:cNvSpPr>
              <a:spLocks noChangeArrowheads="1"/>
            </p:cNvSpPr>
            <p:nvPr/>
          </p:nvSpPr>
          <p:spPr bwMode="auto">
            <a:xfrm>
              <a:off x="543" y="4210"/>
              <a:ext cx="736" cy="44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5" name="Rectangle 8"/>
            <p:cNvSpPr>
              <a:spLocks noChangeArrowheads="1"/>
            </p:cNvSpPr>
            <p:nvPr/>
          </p:nvSpPr>
          <p:spPr bwMode="auto">
            <a:xfrm>
              <a:off x="1509" y="1886"/>
              <a:ext cx="538" cy="2288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6" name="Freeform 9"/>
            <p:cNvSpPr>
              <a:spLocks/>
            </p:cNvSpPr>
            <p:nvPr/>
          </p:nvSpPr>
          <p:spPr bwMode="auto">
            <a:xfrm>
              <a:off x="1407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7" name="Rectangle 10"/>
            <p:cNvSpPr>
              <a:spLocks noChangeArrowheads="1"/>
            </p:cNvSpPr>
            <p:nvPr/>
          </p:nvSpPr>
          <p:spPr bwMode="auto">
            <a:xfrm>
              <a:off x="1407" y="1792"/>
              <a:ext cx="735" cy="43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8" name="Freeform 11"/>
            <p:cNvSpPr>
              <a:spLocks/>
            </p:cNvSpPr>
            <p:nvPr/>
          </p:nvSpPr>
          <p:spPr bwMode="auto">
            <a:xfrm>
              <a:off x="1407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9" name="Rectangle 12"/>
            <p:cNvSpPr>
              <a:spLocks noChangeArrowheads="1"/>
            </p:cNvSpPr>
            <p:nvPr/>
          </p:nvSpPr>
          <p:spPr bwMode="auto">
            <a:xfrm>
              <a:off x="1407" y="4210"/>
              <a:ext cx="735" cy="44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0" name="Rectangle 13"/>
            <p:cNvSpPr>
              <a:spLocks noChangeArrowheads="1"/>
            </p:cNvSpPr>
            <p:nvPr/>
          </p:nvSpPr>
          <p:spPr bwMode="auto">
            <a:xfrm>
              <a:off x="2422" y="1886"/>
              <a:ext cx="538" cy="2288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1" name="Freeform 14"/>
            <p:cNvSpPr>
              <a:spLocks/>
            </p:cNvSpPr>
            <p:nvPr/>
          </p:nvSpPr>
          <p:spPr bwMode="auto">
            <a:xfrm>
              <a:off x="2320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2" name="Rectangle 15"/>
            <p:cNvSpPr>
              <a:spLocks noChangeArrowheads="1"/>
            </p:cNvSpPr>
            <p:nvPr/>
          </p:nvSpPr>
          <p:spPr bwMode="auto">
            <a:xfrm>
              <a:off x="2320" y="1792"/>
              <a:ext cx="735" cy="43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3" name="Freeform 16"/>
            <p:cNvSpPr>
              <a:spLocks/>
            </p:cNvSpPr>
            <p:nvPr/>
          </p:nvSpPr>
          <p:spPr bwMode="auto">
            <a:xfrm>
              <a:off x="2320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4" name="Rectangle 17"/>
            <p:cNvSpPr>
              <a:spLocks noChangeArrowheads="1"/>
            </p:cNvSpPr>
            <p:nvPr/>
          </p:nvSpPr>
          <p:spPr bwMode="auto">
            <a:xfrm>
              <a:off x="2320" y="4210"/>
              <a:ext cx="735" cy="44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5" name="Rectangle 18"/>
            <p:cNvSpPr>
              <a:spLocks noChangeArrowheads="1"/>
            </p:cNvSpPr>
            <p:nvPr/>
          </p:nvSpPr>
          <p:spPr bwMode="auto">
            <a:xfrm>
              <a:off x="3334" y="1886"/>
              <a:ext cx="538" cy="2288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6" name="Freeform 19"/>
            <p:cNvSpPr>
              <a:spLocks/>
            </p:cNvSpPr>
            <p:nvPr/>
          </p:nvSpPr>
          <p:spPr bwMode="auto">
            <a:xfrm>
              <a:off x="3232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7" name="Rectangle 20"/>
            <p:cNvSpPr>
              <a:spLocks noChangeArrowheads="1"/>
            </p:cNvSpPr>
            <p:nvPr/>
          </p:nvSpPr>
          <p:spPr bwMode="auto">
            <a:xfrm>
              <a:off x="3232" y="1792"/>
              <a:ext cx="735" cy="43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8" name="Freeform 21"/>
            <p:cNvSpPr>
              <a:spLocks/>
            </p:cNvSpPr>
            <p:nvPr/>
          </p:nvSpPr>
          <p:spPr bwMode="auto">
            <a:xfrm>
              <a:off x="3232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9" name="Rectangle 22"/>
            <p:cNvSpPr>
              <a:spLocks noChangeArrowheads="1"/>
            </p:cNvSpPr>
            <p:nvPr/>
          </p:nvSpPr>
          <p:spPr bwMode="auto">
            <a:xfrm>
              <a:off x="3232" y="4210"/>
              <a:ext cx="735" cy="44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0" name="Rectangle 23"/>
            <p:cNvSpPr>
              <a:spLocks noChangeArrowheads="1"/>
            </p:cNvSpPr>
            <p:nvPr/>
          </p:nvSpPr>
          <p:spPr bwMode="auto">
            <a:xfrm>
              <a:off x="4294" y="1886"/>
              <a:ext cx="538" cy="2288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1" name="Freeform 24"/>
            <p:cNvSpPr>
              <a:spLocks/>
            </p:cNvSpPr>
            <p:nvPr/>
          </p:nvSpPr>
          <p:spPr bwMode="auto">
            <a:xfrm>
              <a:off x="4192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2" name="Rectangle 25"/>
            <p:cNvSpPr>
              <a:spLocks noChangeArrowheads="1"/>
            </p:cNvSpPr>
            <p:nvPr/>
          </p:nvSpPr>
          <p:spPr bwMode="auto">
            <a:xfrm>
              <a:off x="4192" y="1792"/>
              <a:ext cx="735" cy="43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3" name="Freeform 26"/>
            <p:cNvSpPr>
              <a:spLocks/>
            </p:cNvSpPr>
            <p:nvPr/>
          </p:nvSpPr>
          <p:spPr bwMode="auto">
            <a:xfrm>
              <a:off x="4192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4" name="Rectangle 27"/>
            <p:cNvSpPr>
              <a:spLocks noChangeArrowheads="1"/>
            </p:cNvSpPr>
            <p:nvPr/>
          </p:nvSpPr>
          <p:spPr bwMode="auto">
            <a:xfrm>
              <a:off x="4192" y="4210"/>
              <a:ext cx="735" cy="44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5" name="Rectangle 28"/>
            <p:cNvSpPr>
              <a:spLocks noChangeArrowheads="1"/>
            </p:cNvSpPr>
            <p:nvPr/>
          </p:nvSpPr>
          <p:spPr bwMode="auto">
            <a:xfrm>
              <a:off x="5158" y="1886"/>
              <a:ext cx="538" cy="2288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6" name="Freeform 29"/>
            <p:cNvSpPr>
              <a:spLocks/>
            </p:cNvSpPr>
            <p:nvPr/>
          </p:nvSpPr>
          <p:spPr bwMode="auto">
            <a:xfrm>
              <a:off x="5056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7" name="Rectangle 30"/>
            <p:cNvSpPr>
              <a:spLocks noChangeArrowheads="1"/>
            </p:cNvSpPr>
            <p:nvPr/>
          </p:nvSpPr>
          <p:spPr bwMode="auto">
            <a:xfrm>
              <a:off x="5056" y="1792"/>
              <a:ext cx="735" cy="43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8" name="Freeform 31"/>
            <p:cNvSpPr>
              <a:spLocks/>
            </p:cNvSpPr>
            <p:nvPr/>
          </p:nvSpPr>
          <p:spPr bwMode="auto">
            <a:xfrm>
              <a:off x="5056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99" name="Rectangle 32"/>
            <p:cNvSpPr>
              <a:spLocks noChangeArrowheads="1"/>
            </p:cNvSpPr>
            <p:nvPr/>
          </p:nvSpPr>
          <p:spPr bwMode="auto">
            <a:xfrm>
              <a:off x="5056" y="4210"/>
              <a:ext cx="735" cy="44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00" name="Rectangle 33"/>
            <p:cNvSpPr>
              <a:spLocks noChangeArrowheads="1"/>
            </p:cNvSpPr>
            <p:nvPr/>
          </p:nvSpPr>
          <p:spPr bwMode="auto">
            <a:xfrm>
              <a:off x="6021" y="1885"/>
              <a:ext cx="538" cy="2286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01" name="Freeform 34"/>
            <p:cNvSpPr>
              <a:spLocks/>
            </p:cNvSpPr>
            <p:nvPr/>
          </p:nvSpPr>
          <p:spPr bwMode="auto">
            <a:xfrm>
              <a:off x="5919" y="1827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02" name="Rectangle 35"/>
            <p:cNvSpPr>
              <a:spLocks noChangeArrowheads="1"/>
            </p:cNvSpPr>
            <p:nvPr/>
          </p:nvSpPr>
          <p:spPr bwMode="auto">
            <a:xfrm>
              <a:off x="5919" y="1791"/>
              <a:ext cx="735" cy="43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03" name="Freeform 36"/>
            <p:cNvSpPr>
              <a:spLocks/>
            </p:cNvSpPr>
            <p:nvPr/>
          </p:nvSpPr>
          <p:spPr bwMode="auto">
            <a:xfrm>
              <a:off x="5919" y="4156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04" name="Rectangle 37"/>
            <p:cNvSpPr>
              <a:spLocks noChangeArrowheads="1"/>
            </p:cNvSpPr>
            <p:nvPr/>
          </p:nvSpPr>
          <p:spPr bwMode="auto">
            <a:xfrm>
              <a:off x="5919" y="4207"/>
              <a:ext cx="735" cy="44"/>
            </a:xfrm>
            <a:prstGeom prst="rect">
              <a:avLst/>
            </a:prstGeom>
            <a:solidFill>
              <a:srgbClr val="FDF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05" name="Text Box 38"/>
            <p:cNvSpPr txBox="1">
              <a:spLocks noChangeArrowheads="1"/>
            </p:cNvSpPr>
            <p:nvPr/>
          </p:nvSpPr>
          <p:spPr bwMode="auto">
            <a:xfrm rot="16200923">
              <a:off x="-109" y="2863"/>
              <a:ext cx="2101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352" tIns="39676" rIns="79352" bIns="39676">
              <a:spAutoFit/>
            </a:bodyPr>
            <a:lstStyle/>
            <a:p>
              <a:pPr marL="0" marR="0" lvl="0" indent="0" algn="ctr" defTabSz="793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B Zar" pitchFamily="2" charset="-78"/>
                </a:rPr>
                <a:t>مراقب رقیب ها باشیم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endParaRPr>
            </a:p>
          </p:txBody>
        </p:sp>
        <p:sp>
          <p:nvSpPr>
            <p:cNvPr id="41006" name="Text Box 39"/>
            <p:cNvSpPr txBox="1">
              <a:spLocks noChangeArrowheads="1"/>
            </p:cNvSpPr>
            <p:nvPr/>
          </p:nvSpPr>
          <p:spPr bwMode="auto">
            <a:xfrm rot="16200923">
              <a:off x="988" y="2846"/>
              <a:ext cx="1645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352" tIns="39676" rIns="79352" bIns="39676">
              <a:spAutoFit/>
            </a:bodyPr>
            <a:lstStyle/>
            <a:p>
              <a:pPr marL="0" marR="0" lvl="0" indent="0" algn="ctr" defTabSz="793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B Zar" pitchFamily="2" charset="-78"/>
                </a:rPr>
                <a:t>تفویض مسئولیت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endParaRPr>
            </a:p>
          </p:txBody>
        </p:sp>
        <p:sp>
          <p:nvSpPr>
            <p:cNvPr id="41007" name="Text Box 40"/>
            <p:cNvSpPr txBox="1">
              <a:spLocks noChangeArrowheads="1"/>
            </p:cNvSpPr>
            <p:nvPr/>
          </p:nvSpPr>
          <p:spPr bwMode="auto">
            <a:xfrm rot="16200923">
              <a:off x="1599" y="2849"/>
              <a:ext cx="2301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9352" tIns="39676" rIns="79352" bIns="39676">
              <a:spAutoFit/>
            </a:bodyPr>
            <a:lstStyle/>
            <a:p>
              <a:pPr marL="0" marR="0" lvl="0" indent="0" algn="ctr" defTabSz="793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B Zar" pitchFamily="2" charset="-78"/>
                </a:rPr>
                <a:t>پذیرش اشتباه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endParaRPr>
            </a:p>
          </p:txBody>
        </p:sp>
        <p:sp>
          <p:nvSpPr>
            <p:cNvPr id="41008" name="Text Box 41"/>
            <p:cNvSpPr txBox="1">
              <a:spLocks noChangeArrowheads="1"/>
            </p:cNvSpPr>
            <p:nvPr/>
          </p:nvSpPr>
          <p:spPr bwMode="auto">
            <a:xfrm rot="16200923">
              <a:off x="3203" y="2827"/>
              <a:ext cx="742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352" tIns="39676" rIns="79352" bIns="39676">
              <a:spAutoFit/>
            </a:bodyPr>
            <a:lstStyle/>
            <a:p>
              <a:pPr marL="0" marR="0" lvl="0" indent="0" algn="ctr" defTabSz="793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B Zar" pitchFamily="2" charset="-78"/>
                </a:rPr>
                <a:t>چرایی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endParaRPr>
            </a:p>
          </p:txBody>
        </p:sp>
        <p:sp>
          <p:nvSpPr>
            <p:cNvPr id="41009" name="Text Box 42"/>
            <p:cNvSpPr txBox="1">
              <a:spLocks noChangeArrowheads="1"/>
            </p:cNvSpPr>
            <p:nvPr/>
          </p:nvSpPr>
          <p:spPr bwMode="auto">
            <a:xfrm rot="16200923">
              <a:off x="3368" y="2876"/>
              <a:ext cx="2394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352" tIns="39676" rIns="79352" bIns="39676">
              <a:spAutoFit/>
            </a:bodyPr>
            <a:lstStyle/>
            <a:p>
              <a:pPr marL="0" marR="0" lvl="0" indent="0" algn="ctr" defTabSz="793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B Zar" pitchFamily="2" charset="-78"/>
                </a:rPr>
                <a:t>کنار گذاشتن رفتارهای منفی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endParaRPr>
            </a:p>
          </p:txBody>
        </p:sp>
        <p:sp>
          <p:nvSpPr>
            <p:cNvPr id="41010" name="Text Box 43"/>
            <p:cNvSpPr txBox="1">
              <a:spLocks noChangeArrowheads="1"/>
            </p:cNvSpPr>
            <p:nvPr/>
          </p:nvSpPr>
          <p:spPr bwMode="auto">
            <a:xfrm rot="16200923">
              <a:off x="5004" y="2691"/>
              <a:ext cx="895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352" tIns="39676" rIns="79352" bIns="39676">
              <a:spAutoFit/>
            </a:bodyPr>
            <a:lstStyle/>
            <a:p>
              <a:pPr marL="0" marR="0" lvl="0" indent="0" algn="ctr" defTabSz="793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B Zar" pitchFamily="2" charset="-78"/>
                </a:rPr>
                <a:t> </a:t>
              </a:r>
              <a:r>
                <a:rPr kumimoji="0" lang="fa-IR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B Zar" pitchFamily="2" charset="-78"/>
                </a:rPr>
                <a:t>الگو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endParaRPr>
            </a:p>
          </p:txBody>
        </p:sp>
        <p:sp>
          <p:nvSpPr>
            <p:cNvPr id="41011" name="Text Box 44"/>
            <p:cNvSpPr txBox="1">
              <a:spLocks noChangeArrowheads="1"/>
            </p:cNvSpPr>
            <p:nvPr/>
          </p:nvSpPr>
          <p:spPr bwMode="auto">
            <a:xfrm rot="16200923">
              <a:off x="5674" y="2728"/>
              <a:ext cx="1255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352" tIns="39676" rIns="79352" bIns="39676">
              <a:spAutoFit/>
            </a:bodyPr>
            <a:lstStyle/>
            <a:p>
              <a:pPr marL="0" marR="0" lvl="0" indent="0" algn="ctr" defTabSz="793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B Zar" pitchFamily="2" charset="-78"/>
                </a:rPr>
                <a:t>محبت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endParaRPr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1824038" y="100013"/>
            <a:ext cx="8520112" cy="2335212"/>
            <a:chOff x="234" y="74"/>
            <a:chExt cx="6641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234" y="74"/>
              <a:ext cx="6641" cy="1716"/>
              <a:chOff x="234" y="74"/>
              <a:chExt cx="6641" cy="1716"/>
            </a:xfrm>
          </p:grpSpPr>
          <p:sp>
            <p:nvSpPr>
              <p:cNvPr id="40966" name="Freeform 47"/>
              <p:cNvSpPr>
                <a:spLocks/>
              </p:cNvSpPr>
              <p:nvPr/>
            </p:nvSpPr>
            <p:spPr bwMode="auto">
              <a:xfrm>
                <a:off x="234" y="74"/>
                <a:ext cx="6641" cy="1477"/>
              </a:xfrm>
              <a:custGeom>
                <a:avLst/>
                <a:gdLst>
                  <a:gd name="T0" fmla="*/ 0 w 940"/>
                  <a:gd name="T1" fmla="*/ 2147483647 h 209"/>
                  <a:gd name="T2" fmla="*/ 2147483647 w 940"/>
                  <a:gd name="T3" fmla="*/ 0 h 209"/>
                  <a:gd name="T4" fmla="*/ 2147483647 w 940"/>
                  <a:gd name="T5" fmla="*/ 2147483647 h 209"/>
                  <a:gd name="T6" fmla="*/ 0 w 940"/>
                  <a:gd name="T7" fmla="*/ 2147483647 h 2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0"/>
                  <a:gd name="T13" fmla="*/ 0 h 209"/>
                  <a:gd name="T14" fmla="*/ 940 w 940"/>
                  <a:gd name="T15" fmla="*/ 209 h 2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0" h="209">
                    <a:moveTo>
                      <a:pt x="0" y="209"/>
                    </a:moveTo>
                    <a:lnTo>
                      <a:pt x="468" y="0"/>
                    </a:lnTo>
                    <a:lnTo>
                      <a:pt x="940" y="209"/>
                    </a:lnTo>
                    <a:lnTo>
                      <a:pt x="0" y="209"/>
                    </a:lnTo>
                  </a:path>
                </a:pathLst>
              </a:custGeom>
              <a:solidFill>
                <a:srgbClr val="FCFE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67" name="Freeform 48"/>
              <p:cNvSpPr>
                <a:spLocks/>
              </p:cNvSpPr>
              <p:nvPr/>
            </p:nvSpPr>
            <p:spPr bwMode="auto">
              <a:xfrm>
                <a:off x="898" y="222"/>
                <a:ext cx="5313" cy="1179"/>
              </a:xfrm>
              <a:custGeom>
                <a:avLst/>
                <a:gdLst>
                  <a:gd name="T0" fmla="*/ 0 w 752"/>
                  <a:gd name="T1" fmla="*/ 2147483647 h 167"/>
                  <a:gd name="T2" fmla="*/ 2147483647 w 752"/>
                  <a:gd name="T3" fmla="*/ 0 h 167"/>
                  <a:gd name="T4" fmla="*/ 2147483647 w 752"/>
                  <a:gd name="T5" fmla="*/ 2147483647 h 167"/>
                  <a:gd name="T6" fmla="*/ 0 w 752"/>
                  <a:gd name="T7" fmla="*/ 2147483647 h 1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2"/>
                  <a:gd name="T13" fmla="*/ 0 h 167"/>
                  <a:gd name="T14" fmla="*/ 752 w 752"/>
                  <a:gd name="T15" fmla="*/ 167 h 1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2" h="167">
                    <a:moveTo>
                      <a:pt x="0" y="167"/>
                    </a:moveTo>
                    <a:lnTo>
                      <a:pt x="375" y="0"/>
                    </a:lnTo>
                    <a:lnTo>
                      <a:pt x="752" y="167"/>
                    </a:lnTo>
                    <a:lnTo>
                      <a:pt x="0" y="167"/>
                    </a:lnTo>
                  </a:path>
                </a:pathLst>
              </a:custGeom>
              <a:solidFill>
                <a:srgbClr val="FDFF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68" name="Rectangle 49"/>
              <p:cNvSpPr>
                <a:spLocks noChangeArrowheads="1"/>
              </p:cNvSpPr>
              <p:nvPr/>
            </p:nvSpPr>
            <p:spPr bwMode="auto">
              <a:xfrm>
                <a:off x="234" y="1551"/>
                <a:ext cx="6641" cy="35"/>
              </a:xfrm>
              <a:prstGeom prst="rect">
                <a:avLst/>
              </a:prstGeom>
              <a:solidFill>
                <a:srgbClr val="FDC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69" name="Freeform 50"/>
              <p:cNvSpPr>
                <a:spLocks/>
              </p:cNvSpPr>
              <p:nvPr/>
            </p:nvSpPr>
            <p:spPr bwMode="auto">
              <a:xfrm>
                <a:off x="292" y="1586"/>
                <a:ext cx="6541" cy="204"/>
              </a:xfrm>
              <a:custGeom>
                <a:avLst/>
                <a:gdLst>
                  <a:gd name="T0" fmla="*/ 0 w 926"/>
                  <a:gd name="T1" fmla="*/ 0 h 29"/>
                  <a:gd name="T2" fmla="*/ 2147483647 w 926"/>
                  <a:gd name="T3" fmla="*/ 0 h 29"/>
                  <a:gd name="T4" fmla="*/ 2147483647 w 926"/>
                  <a:gd name="T5" fmla="*/ 2147483647 h 29"/>
                  <a:gd name="T6" fmla="*/ 2147483647 w 926"/>
                  <a:gd name="T7" fmla="*/ 2147483647 h 29"/>
                  <a:gd name="T8" fmla="*/ 0 w 926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6"/>
                  <a:gd name="T16" fmla="*/ 0 h 29"/>
                  <a:gd name="T17" fmla="*/ 926 w 92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6" h="29">
                    <a:moveTo>
                      <a:pt x="0" y="0"/>
                    </a:moveTo>
                    <a:lnTo>
                      <a:pt x="926" y="0"/>
                    </a:lnTo>
                    <a:lnTo>
                      <a:pt x="908" y="29"/>
                    </a:lnTo>
                    <a:lnTo>
                      <a:pt x="6" y="2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CFE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965" name="Text Box 51"/>
            <p:cNvSpPr txBox="1">
              <a:spLocks noChangeArrowheads="1"/>
            </p:cNvSpPr>
            <p:nvPr/>
          </p:nvSpPr>
          <p:spPr bwMode="auto">
            <a:xfrm>
              <a:off x="1901" y="896"/>
              <a:ext cx="3190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352" tIns="39676" rIns="79352" bIns="39676">
              <a:spAutoFit/>
            </a:bodyPr>
            <a:lstStyle/>
            <a:p>
              <a:pPr marL="0" marR="0" lvl="0" indent="0" algn="ctr" defTabSz="793750" rtl="1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64C"/>
                  </a:solidFill>
                  <a:effectLst/>
                  <a:uLnTx/>
                  <a:uFillTx/>
                  <a:latin typeface="Calibri"/>
                  <a:ea typeface="+mn-ea"/>
                  <a:cs typeface="B Zar" pitchFamily="2" charset="-78"/>
                </a:rPr>
                <a:t>هفت ستون انتقال ارزش ها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64C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337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B4927-A284-2ABC-99BD-2773DF47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BA9243-F15F-EE7E-3CC4-4ACDDC65ED18}"/>
              </a:ext>
            </a:extLst>
          </p:cNvPr>
          <p:cNvSpPr txBox="1"/>
          <p:nvPr/>
        </p:nvSpPr>
        <p:spPr>
          <a:xfrm>
            <a:off x="160421" y="5657671"/>
            <a:ext cx="7407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زیرسازی جاده انتقال ارزش ها به فرزندانمان</a:t>
            </a:r>
          </a:p>
          <a:p>
            <a:pPr algn="ctr"/>
            <a:r>
              <a:rPr lang="fa-IR" sz="3600" dirty="0">
                <a:cs typeface="B Titr" panose="00000700000000000000" pitchFamily="2" charset="-78"/>
              </a:rPr>
              <a:t> محبت و آسفالت آن نقش الگویی ماست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8817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007" y="395506"/>
            <a:ext cx="10058400" cy="1450757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>
                <a:solidFill>
                  <a:srgbClr val="002060"/>
                </a:solidFill>
                <a:cs typeface="0 Titr Bold" panose="00000700000000000000" pitchFamily="2" charset="-78"/>
              </a:rPr>
              <a:t>همه قبول داریم محبت خوب است!</a:t>
            </a:r>
            <a:br>
              <a:rPr lang="fa-IR" dirty="0">
                <a:solidFill>
                  <a:srgbClr val="FF0000"/>
                </a:solidFill>
                <a:cs typeface="0 Titr Bold" panose="00000700000000000000" pitchFamily="2" charset="-78"/>
              </a:rPr>
            </a:br>
            <a:r>
              <a:rPr lang="fa-IR" dirty="0">
                <a:solidFill>
                  <a:srgbClr val="FF0000"/>
                </a:solidFill>
                <a:cs typeface="0 Titr Bold" panose="00000700000000000000" pitchFamily="2" charset="-78"/>
              </a:rPr>
              <a:t>پس چرا به کودکانمان آنطور که باید و شاید محبت نمی‌کنیم؟!</a:t>
            </a:r>
            <a:endParaRPr lang="en-US" dirty="0">
              <a:solidFill>
                <a:srgbClr val="FF0000"/>
              </a:solidFill>
              <a:cs typeface="0 Titr Bold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3022" y="2576832"/>
            <a:ext cx="4298978" cy="2852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1" y="2275489"/>
            <a:ext cx="3676650" cy="3563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291" y="2685417"/>
            <a:ext cx="4110731" cy="274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51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317" y="256623"/>
            <a:ext cx="10058400" cy="1450757"/>
          </a:xfrm>
        </p:spPr>
        <p:txBody>
          <a:bodyPr/>
          <a:lstStyle/>
          <a:p>
            <a:pPr algn="ct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اهمیتش را نمی دانیم!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382" y="2203554"/>
            <a:ext cx="9499402" cy="332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31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333132"/>
                </a:solidFill>
                <a:latin typeface="Proxima Nova Subset"/>
              </a:rPr>
              <a:t>Intimate touch deprivation during COVID-19-related restrictions is associated with higher anxiety and greater loneliness</a:t>
            </a:r>
            <a:r>
              <a:rPr lang="fa-IR" sz="4000" dirty="0">
                <a:solidFill>
                  <a:srgbClr val="333132"/>
                </a:solidFill>
                <a:latin typeface="Proxima Nova Subset"/>
              </a:rPr>
              <a:t>.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00000"/>
              </a:lnSpc>
            </a:pPr>
            <a:r>
              <a:rPr lang="fa-IR" sz="3600" dirty="0">
                <a:solidFill>
                  <a:srgbClr val="0070C0"/>
                </a:solidFill>
                <a:cs typeface="B Titr" panose="00000700000000000000" pitchFamily="2" charset="-78"/>
              </a:rPr>
              <a:t>تحقیقات در دوران کرونا نشان داده اند که عدم تماس فیزیکی (دست دادن و در آغوش گرفتن و روبوسی) سبب افزایش اضطراب و احساس تنهایی شده است...</a:t>
            </a:r>
            <a:endParaRPr lang="en-US" sz="36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123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942320" cy="1450757"/>
          </a:xfrm>
        </p:spPr>
        <p:txBody>
          <a:bodyPr>
            <a:normAutofit fontScale="90000"/>
          </a:bodyPr>
          <a:lstStyle/>
          <a:p>
            <a:pPr marL="91440" lvl="0" indent="-91440" algn="ctr" rtl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</a:pPr>
            <a:r>
              <a:rPr lang="fa-IR" sz="6000" spc="0" dirty="0">
                <a:solidFill>
                  <a:srgbClr val="C00000"/>
                </a:solidFill>
                <a:latin typeface="Calibri" panose="020F0502020204030204"/>
                <a:ea typeface="+mn-ea"/>
                <a:cs typeface="B Titr" panose="00000700000000000000" pitchFamily="2" charset="-78"/>
              </a:rPr>
              <a:t>داشتن دید منفی از خود!</a:t>
            </a:r>
            <a:br>
              <a:rPr lang="fa-IR" sz="6000" spc="0" dirty="0">
                <a:solidFill>
                  <a:srgbClr val="C00000"/>
                </a:solidFill>
                <a:latin typeface="Calibri" panose="020F0502020204030204"/>
                <a:ea typeface="+mn-ea"/>
                <a:cs typeface="B Titr" panose="00000700000000000000" pitchFamily="2" charset="-78"/>
              </a:rPr>
            </a:br>
            <a:r>
              <a:rPr lang="en-US" sz="6000" b="1" dirty="0"/>
              <a:t>A negative conception of themselves</a:t>
            </a:r>
            <a:endParaRPr lang="en-US" sz="6000" b="1" spc="0" dirty="0">
              <a:solidFill>
                <a:srgbClr val="C00000"/>
              </a:solidFill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091311" y="1845735"/>
            <a:ext cx="5176911" cy="4023360"/>
          </a:xfrm>
        </p:spPr>
        <p:txBody>
          <a:bodyPr>
            <a:normAutofit/>
          </a:bodyPr>
          <a:lstStyle/>
          <a:p>
            <a:pPr algn="ctr" rtl="1"/>
            <a:r>
              <a:rPr lang="fa-IR" sz="6000" dirty="0">
                <a:cs typeface="B Titr" panose="00000700000000000000" pitchFamily="2" charset="-78"/>
              </a:rPr>
              <a:t>با خودمان هم دعوایمان می آید!</a:t>
            </a:r>
          </a:p>
        </p:txBody>
      </p:sp>
      <p:pic>
        <p:nvPicPr>
          <p:cNvPr id="83970" name="Picture 2" descr="http://behappytips.com/wp-content/uploads/2014/04/negative-self-tal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81" y="1815647"/>
            <a:ext cx="3528884" cy="40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79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564" y="758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rgbClr val="7030A0"/>
                </a:solidFill>
                <a:cs typeface="0 Aseman" panose="00000400000000000000" pitchFamily="2" charset="-78"/>
              </a:rPr>
              <a:t>چرا فرزندان یک خانه اینقدر اخلاقاشون با هم فرق میکند؟</a:t>
            </a:r>
            <a:endParaRPr lang="en-US" sz="5400" dirty="0">
              <a:solidFill>
                <a:srgbClr val="7030A0"/>
              </a:solidFill>
              <a:cs typeface="0 Asema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91403"/>
            <a:ext cx="10515600" cy="1685559"/>
          </a:xfrm>
        </p:spPr>
        <p:txBody>
          <a:bodyPr>
            <a:normAutofit lnSpcReduction="10000"/>
          </a:bodyPr>
          <a:lstStyle/>
          <a:p>
            <a:pPr marL="342900" lvl="0" indent="-342900" fontAlgn="base">
              <a:lnSpc>
                <a:spcPts val="24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prstClr val="black"/>
                </a:solidFill>
              </a:rPr>
              <a:t>Siblings only </a:t>
            </a:r>
            <a:r>
              <a:rPr lang="en-US" altLang="en-US" dirty="0">
                <a:solidFill>
                  <a:srgbClr val="C00000"/>
                </a:solidFill>
              </a:rPr>
              <a:t>share half their genes</a:t>
            </a:r>
            <a:r>
              <a:rPr lang="en-US" altLang="en-US" dirty="0">
                <a:solidFill>
                  <a:prstClr val="black"/>
                </a:solidFill>
              </a:rPr>
              <a:t>.</a:t>
            </a:r>
          </a:p>
          <a:p>
            <a:r>
              <a:rPr lang="en-US" dirty="0"/>
              <a:t>Behavioral-genetic studies consistently point to </a:t>
            </a:r>
            <a:r>
              <a:rPr lang="en-US" dirty="0" err="1">
                <a:solidFill>
                  <a:srgbClr val="C00000"/>
                </a:solidFill>
              </a:rPr>
              <a:t>nonshared</a:t>
            </a:r>
            <a:r>
              <a:rPr lang="en-US" dirty="0">
                <a:solidFill>
                  <a:srgbClr val="C00000"/>
                </a:solidFill>
              </a:rPr>
              <a:t> environment as </a:t>
            </a:r>
            <a:r>
              <a:rPr lang="en-US" b="1" u="sng" dirty="0">
                <a:solidFill>
                  <a:srgbClr val="7030A0"/>
                </a:solidFill>
              </a:rPr>
              <a:t>the most important source </a:t>
            </a:r>
            <a:r>
              <a:rPr lang="en-US" dirty="0"/>
              <a:t>of environmental variance for personality, psychopathology, and IQ after childhood.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1" y="1302374"/>
            <a:ext cx="11764397" cy="31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35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0 Titr Bold" panose="00000700000000000000" pitchFamily="2" charset="-78"/>
              </a:rPr>
              <a:t>افتخار میکنیم که بچه از ما می‌ترسد!</a:t>
            </a:r>
            <a:endParaRPr lang="en-US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0 Titr Bold" panose="00000700000000000000" pitchFamily="2" charset="-78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62" y="2987383"/>
            <a:ext cx="4171083" cy="2085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040" y="2768299"/>
            <a:ext cx="3286960" cy="2264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568" y="2137220"/>
            <a:ext cx="4911471" cy="32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89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852756" y="120348"/>
            <a:ext cx="4339244" cy="14507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0 Titr Bold" panose="00000700000000000000" pitchFamily="2" charset="-78"/>
              </a:rPr>
              <a:t>کم محبت دیدن در دوران کودکی    </a:t>
            </a:r>
            <a:endParaRPr lang="en-US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0 Titr Bold" panose="00000700000000000000" pitchFamily="2" charset="-78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7096298" y="1737360"/>
            <a:ext cx="4937760" cy="4023360"/>
          </a:xfrm>
        </p:spPr>
        <p:txBody>
          <a:bodyPr>
            <a:normAutofit/>
          </a:bodyPr>
          <a:lstStyle/>
          <a:p>
            <a:pPr algn="r" rtl="1"/>
            <a:r>
              <a:rPr lang="fa-IR" sz="4400" dirty="0">
                <a:cs typeface="B Titr" panose="00000700000000000000" pitchFamily="2" charset="-78"/>
              </a:rPr>
              <a:t>چون پدرمان ما را میزده، ما هم باید بچه مان را کتک بزنیم!</a:t>
            </a:r>
          </a:p>
          <a:p>
            <a:pPr algn="r" rtl="1"/>
            <a:r>
              <a:rPr lang="fa-IR" sz="4400" dirty="0">
                <a:cs typeface="B Titr" panose="00000700000000000000" pitchFamily="2" charset="-78"/>
              </a:rPr>
              <a:t>غافل از اینکه در این زمانه </a:t>
            </a:r>
            <a:r>
              <a:rPr lang="fa-IR" sz="4400" dirty="0">
                <a:solidFill>
                  <a:srgbClr val="C00000"/>
                </a:solidFill>
                <a:cs typeface="B Titr" panose="00000700000000000000" pitchFamily="2" charset="-78"/>
              </a:rPr>
              <a:t>جواب نمیدهد</a:t>
            </a:r>
            <a:r>
              <a:rPr lang="fa-IR" sz="4400" dirty="0">
                <a:cs typeface="B Titr" panose="00000700000000000000" pitchFamily="2" charset="-78"/>
              </a:rPr>
              <a:t>!</a:t>
            </a:r>
            <a:endParaRPr lang="en-US" sz="4400" dirty="0">
              <a:cs typeface="B Titr" panose="000007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541921"/>
            <a:ext cx="7592291" cy="56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61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25416" y="-21102"/>
            <a:ext cx="10058400" cy="1450757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0 Titr Bold" panose="00000700000000000000" pitchFamily="2" charset="-78"/>
              </a:rPr>
              <a:t>مدرنیزاسیون و خودخواهی های خانواده ها</a:t>
            </a:r>
            <a:endParaRPr lang="en-US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0 Titr Bold" panose="00000700000000000000" pitchFamily="2" charset="-78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411644" y="1577289"/>
            <a:ext cx="4937760" cy="4023360"/>
          </a:xfrm>
        </p:spPr>
        <p:txBody>
          <a:bodyPr>
            <a:normAutofit/>
          </a:bodyPr>
          <a:lstStyle/>
          <a:p>
            <a:pPr algn="ctr" rtl="1"/>
            <a:endParaRPr lang="fa-IR" sz="32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sz="4000" dirty="0">
                <a:solidFill>
                  <a:srgbClr val="0070C0"/>
                </a:solidFill>
                <a:cs typeface="B Titr" panose="00000700000000000000" pitchFamily="2" charset="-78"/>
              </a:rPr>
              <a:t>بچه را فراموش کرده ایم!</a:t>
            </a:r>
            <a:endParaRPr lang="en-US" sz="4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29" y="3362325"/>
            <a:ext cx="4762500" cy="34956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5527" y="1856509"/>
            <a:ext cx="5957790" cy="45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12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383770" y="522130"/>
            <a:ext cx="13064835" cy="14507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0 Titr Bold" panose="00000700000000000000" pitchFamily="2" charset="-78"/>
              </a:rPr>
              <a:t>عدم توجه به بی تقصیری فرزند</a:t>
            </a:r>
            <a:b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0 Titr Bold" panose="00000700000000000000" pitchFamily="2" charset="-78"/>
              </a:rPr>
            </a:br>
            <a:r>
              <a:rPr lang="en-US" sz="4000" b="1" dirty="0">
                <a:solidFill>
                  <a:schemeClr val="tx1"/>
                </a:solidFill>
              </a:rPr>
              <a:t>Remember you are not looking in a mirror at yourself;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 children are a part of us, but separate</a:t>
            </a:r>
            <a:r>
              <a:rPr lang="en-US" sz="3100" b="1" dirty="0">
                <a:solidFill>
                  <a:schemeClr val="tx1"/>
                </a:solidFill>
              </a:rPr>
              <a:t>.</a:t>
            </a:r>
            <a:r>
              <a:rPr lang="fa-IR" sz="3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0 Titr Bold" panose="00000700000000000000" pitchFamily="2" charset="-78"/>
              </a:rPr>
              <a:t>    </a:t>
            </a:r>
            <a:r>
              <a:rPr lang="fa-IR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0 Titr Bold" panose="00000700000000000000" pitchFamily="2" charset="-78"/>
              </a:rPr>
              <a:t> </a:t>
            </a:r>
            <a:endParaRPr lang="en-US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0 Titr Bold" panose="00000700000000000000" pitchFamily="2" charset="-78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342611" y="2258290"/>
            <a:ext cx="4937760" cy="4023360"/>
          </a:xfrm>
        </p:spPr>
        <p:txBody>
          <a:bodyPr>
            <a:normAutofit/>
          </a:bodyPr>
          <a:lstStyle/>
          <a:p>
            <a:pPr algn="r" rtl="1"/>
            <a:r>
              <a:rPr lang="fa-IR" sz="4800" dirty="0">
                <a:solidFill>
                  <a:schemeClr val="tx1"/>
                </a:solidFill>
                <a:cs typeface="B Titr" panose="00000700000000000000" pitchFamily="2" charset="-78"/>
              </a:rPr>
              <a:t>بچه حاصل سه چیز است:</a:t>
            </a:r>
          </a:p>
          <a:p>
            <a:pPr algn="r" rtl="1"/>
            <a:r>
              <a:rPr lang="fa-IR" sz="4800" b="1" dirty="0">
                <a:solidFill>
                  <a:srgbClr val="00B0F0"/>
                </a:solidFill>
                <a:cs typeface="B Titr" panose="00000700000000000000" pitchFamily="2" charset="-78"/>
              </a:rPr>
              <a:t>وراثت</a:t>
            </a:r>
          </a:p>
          <a:p>
            <a:pPr algn="r" rtl="1"/>
            <a:r>
              <a:rPr lang="fa-IR" sz="4800" b="1" dirty="0">
                <a:solidFill>
                  <a:srgbClr val="00B0F0"/>
                </a:solidFill>
                <a:cs typeface="B Titr" panose="00000700000000000000" pitchFamily="2" charset="-78"/>
              </a:rPr>
              <a:t>تربیت</a:t>
            </a:r>
          </a:p>
          <a:p>
            <a:pPr algn="r" rtl="1"/>
            <a:r>
              <a:rPr lang="fa-IR" sz="4800" b="1" dirty="0">
                <a:solidFill>
                  <a:srgbClr val="00B0F0"/>
                </a:solidFill>
                <a:cs typeface="B Titr" panose="00000700000000000000" pitchFamily="2" charset="-78"/>
              </a:rPr>
              <a:t>لقمه</a:t>
            </a:r>
            <a:endParaRPr lang="en-US" sz="4800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3074" name="Picture 2" descr="Related 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4" y="1972887"/>
            <a:ext cx="5317322" cy="459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15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807" y="168064"/>
            <a:ext cx="10058400" cy="732481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>
                <a:solidFill>
                  <a:srgbClr val="0070C0"/>
                </a:solidFill>
                <a:cs typeface="0 Titr Bold" panose="00000700000000000000" pitchFamily="2" charset="-78"/>
              </a:rPr>
              <a:t>مشغله های  فراوان</a:t>
            </a:r>
            <a:endParaRPr lang="en-US" dirty="0">
              <a:solidFill>
                <a:srgbClr val="0070C0"/>
              </a:solidFill>
              <a:cs typeface="0 Titr Bold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800" dirty="0">
                <a:cs typeface="B Titr" panose="00000700000000000000" pitchFamily="2" charset="-78"/>
              </a:rPr>
              <a:t>اینقدر درگیری برای خود ایجاد کرده‌ایم که اصل کاری را فراموش کرده ایم!</a:t>
            </a:r>
            <a:endParaRPr lang="en-US" sz="4800" dirty="0">
              <a:cs typeface="B Titr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9" y="900545"/>
            <a:ext cx="5373472" cy="5373472"/>
          </a:xfrm>
        </p:spPr>
      </p:pic>
    </p:spTree>
    <p:extLst>
      <p:ext uri="{BB962C8B-B14F-4D97-AF65-F5344CB8AC3E}">
        <p14:creationId xmlns:p14="http://schemas.microsoft.com/office/powerpoint/2010/main" val="2145739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187642" y="0"/>
            <a:ext cx="6827020" cy="1450757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0 Titr Bold" panose="00000700000000000000" pitchFamily="2" charset="-78"/>
              </a:rPr>
              <a:t>اختلافات زناشویی</a:t>
            </a:r>
            <a:endParaRPr lang="en-US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0 Titr Bold" panose="00000700000000000000" pitchFamily="2" charset="-78"/>
            </a:endParaRPr>
          </a:p>
        </p:txBody>
      </p:sp>
      <p:pic>
        <p:nvPicPr>
          <p:cNvPr id="4098" name="Picture 2" descr="Image result for ‫مهربانی زن و شوهر‬‎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477"/>
            <a:ext cx="5187643" cy="63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yazd.irib.ir/documents/588280/33284594/taghajkaklal.jpg?t=1422940271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43" y="1898073"/>
            <a:ext cx="6300355" cy="444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28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فکر میکنیم اگر محبت کنیم لوس می‌شود</a:t>
            </a:r>
            <a:b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دلایل لوس شدن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4073" y="1845735"/>
            <a:ext cx="6055873" cy="387928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r" rtl="1">
              <a:buFont typeface="Courier New" panose="02070309020205020404" pitchFamily="49" charset="0"/>
              <a:buChar char="o"/>
            </a:pPr>
            <a:r>
              <a:rPr lang="fa-IR" sz="4000" b="1" dirty="0">
                <a:cs typeface="B Titr" panose="00000700000000000000" pitchFamily="2" charset="-78"/>
              </a:rPr>
              <a:t>عدم مطالبه از کودک </a:t>
            </a:r>
            <a:r>
              <a:rPr lang="fa-IR" sz="4000" b="1">
                <a:cs typeface="B Titr" panose="00000700000000000000" pitchFamily="2" charset="-78"/>
              </a:rPr>
              <a:t>و مواجهه با </a:t>
            </a:r>
            <a:r>
              <a:rPr lang="fa-IR" sz="4000" b="1" dirty="0">
                <a:cs typeface="B Titr" panose="00000700000000000000" pitchFamily="2" charset="-78"/>
              </a:rPr>
              <a:t>سختی ها</a:t>
            </a: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fa-IR" sz="4000" b="1" dirty="0">
                <a:cs typeface="B Titr" panose="00000700000000000000" pitchFamily="2" charset="-78"/>
              </a:rPr>
              <a:t>نبودن قاعده در خانه</a:t>
            </a:r>
            <a:endParaRPr lang="en-US" sz="4000" b="1" dirty="0">
              <a:cs typeface="B Titr" panose="00000700000000000000" pitchFamily="2" charset="-78"/>
            </a:endParaRP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fa-IR" sz="4000" b="1" dirty="0">
                <a:cs typeface="B Titr" panose="00000700000000000000" pitchFamily="2" charset="-78"/>
              </a:rPr>
              <a:t>بیش تحسینی </a:t>
            </a:r>
            <a:endParaRPr lang="en-US" sz="4000" b="1" dirty="0">
              <a:cs typeface="B Titr" panose="00000700000000000000" pitchFamily="2" charset="-78"/>
            </a:endParaRP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fa-IR" sz="4000" b="1" dirty="0">
                <a:cs typeface="B Titr" panose="00000700000000000000" pitchFamily="2" charset="-78"/>
              </a:rPr>
              <a:t> بیش محافظتی</a:t>
            </a:r>
            <a:endParaRPr lang="en-US" sz="4000" b="1" dirty="0">
              <a:cs typeface="B Titr" panose="00000700000000000000" pitchFamily="2" charset="-78"/>
            </a:endParaRP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fa-IR" sz="4000" b="1" dirty="0">
                <a:cs typeface="B Titr" panose="00000700000000000000" pitchFamily="2" charset="-78"/>
              </a:rPr>
              <a:t>جبران کمبودهای بچگی</a:t>
            </a:r>
          </a:p>
          <a:p>
            <a:pPr algn="r" rtl="1"/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3576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الگوی باثبات باشیم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Being a good example, then,</a:t>
            </a:r>
            <a:r>
              <a:rPr lang="fa-IR" sz="3600" dirty="0"/>
              <a:t> </a:t>
            </a:r>
            <a:r>
              <a:rPr lang="en-US" sz="3600" dirty="0"/>
              <a:t>is probably your most important job</a:t>
            </a:r>
            <a:r>
              <a:rPr lang="fa-IR" sz="3600" dirty="0"/>
              <a:t>.</a:t>
            </a:r>
            <a:r>
              <a:rPr lang="en-US" sz="3600" dirty="0"/>
              <a:t> </a:t>
            </a:r>
          </a:p>
          <a:p>
            <a:r>
              <a:rPr lang="en-US" sz="3600" dirty="0"/>
              <a:t>Children will listen to our teaching when we walk the talk 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>
                <a:cs typeface="B Titr" panose="00000700000000000000" pitchFamily="2" charset="-78"/>
              </a:rPr>
              <a:t>مثال خوبی در عمل باشید!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بچه ها وقتی حرفهایمان را گوش میکنند که به آنچه که میگوییم عمل کنیم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2798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r" defTabSz="793750" rtl="1" eaLnBrk="0" hangingPunct="0">
              <a:lnSpc>
                <a:spcPct val="100000"/>
              </a:lnSpc>
              <a:spcBef>
                <a:spcPts val="0"/>
              </a:spcBef>
              <a:defRPr/>
            </a:pPr>
            <a:r>
              <a:rPr lang="fa-IR" b="1" dirty="0">
                <a:solidFill>
                  <a:srgbClr val="0070C0"/>
                </a:solidFill>
                <a:latin typeface="Calibri"/>
                <a:ea typeface="+mn-ea"/>
                <a:cs typeface="B Titr" panose="00000700000000000000" pitchFamily="2" charset="-78"/>
              </a:rPr>
              <a:t>تفویض مسئولیت و خواستن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9491" y="1825625"/>
            <a:ext cx="5590309" cy="43513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ITCFranklinGothicStd-Med"/>
              </a:rPr>
              <a:t>Provide opportunities for children to practice </a:t>
            </a:r>
            <a:endParaRPr lang="fa-IR" sz="3600" dirty="0">
              <a:solidFill>
                <a:srgbClr val="242021"/>
              </a:solidFill>
              <a:latin typeface="ITCFranklinGothicStd-Med"/>
            </a:endParaRPr>
          </a:p>
          <a:p>
            <a:r>
              <a:rPr lang="en-US" sz="3600" dirty="0"/>
              <a:t>Real responsibilities. Expect children to routinely help </a:t>
            </a:r>
            <a:endParaRPr lang="fa-IR" sz="3600" dirty="0"/>
          </a:p>
          <a:p>
            <a:r>
              <a:rPr lang="en-US" sz="3600" dirty="0"/>
              <a:t>Consider making expressing gratitude 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6891" y="3645408"/>
            <a:ext cx="5181600" cy="321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38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r" defTabSz="793750" rtl="1" eaLnBrk="0" hangingPunct="0">
              <a:lnSpc>
                <a:spcPct val="100000"/>
              </a:lnSpc>
              <a:spcBef>
                <a:spcPts val="0"/>
              </a:spcBef>
              <a:defRPr/>
            </a:pPr>
            <a:r>
              <a:rPr lang="fa-IR" sz="4800" b="1" dirty="0">
                <a:solidFill>
                  <a:srgbClr val="0070C0"/>
                </a:solidFill>
                <a:latin typeface="Calibri"/>
                <a:ea typeface="+mn-ea"/>
                <a:cs typeface="B Titr" panose="00000700000000000000" pitchFamily="2" charset="-78"/>
              </a:rPr>
              <a:t>مراقب رقیب ها باشیم</a:t>
            </a:r>
            <a:br>
              <a:rPr lang="en-US" sz="4800" b="1" dirty="0">
                <a:solidFill>
                  <a:srgbClr val="0070C0"/>
                </a:solidFill>
                <a:latin typeface="Calibri"/>
                <a:ea typeface="+mn-ea"/>
                <a:cs typeface="B Titr" panose="00000700000000000000" pitchFamily="2" charset="-78"/>
              </a:rPr>
            </a:br>
            <a:endParaRPr lang="en-US" sz="48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7" y="672656"/>
            <a:ext cx="4166174" cy="575368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26084"/>
            <a:ext cx="5181600" cy="3750419"/>
          </a:xfrm>
        </p:spPr>
      </p:pic>
    </p:spTree>
    <p:extLst>
      <p:ext uri="{BB962C8B-B14F-4D97-AF65-F5344CB8AC3E}">
        <p14:creationId xmlns:p14="http://schemas.microsoft.com/office/powerpoint/2010/main" val="132122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545" y="300702"/>
            <a:ext cx="11043869" cy="6557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7863" y="1251105"/>
            <a:ext cx="1651414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تیپ ظاهری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1863" y="414020"/>
            <a:ext cx="228600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اعتقادات مذهبی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011" y="219501"/>
            <a:ext cx="1463862" cy="111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احترام</a:t>
            </a:r>
            <a:endParaRPr lang="fa-IR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به والدین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17226"/>
            <a:ext cx="1787236" cy="17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0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SA" b="1" dirty="0">
                <a:solidFill>
                  <a:srgbClr val="0070C0"/>
                </a:solidFill>
                <a:cs typeface="B Titr" panose="00000700000000000000" pitchFamily="2" charset="-78"/>
              </a:rPr>
              <a:t> رفتارهای منفی </a:t>
            </a:r>
            <a:r>
              <a:rPr lang="fa-IR" b="1" dirty="0">
                <a:solidFill>
                  <a:srgbClr val="0070C0"/>
                </a:solidFill>
                <a:cs typeface="B Titr" panose="00000700000000000000" pitchFamily="2" charset="-78"/>
              </a:rPr>
              <a:t>کدامند</a:t>
            </a:r>
            <a:r>
              <a:rPr lang="ar-SA" b="1" dirty="0">
                <a:solidFill>
                  <a:srgbClr val="0070C0"/>
                </a:solidFill>
                <a:cs typeface="B Titr" panose="00000700000000000000" pitchFamily="2" charset="-78"/>
              </a:rPr>
              <a:t>؟ 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ar-SA" b="1" dirty="0">
                <a:cs typeface="B Zar" pitchFamily="2" charset="-78"/>
              </a:rPr>
              <a:t>توهین نکنی</a:t>
            </a:r>
            <a:r>
              <a:rPr lang="fa-IR" b="1" dirty="0">
                <a:cs typeface="B Zar" pitchFamily="2" charset="-78"/>
              </a:rPr>
              <a:t>م</a:t>
            </a:r>
            <a:r>
              <a:rPr lang="en-US" b="1" dirty="0">
                <a:cs typeface="B Zar" pitchFamily="2" charset="-78"/>
              </a:rPr>
              <a:t>.</a:t>
            </a:r>
            <a:r>
              <a:rPr lang="en-US" dirty="0">
                <a:cs typeface="B Zar" pitchFamily="2" charset="-78"/>
              </a:rPr>
              <a:t> </a:t>
            </a:r>
            <a:endParaRPr lang="fa-IR" dirty="0">
              <a:cs typeface="B Zar" pitchFamily="2" charset="-78"/>
            </a:endParaRPr>
          </a:p>
          <a:p>
            <a:pPr lvl="0" algn="r" rtl="1"/>
            <a:r>
              <a:rPr lang="ar-SA" b="1" dirty="0">
                <a:cs typeface="B Zar" pitchFamily="2" charset="-78"/>
              </a:rPr>
              <a:t>نظرات خود را به فرزندان تحمیل نکنی</a:t>
            </a:r>
            <a:r>
              <a:rPr lang="fa-IR" b="1" dirty="0">
                <a:cs typeface="B Zar" pitchFamily="2" charset="-78"/>
              </a:rPr>
              <a:t>م</a:t>
            </a:r>
            <a:r>
              <a:rPr lang="en-US" b="1" dirty="0">
                <a:cs typeface="B Zar" pitchFamily="2" charset="-78"/>
              </a:rPr>
              <a:t>.</a:t>
            </a:r>
            <a:r>
              <a:rPr lang="ar-SA" dirty="0">
                <a:cs typeface="B Zar" pitchFamily="2" charset="-78"/>
              </a:rPr>
              <a:t> </a:t>
            </a:r>
            <a:endParaRPr lang="en-US" dirty="0">
              <a:cs typeface="B Zar" pitchFamily="2" charset="-78"/>
            </a:endParaRPr>
          </a:p>
          <a:p>
            <a:pPr lvl="0" algn="r" rtl="1"/>
            <a:r>
              <a:rPr lang="ar-SA" b="1" dirty="0">
                <a:cs typeface="B Zar" pitchFamily="2" charset="-78"/>
              </a:rPr>
              <a:t>پیش داوری نکنی</a:t>
            </a:r>
            <a:r>
              <a:rPr lang="fa-IR" b="1" dirty="0">
                <a:cs typeface="B Zar" pitchFamily="2" charset="-78"/>
              </a:rPr>
              <a:t>م.</a:t>
            </a:r>
          </a:p>
          <a:p>
            <a:pPr lvl="0" algn="r" rtl="1"/>
            <a:r>
              <a:rPr lang="ar-SA" b="1" dirty="0">
                <a:cs typeface="B Zar" pitchFamily="2" charset="-78"/>
              </a:rPr>
              <a:t>زمانی که فرزند</a:t>
            </a:r>
            <a:r>
              <a:rPr lang="fa-IR" b="1" dirty="0">
                <a:cs typeface="B Zar" pitchFamily="2" charset="-78"/>
              </a:rPr>
              <a:t>م</a:t>
            </a:r>
            <a:r>
              <a:rPr lang="ar-SA" b="1" dirty="0">
                <a:cs typeface="B Zar" pitchFamily="2" charset="-78"/>
              </a:rPr>
              <a:t>ان آمادگی دارد با او صحبت کنی</a:t>
            </a:r>
            <a:r>
              <a:rPr lang="fa-IR" b="1" dirty="0">
                <a:cs typeface="B Zar" pitchFamily="2" charset="-78"/>
              </a:rPr>
              <a:t>م</a:t>
            </a:r>
          </a:p>
          <a:p>
            <a:pPr lvl="0" algn="r" rtl="1"/>
            <a:r>
              <a:rPr lang="ar-SA" b="1" dirty="0">
                <a:cs typeface="B Zar" pitchFamily="2" charset="-78"/>
              </a:rPr>
              <a:t>نظر نوجوان را بی‌ارزش و مسخره ندانی</a:t>
            </a:r>
            <a:r>
              <a:rPr lang="fa-IR" b="1" dirty="0">
                <a:cs typeface="B Zar" pitchFamily="2" charset="-78"/>
              </a:rPr>
              <a:t>م</a:t>
            </a:r>
            <a:r>
              <a:rPr lang="en-US" b="1" dirty="0">
                <a:cs typeface="B Zar" pitchFamily="2" charset="-78"/>
              </a:rPr>
              <a:t>.</a:t>
            </a:r>
            <a:endParaRPr lang="fa-IR" b="1" dirty="0">
              <a:cs typeface="B Zar" pitchFamily="2" charset="-78"/>
            </a:endParaRPr>
          </a:p>
          <a:p>
            <a:pPr lvl="0" algn="r" rtl="1"/>
            <a:r>
              <a:rPr lang="ar-SA" b="1" dirty="0">
                <a:cs typeface="B Zar" pitchFamily="2" charset="-78"/>
              </a:rPr>
              <a:t>غر نزنی</a:t>
            </a:r>
            <a:r>
              <a:rPr lang="fa-IR" b="1" dirty="0">
                <a:cs typeface="B Zar" pitchFamily="2" charset="-78"/>
              </a:rPr>
              <a:t>م</a:t>
            </a:r>
          </a:p>
          <a:p>
            <a:pPr lvl="0" algn="r" rtl="1"/>
            <a:r>
              <a:rPr lang="ar-SA" b="1" dirty="0">
                <a:cs typeface="B Zar" pitchFamily="2" charset="-78"/>
              </a:rPr>
              <a:t>از تلاش جهت متقاعد كردن </a:t>
            </a:r>
            <a:r>
              <a:rPr lang="fa-IR" b="1" dirty="0">
                <a:cs typeface="B Zar" pitchFamily="2" charset="-78"/>
              </a:rPr>
              <a:t>آنها</a:t>
            </a:r>
            <a:r>
              <a:rPr lang="ar-SA" b="1" dirty="0">
                <a:cs typeface="B Zar" pitchFamily="2" charset="-78"/>
              </a:rPr>
              <a:t> در جمع جداً بپرهیزیم</a:t>
            </a:r>
            <a:endParaRPr lang="en-US" b="1" dirty="0">
              <a:cs typeface="B Za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FC540-E98E-4FA4-A994-8C04A09679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09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1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773" y="0"/>
            <a:ext cx="115025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3109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عکس متحرک در پناه خدا :: ویدیو، کلیپ، گیف، 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50" y="0"/>
            <a:ext cx="6975741" cy="689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0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aproot.com/wp-content/uploads/2018/11/2245FC38580D539E1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44" y="0"/>
            <a:ext cx="8977542" cy="63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48768" y="5195454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600" dirty="0">
                <a:solidFill>
                  <a:srgbClr val="0070C0"/>
                </a:solidFill>
                <a:cs typeface="B Titr" panose="00000700000000000000" pitchFamily="2" charset="-78"/>
              </a:rPr>
              <a:t>علت ریشه‌‌‎ای</a:t>
            </a:r>
            <a:endParaRPr lang="en-US" sz="36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2290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9" y="685799"/>
            <a:ext cx="9280850" cy="6041572"/>
          </a:xfrm>
        </p:spPr>
        <p:txBody>
          <a:bodyPr/>
          <a:lstStyle/>
          <a:p>
            <a:pPr marL="0" indent="0" algn="r" rtl="1">
              <a:buNone/>
              <a:defRPr/>
            </a:pPr>
            <a:r>
              <a:rPr lang="fa-IR" sz="4400" b="1" dirty="0">
                <a:ea typeface="+mj-ea"/>
                <a:cs typeface="B Titr" pitchFamily="2" charset="-78"/>
              </a:rPr>
              <a:t>1- چرا بچه فلانی به این روز افتاده؟</a:t>
            </a:r>
            <a:endParaRPr lang="fa-IR" dirty="0"/>
          </a:p>
          <a:p>
            <a:pPr algn="r" rtl="1">
              <a:defRPr/>
            </a:pPr>
            <a: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  <a:t>چون دوست بد به پاش نشست</a:t>
            </a:r>
          </a:p>
          <a:p>
            <a:pPr marL="0" indent="0" algn="r" rtl="1">
              <a:buNone/>
              <a:defRPr/>
            </a:pPr>
            <a:r>
              <a:rPr lang="fa-IR" sz="2800" b="1" dirty="0">
                <a:cs typeface="B Titr" panose="00000700000000000000" pitchFamily="2" charset="-78"/>
              </a:rPr>
              <a:t>2- چرا دوست بد به پاش نشست؟</a:t>
            </a:r>
          </a:p>
          <a:p>
            <a:pPr algn="r" rtl="1">
              <a:defRPr/>
            </a:pPr>
            <a: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  <a:t>چون مادر و پدرش نظارت روش نداشتند و با بچه دوست نبودند</a:t>
            </a:r>
          </a:p>
          <a:p>
            <a:pPr marL="0" indent="0" algn="r" rtl="1">
              <a:buNone/>
              <a:defRPr/>
            </a:pPr>
            <a:r>
              <a:rPr lang="fa-IR" sz="2800" b="1" dirty="0">
                <a:cs typeface="B Titr" panose="00000700000000000000" pitchFamily="2" charset="-78"/>
              </a:rPr>
              <a:t>3- چرا پدر و مادرش روش نظارت نداشتند؟</a:t>
            </a:r>
          </a:p>
          <a:p>
            <a:pPr algn="r" rtl="1">
              <a:defRPr/>
            </a:pPr>
            <a: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  <a:t>چون همش درگیر کار بودن و وقت و حوصله نداشتند</a:t>
            </a:r>
          </a:p>
          <a:p>
            <a:pPr marL="0" indent="0" algn="r" rtl="1">
              <a:buNone/>
              <a:defRPr/>
            </a:pPr>
            <a:r>
              <a:rPr lang="fa-IR" sz="2800" b="1" dirty="0">
                <a:cs typeface="B Titr" panose="00000700000000000000" pitchFamily="2" charset="-78"/>
              </a:rPr>
              <a:t>4- چرا مشغله کاریشون زیاد بود؟</a:t>
            </a:r>
          </a:p>
          <a:p>
            <a:pPr algn="r" rtl="1">
              <a:defRPr/>
            </a:pPr>
            <a: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  <a:t>چون پول بیشتری در بیارن.</a:t>
            </a:r>
          </a:p>
          <a:p>
            <a:pPr marL="0" indent="0" algn="r" rtl="1">
              <a:buNone/>
              <a:defRPr/>
            </a:pPr>
            <a:r>
              <a:rPr lang="fa-IR" sz="2800" b="1" dirty="0">
                <a:cs typeface="B Titr" panose="00000700000000000000" pitchFamily="2" charset="-78"/>
              </a:rPr>
              <a:t>5- چرا پول بیشتری در بیارن؟</a:t>
            </a:r>
          </a:p>
          <a:p>
            <a:pPr algn="r" rtl="1">
              <a:defRPr/>
            </a:pPr>
            <a:r>
              <a:rPr lang="fa-IR" sz="4000" dirty="0">
                <a:solidFill>
                  <a:srgbClr val="FFFF00"/>
                </a:solidFill>
                <a:cs typeface="B Titr" panose="00000700000000000000" pitchFamily="2" charset="-78"/>
              </a:rPr>
              <a:t>برای اینکه آینده بچشون تامین باشه!!!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243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4" y="0"/>
            <a:ext cx="10550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9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https://historeo.com/Resources/generationg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505"/>
            <a:ext cx="6621917" cy="517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358" y="305262"/>
            <a:ext cx="5467642" cy="6083205"/>
          </a:xfrm>
          <a:prstGeom prst="rect">
            <a:avLst/>
          </a:prstGeom>
        </p:spPr>
      </p:pic>
      <p:sp>
        <p:nvSpPr>
          <p:cNvPr id="4" name="AutoShape 4" descr="https://s-media-cache-ak0.pinimg.com/736x/da/a2/f4/daa2f4cfad52cafa4090a0e032c71b96.jpg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04670"/>
      </p:ext>
    </p:extLst>
  </p:cSld>
  <p:clrMapOvr>
    <a:masterClrMapping/>
  </p:clrMapOvr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3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8974</TotalTime>
  <Words>1312</Words>
  <Application>Microsoft Office PowerPoint</Application>
  <PresentationFormat>Widescreen</PresentationFormat>
  <Paragraphs>164</Paragraphs>
  <Slides>52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52</vt:i4>
      </vt:variant>
    </vt:vector>
  </HeadingPairs>
  <TitlesOfParts>
    <vt:vector size="84" baseType="lpstr">
      <vt:lpstr>arial</vt:lpstr>
      <vt:lpstr>arial</vt:lpstr>
      <vt:lpstr>Bookman Old Style</vt:lpstr>
      <vt:lpstr>Calibri</vt:lpstr>
      <vt:lpstr>Calibri Light</vt:lpstr>
      <vt:lpstr>Courier New</vt:lpstr>
      <vt:lpstr>Garamond</vt:lpstr>
      <vt:lpstr>Gill Sans MT</vt:lpstr>
      <vt:lpstr>Inter</vt:lpstr>
      <vt:lpstr>ITCFranklinGothicStd-Med</vt:lpstr>
      <vt:lpstr>Proxima Nova Subset</vt:lpstr>
      <vt:lpstr>Roboto</vt:lpstr>
      <vt:lpstr>Swis721 BT</vt:lpstr>
      <vt:lpstr>tahoma</vt:lpstr>
      <vt:lpstr>Times New Roman</vt:lpstr>
      <vt:lpstr>TimesNewRomanPSMT</vt:lpstr>
      <vt:lpstr>Trebuchet MS</vt:lpstr>
      <vt:lpstr>URWPalladioL-Roma</vt:lpstr>
      <vt:lpstr>Wingdings</vt:lpstr>
      <vt:lpstr>Wingdings 3</vt:lpstr>
      <vt:lpstr>Office Theme</vt:lpstr>
      <vt:lpstr>1_Berlin</vt:lpstr>
      <vt:lpstr>1_Retrospect</vt:lpstr>
      <vt:lpstr>11_Office Theme</vt:lpstr>
      <vt:lpstr>4_Office Theme</vt:lpstr>
      <vt:lpstr>14_Office Theme</vt:lpstr>
      <vt:lpstr>1_Office Theme</vt:lpstr>
      <vt:lpstr>15_Office Theme</vt:lpstr>
      <vt:lpstr>3_Office Theme</vt:lpstr>
      <vt:lpstr>2_Office Theme</vt:lpstr>
      <vt:lpstr>2_Origin</vt:lpstr>
      <vt:lpstr>Berlin</vt:lpstr>
      <vt:lpstr>انتقال ارزش ها به فرزندان</vt:lpstr>
      <vt:lpstr>چرا نسل جدید اینقدر فرق کرده اند؟ چه باید کرد؟</vt:lpstr>
      <vt:lpstr>PowerPoint Presentation</vt:lpstr>
      <vt:lpstr>چرا فرزندان یک خانه اینقدر اخلاقاشون با هم فرق میکند؟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جهانی شدن هنجارها و ارزش‌ها!</vt:lpstr>
      <vt:lpstr>PowerPoint Presentation</vt:lpstr>
      <vt:lpstr>Millennials  in USA رفتارشناسی نسل جدید در آمریکا    </vt:lpstr>
      <vt:lpstr>PowerPoint Presentation</vt:lpstr>
      <vt:lpstr>افزایش درصد مالکیت سگ در خانواده های آمریکایی به نقل از کتاب آنان</vt:lpstr>
      <vt:lpstr>کم شدن حس همدردی</vt:lpstr>
      <vt:lpstr>PowerPoint Presentation</vt:lpstr>
      <vt:lpstr>از دست دادن فرصت‌ها</vt:lpstr>
      <vt:lpstr>Parents are actually making great sacrifices to earn a living. On the contrary, their children are being neglected.  …..a lot of concern for their children’s academic performance..... پدر و مادر همه چیز خود را برای پیشرفت درسی بچه ها فدا میکنند غافل از انسان بودن او  </vt:lpstr>
      <vt:lpstr>اجتماعی شدن (جامعه پذیری)</vt:lpstr>
      <vt:lpstr>چک سفید امضا</vt:lpstr>
      <vt:lpstr>مکانیسم دفاعی فرافکنی</vt:lpstr>
      <vt:lpstr>رهنمود سازمان بهداشت جهانی  برای کودکان زیر 5 سال </vt:lpstr>
      <vt:lpstr>کودک زیر دو سال به هیچ وجه اسکرین نبیند 2 تا 5 سال، حداکثر روزی یک ساعت</vt:lpstr>
      <vt:lpstr>کودکان زیر یکسال (0 تا 12 ماهگی)</vt:lpstr>
      <vt:lpstr>انیمیشن استاندارد (سمت راست) در سی ثانیه سه بار عوض می‌شود</vt:lpstr>
      <vt:lpstr>PowerPoint Presentation</vt:lpstr>
      <vt:lpstr>PowerPoint Presentation</vt:lpstr>
      <vt:lpstr> 09.28.18</vt:lpstr>
      <vt:lpstr>PowerPoint Presentation</vt:lpstr>
      <vt:lpstr>بیایید هم قسم شویم که برای فرزندمان زودتر از کلاس 8 گوشی نخریم!!  حتی کلاس 10 بهتر است.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همه قبول داریم محبت خوب است! پس چرا به کودکانمان آنطور که باید و شاید محبت نمی‌کنیم؟!</vt:lpstr>
      <vt:lpstr>اهمیتش را نمی دانیم!</vt:lpstr>
      <vt:lpstr>PowerPoint Presentation</vt:lpstr>
      <vt:lpstr>داشتن دید منفی از خود! A negative conception of themselves</vt:lpstr>
      <vt:lpstr>افتخار میکنیم که بچه از ما می‌ترسد!</vt:lpstr>
      <vt:lpstr>کم محبت دیدن در دوران کودکی    </vt:lpstr>
      <vt:lpstr>مدرنیزاسیون و خودخواهی های خانواده ها</vt:lpstr>
      <vt:lpstr>عدم توجه به بی تقصیری فرزند Remember you are not looking in a mirror at yourself;  children are a part of us, but separate.     </vt:lpstr>
      <vt:lpstr>مشغله های  فراوان</vt:lpstr>
      <vt:lpstr>اختلافات زناشویی</vt:lpstr>
      <vt:lpstr>فکر میکنیم اگر محبت کنیم لوس می‌شود دلایل لوس شدن</vt:lpstr>
      <vt:lpstr>الگوی باثبات باشیم</vt:lpstr>
      <vt:lpstr>تفویض مسئولیت و خواستن</vt:lpstr>
      <vt:lpstr>مراقب رقیب ها باشیم </vt:lpstr>
      <vt:lpstr> رفتارهای منفی کدامند؟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Pc</dc:creator>
  <cp:lastModifiedBy>Nouzar Nakhaee</cp:lastModifiedBy>
  <cp:revision>134</cp:revision>
  <dcterms:created xsi:type="dcterms:W3CDTF">2021-10-31T16:01:48Z</dcterms:created>
  <dcterms:modified xsi:type="dcterms:W3CDTF">2023-06-09T17:54:43Z</dcterms:modified>
</cp:coreProperties>
</file>