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98" r:id="rId2"/>
    <p:sldMasterId id="2147483710" r:id="rId3"/>
    <p:sldMasterId id="2147483735" r:id="rId4"/>
    <p:sldMasterId id="2147483747" r:id="rId5"/>
  </p:sldMasterIdLst>
  <p:notesMasterIdLst>
    <p:notesMasterId r:id="rId54"/>
  </p:notesMasterIdLst>
  <p:sldIdLst>
    <p:sldId id="289" r:id="rId6"/>
    <p:sldId id="299" r:id="rId7"/>
    <p:sldId id="300" r:id="rId8"/>
    <p:sldId id="390" r:id="rId9"/>
    <p:sldId id="391" r:id="rId10"/>
    <p:sldId id="352" r:id="rId11"/>
    <p:sldId id="394" r:id="rId12"/>
    <p:sldId id="330" r:id="rId13"/>
    <p:sldId id="266" r:id="rId14"/>
    <p:sldId id="301" r:id="rId15"/>
    <p:sldId id="258" r:id="rId16"/>
    <p:sldId id="259" r:id="rId17"/>
    <p:sldId id="303" r:id="rId18"/>
    <p:sldId id="304" r:id="rId19"/>
    <p:sldId id="257" r:id="rId20"/>
    <p:sldId id="275" r:id="rId21"/>
    <p:sldId id="270" r:id="rId22"/>
    <p:sldId id="264" r:id="rId23"/>
    <p:sldId id="271" r:id="rId24"/>
    <p:sldId id="272" r:id="rId25"/>
    <p:sldId id="273" r:id="rId26"/>
    <p:sldId id="276" r:id="rId27"/>
    <p:sldId id="277" r:id="rId28"/>
    <p:sldId id="383" r:id="rId29"/>
    <p:sldId id="386" r:id="rId30"/>
    <p:sldId id="269" r:id="rId31"/>
    <p:sldId id="281" r:id="rId32"/>
    <p:sldId id="261" r:id="rId33"/>
    <p:sldId id="262" r:id="rId34"/>
    <p:sldId id="263" r:id="rId35"/>
    <p:sldId id="387" r:id="rId36"/>
    <p:sldId id="393" r:id="rId37"/>
    <p:sldId id="332" r:id="rId38"/>
    <p:sldId id="335" r:id="rId39"/>
    <p:sldId id="336" r:id="rId40"/>
    <p:sldId id="388" r:id="rId41"/>
    <p:sldId id="328" r:id="rId42"/>
    <p:sldId id="350" r:id="rId43"/>
    <p:sldId id="351" r:id="rId44"/>
    <p:sldId id="354" r:id="rId45"/>
    <p:sldId id="377" r:id="rId46"/>
    <p:sldId id="378" r:id="rId47"/>
    <p:sldId id="379" r:id="rId48"/>
    <p:sldId id="380" r:id="rId49"/>
    <p:sldId id="381" r:id="rId50"/>
    <p:sldId id="382" r:id="rId51"/>
    <p:sldId id="392" r:id="rId52"/>
    <p:sldId id="353" r:id="rId53"/>
  </p:sldIdLst>
  <p:sldSz cx="12192000" cy="6858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IranNastaliq" panose="02000503000000020003" pitchFamily="2" charset="0"/>
      <p:regular r:id="rId61"/>
    </p:embeddedFont>
    <p:embeddedFont>
      <p:font typeface="IRNazanin" panose="02000506000000020002" pitchFamily="2" charset="-78"/>
      <p:regular r:id="rId62"/>
      <p:bold r:id="rId63"/>
      <p:italic r:id="rId64"/>
    </p:embeddedFont>
    <p:embeddedFont>
      <p:font typeface="Lato" panose="020F0502020204030203" pitchFamily="34" charset="0"/>
      <p:regular r:id="rId65"/>
      <p:bold r:id="rId66"/>
      <p:italic r:id="rId67"/>
      <p:boldItalic r:id="rId68"/>
    </p:embeddedFont>
    <p:embeddedFont>
      <p:font typeface="Merriweather" panose="00000500000000000000" pitchFamily="2" charset="0"/>
      <p:regular r:id="rId69"/>
      <p:bold r:id="rId70"/>
      <p:italic r:id="rId71"/>
      <p:boldItalic r:id="rId72"/>
    </p:embeddedFont>
    <p:embeddedFont>
      <p:font typeface="Source Sans Pro" panose="020B0503030403020204" pitchFamily="34" charset="0"/>
      <p:regular r:id="rId73"/>
      <p:bold r:id="rId74"/>
      <p:italic r:id="rId75"/>
      <p:boldItalic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52" d="100"/>
          <a:sy n="52" d="100"/>
        </p:scale>
        <p:origin x="73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6" Type="http://schemas.openxmlformats.org/officeDocument/2006/relationships/font" Target="fonts/font22.fntdata"/><Relationship Id="rId7" Type="http://schemas.openxmlformats.org/officeDocument/2006/relationships/slide" Target="slides/slide2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font" Target="fonts/font20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8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69D2A-CB65-4DB4-B7F1-7C3367FFDBF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E5968-D888-4B8F-94BE-3E177B3B0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0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667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87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01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1ABC-4857-4B3F-832F-2182BA3F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DAAA-5DE3-4423-904D-5C166535C0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57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1ABC-4857-4B3F-832F-2182BA3F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DAAA-5DE3-4423-904D-5C166535C0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71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1ABC-4857-4B3F-832F-2182BA3F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DAAA-5DE3-4423-904D-5C166535C0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68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1ABC-4857-4B3F-832F-2182BA3F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DAAA-5DE3-4423-904D-5C166535C0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0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1ABC-4857-4B3F-832F-2182BA3F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DAAA-5DE3-4423-904D-5C166535C0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192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1ABC-4857-4B3F-832F-2182BA3F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DAAA-5DE3-4423-904D-5C166535C0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9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1ABC-4857-4B3F-832F-2182BA3F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DAAA-5DE3-4423-904D-5C166535C0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32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1ABC-4857-4B3F-832F-2182BA3F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DAAA-5DE3-4423-904D-5C166535C0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35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831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1ABC-4857-4B3F-832F-2182BA3F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DAAA-5DE3-4423-904D-5C166535C0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57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1ABC-4857-4B3F-832F-2182BA3F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DAAA-5DE3-4423-904D-5C166535C0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24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1ABC-4857-4B3F-832F-2182BA3F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DAAA-5DE3-4423-904D-5C166535C0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66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D2DB-DD09-4AB9-9710-5527A3A06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A0ED-8C83-44C6-99B3-57E99201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63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D2DB-DD09-4AB9-9710-5527A3A06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A0ED-8C83-44C6-99B3-57E99201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18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D2DB-DD09-4AB9-9710-5527A3A06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A0ED-8C83-44C6-99B3-57E99201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97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D2DB-DD09-4AB9-9710-5527A3A06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A0ED-8C83-44C6-99B3-57E99201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58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D2DB-DD09-4AB9-9710-5527A3A06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A0ED-8C83-44C6-99B3-57E99201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92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D2DB-DD09-4AB9-9710-5527A3A06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A0ED-8C83-44C6-99B3-57E99201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1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D2DB-DD09-4AB9-9710-5527A3A06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A0ED-8C83-44C6-99B3-57E99201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55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271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D2DB-DD09-4AB9-9710-5527A3A06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A0ED-8C83-44C6-99B3-57E99201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D2DB-DD09-4AB9-9710-5527A3A06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A0ED-8C83-44C6-99B3-57E99201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26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D2DB-DD09-4AB9-9710-5527A3A06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A0ED-8C83-44C6-99B3-57E99201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23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D2DB-DD09-4AB9-9710-5527A3A06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A0ED-8C83-44C6-99B3-57E99201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28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277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103632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4038600"/>
            <a:ext cx="103632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0F99B-B97D-4F69-B396-6873485EB4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43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CE88-E531-4710-8454-A7DDCF5E222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DE5A0-851A-4559-82A1-BB493503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89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CE88-E531-4710-8454-A7DDCF5E222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DE5A0-851A-4559-82A1-BB493503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3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CE88-E531-4710-8454-A7DDCF5E222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DE5A0-851A-4559-82A1-BB493503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888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CE88-E531-4710-8454-A7DDCF5E222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DE5A0-851A-4559-82A1-BB493503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28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CE88-E531-4710-8454-A7DDCF5E222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DE5A0-851A-4559-82A1-BB493503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2935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CE88-E531-4710-8454-A7DDCF5E222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DE5A0-851A-4559-82A1-BB493503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74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CE88-E531-4710-8454-A7DDCF5E222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DE5A0-851A-4559-82A1-BB493503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205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CE88-E531-4710-8454-A7DDCF5E222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DE5A0-851A-4559-82A1-BB493503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020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CE88-E531-4710-8454-A7DDCF5E222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DE5A0-851A-4559-82A1-BB493503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82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CE88-E531-4710-8454-A7DDCF5E222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DE5A0-851A-4559-82A1-BB493503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80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CE88-E531-4710-8454-A7DDCF5E222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DE5A0-851A-4559-82A1-BB493503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357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C1698-20A5-21CA-F1F9-3AFD9FCEE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E8E0A7-BAC9-50D4-A91C-7707F77A2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B0CF6-315E-8078-14B4-0907D17D1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BB1-E5B5-4F29-A76E-2B95834E82A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5A306-BBFE-7A6B-125D-F90032F5E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B5B12-D797-F749-FFE3-AB2082055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3A1D-2D66-4380-B207-0A3ACBC0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52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F4DF6-1EBA-2FFC-9E58-D4DEA6E5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750D3-215F-0824-B5BE-5444658F8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68174-6EBA-12AE-C6DB-4B2BA0DC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BB1-E5B5-4F29-A76E-2B95834E82A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90E22-8BF6-2748-EC24-E64D5111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A97FC-9487-C6EA-063D-023348C0F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3A1D-2D66-4380-B207-0A3ACBC0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57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AB0FE-2870-5EC8-4B0A-19B77035C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1CAF6-DEE6-EF7B-4E32-BB974DD71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FC300-7844-2F85-575A-730C0CFCC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BB1-E5B5-4F29-A76E-2B95834E82A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BB4D0-A90E-3615-2D12-FCD7C6180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824CE-9D3B-A4AC-8E01-3884E857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3A1D-2D66-4380-B207-0A3ACBC0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2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3CF6D-435D-5B57-2694-2B32ACAE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43532-C254-9832-7AB7-15E9A7DDAB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94531-9536-CEA8-2767-5F3BF169C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AE699-9389-B196-8A34-8FE783585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BB1-E5B5-4F29-A76E-2B95834E82A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64FC6-D655-8ED0-A9CB-36604BC6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D5326-5DF9-9780-3E68-F5644F5C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3A1D-2D66-4380-B207-0A3ACBC0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11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2180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B7A87-7757-F165-5865-3B7C4F1F8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AC767-66BA-EF4B-A7E7-D4D3EE260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49C1B-1858-71DB-EB0B-0721F00A7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544093-86E4-8B12-656E-B5763B0E4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2161F6-DDDC-473D-DE65-5A03F2C13B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A46BDB-5120-8AFD-BEDA-213517D36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BB1-E5B5-4F29-A76E-2B95834E82A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9687E-D731-D806-6FC2-E9BEDCF4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59DA77-92E8-55A4-6C9F-16C69031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3A1D-2D66-4380-B207-0A3ACBC0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318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F9345-CCB1-2CC0-0B51-8437FBC0B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1BE01-A043-DD86-5C7C-3A0EDF73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BB1-E5B5-4F29-A76E-2B95834E82A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00C48-0851-6222-C73F-11E46C1F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ABF38-2756-B1CE-4020-CB0EA124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3A1D-2D66-4380-B207-0A3ACBC0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367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CAC219-D2D9-88A1-544F-C7715436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BB1-E5B5-4F29-A76E-2B95834E82A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1ACF21-41CC-41F7-4F63-41687767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CDAAA-ECF8-9040-2013-511278707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3A1D-2D66-4380-B207-0A3ACBC0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806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337C-7D22-E885-315C-2216FBA8F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E1E0C-645F-6FBB-79AA-8693A3414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6CB29-3320-A8A4-4B07-1B7335DDF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0BE4E-DDEE-ACCE-1795-6E351F85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BB1-E5B5-4F29-A76E-2B95834E82A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E11C7-DBFB-3296-7F0F-284D83E0E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F5AEE-D130-C61F-1C66-9483619B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3A1D-2D66-4380-B207-0A3ACBC0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13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7DDAF-6B3A-17F7-212B-5AE811216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CA1FE6-B700-6BD4-BD48-25D6F25CBB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B537F-2E25-50D8-AEDE-20C75639F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E6F7F-FA3E-3E43-2CE2-1EABBD146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BB1-E5B5-4F29-A76E-2B95834E82A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14ED1-31C5-B68D-159C-3C2561760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0E9A5-E4A2-0470-4699-4C788708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3A1D-2D66-4380-B207-0A3ACBC0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317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CA68F-E477-8E5D-C4E9-A2D090BA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AE0B64-C8EF-E219-BB2F-6BA06970F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9097D-1977-1391-D74E-45133F57A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BB1-E5B5-4F29-A76E-2B95834E82A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75DD9-F579-A0E5-F8C4-17F04EC68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EDB31-18C8-08FF-FB06-26163793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3A1D-2D66-4380-B207-0A3ACBC0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77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E36936-4C02-2BD0-181B-1A1135BC9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02887-599F-7E85-173F-BF949A38C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2DF3F-F4EE-B2FB-6539-52FAB5A1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BB1-E5B5-4F29-A76E-2B95834E82A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5BA37-EAA1-3E8C-A7D0-892EA48F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232D5-D75F-AFD0-F2C2-8FF317E2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3A1D-2D66-4380-B207-0A3ACBC0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7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0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228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EF9944-A4F6-4C59-AEBD-678D6480B8EA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 dirty="0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114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31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/>
            <a:fld id="{BB02557A-7053-4340-A874-8AB926A8EDA1}" type="datetimeFigureOut">
              <a:rPr lang="en-US" smtClean="0"/>
              <a:pPr defTabSz="457200"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/>
            <a:fld id="{FAEF9944-A4F6-4C59-AEBD-678D6480B8EA}" type="slidenum">
              <a:rPr lang="en-US" smtClean="0"/>
              <a:pPr defTabSz="4572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90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F1ABC-4857-4B3F-832F-2182BA3F34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8DAAA-5DE3-4423-904D-5C166535C0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7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4D2DB-DD09-4AB9-9710-5527A3A063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9A0ED-8C83-44C6-99B3-57E9920102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7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7CE88-E531-4710-8454-A7DDCF5E222E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DE5A0-851A-4559-82A1-BB493503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5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BE1C38-C65E-272A-0620-D8FCC3DF6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0513A-0D71-15A2-EC6E-70D125072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7CAB8-BD83-B92F-54DB-AA2089E33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0BBB1-E5B5-4F29-A76E-2B95834E82A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E727E-6774-A7FF-83FD-948B5D266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7DADD-3807-F151-AAD7-371176AD2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E3A1D-2D66-4380-B207-0A3ACBC0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4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420" y="1335977"/>
            <a:ext cx="11662117" cy="2924774"/>
          </a:xfrm>
        </p:spPr>
        <p:txBody>
          <a:bodyPr>
            <a:norm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5400" dirty="0">
                <a:solidFill>
                  <a:srgbClr val="FFC000"/>
                </a:solidFill>
                <a:cs typeface="0 Titr Bold" panose="00000700000000000000" pitchFamily="2" charset="-78"/>
              </a:rPr>
              <a:t>پیشگیری از </a:t>
            </a:r>
            <a:br>
              <a:rPr lang="fa-IR" sz="5400" dirty="0">
                <a:solidFill>
                  <a:srgbClr val="FFC000"/>
                </a:solidFill>
                <a:cs typeface="0 Titr Bold" panose="00000700000000000000" pitchFamily="2" charset="-78"/>
              </a:rPr>
            </a:br>
            <a:r>
              <a:rPr lang="fa-IR" sz="5400" dirty="0">
                <a:solidFill>
                  <a:srgbClr val="FFC000"/>
                </a:solidFill>
                <a:cs typeface="0 Titr Bold" panose="00000700000000000000" pitchFamily="2" charset="-78"/>
              </a:rPr>
              <a:t>بی وفایی زناشویی</a:t>
            </a:r>
            <a:br>
              <a:rPr lang="fa-IR" sz="5400" dirty="0">
                <a:solidFill>
                  <a:schemeClr val="accent2"/>
                </a:solidFill>
                <a:cs typeface="0 Titr Bold" panose="00000700000000000000" pitchFamily="2" charset="-78"/>
              </a:rPr>
            </a:br>
            <a:endParaRPr lang="en-US" sz="5400" b="1" dirty="0">
              <a:solidFill>
                <a:srgbClr val="FF0000"/>
              </a:solidFill>
              <a:cs typeface="0 Titr Bold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fa-IR" sz="2800" b="1" cap="none" spc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B Lotus" panose="00000400000000000000" pitchFamily="2" charset="-78"/>
              </a:rPr>
              <a:t>نوذر نخعی</a:t>
            </a:r>
          </a:p>
          <a:p>
            <a: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fa-IR" sz="2800" b="1" cap="none" spc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B Lotus" panose="00000400000000000000" pitchFamily="2" charset="-78"/>
              </a:rPr>
              <a:t>متخصص پزشکی اجتماعی</a:t>
            </a:r>
            <a:endParaRPr lang="en-US" sz="2800" b="1" cap="none" spc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B Lotus" panose="00000400000000000000" pitchFamily="2" charset="-78"/>
            </a:endParaRPr>
          </a:p>
          <a:p>
            <a: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fa-IR" sz="2800" b="1" cap="none" spc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B Lotus" panose="00000400000000000000" pitchFamily="2" charset="-78"/>
              </a:rPr>
              <a:t>دانشگاه علوم پزشکی کرمان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997" y="84741"/>
            <a:ext cx="4153999" cy="1280409"/>
          </a:xfrm>
          <a:prstGeom prst="rect">
            <a:avLst/>
          </a:prstGeom>
        </p:spPr>
      </p:pic>
      <p:sp>
        <p:nvSpPr>
          <p:cNvPr id="6" name="AutoShape 12" descr="5 Factors That may Contribute To Alcohol Abuse - Medicalo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BC2C89-58DF-DD07-D461-FDBA9E20F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0288"/>
            <a:ext cx="5764696" cy="3836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3B842-5BA2-426A-5AEA-8F2BE4D9F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487" y="5388763"/>
            <a:ext cx="1603513" cy="157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43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nfographic: The most unfaithful nationalities | Statis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457" y="0"/>
            <a:ext cx="9625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833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F1C51-0976-A935-50DC-18C203CC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931" y="2218083"/>
            <a:ext cx="3472069" cy="2421834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>
                <a:cs typeface="B Titr" panose="00000700000000000000" pitchFamily="2" charset="-78"/>
              </a:rPr>
              <a:t>احتمال خیانت</a:t>
            </a:r>
            <a:br>
              <a:rPr lang="fa-IR" dirty="0">
                <a:cs typeface="B Titr" panose="00000700000000000000" pitchFamily="2" charset="-78"/>
              </a:rPr>
            </a:br>
            <a:r>
              <a:rPr lang="fa-IR" dirty="0">
                <a:cs typeface="B Titr" panose="00000700000000000000" pitchFamily="2" charset="-78"/>
              </a:rPr>
              <a:t>زناشویی در آمریکا بر حسب سن و جنس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A7F59-55C3-EEB7-910A-03F00D6DE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7" y="0"/>
            <a:ext cx="8187397" cy="690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79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736C-CE17-774C-DEE3-808F46D8A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1722" y="1921565"/>
            <a:ext cx="2968487" cy="2252870"/>
          </a:xfrm>
        </p:spPr>
        <p:txBody>
          <a:bodyPr>
            <a:normAutofit/>
          </a:bodyPr>
          <a:lstStyle/>
          <a:p>
            <a:pPr algn="r" rtl="1"/>
            <a:r>
              <a:rPr lang="fa-IR" dirty="0">
                <a:cs typeface="B Titr" panose="00000700000000000000" pitchFamily="2" charset="-78"/>
              </a:rPr>
              <a:t>ارتباط با برخی عوامل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95A7B-5E2E-77EB-36B6-EE09058F6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87508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1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89500"/>
          </a:xfrm>
        </p:spPr>
        <p:txBody>
          <a:bodyPr/>
          <a:lstStyle/>
          <a:p>
            <a:pPr algn="r" rtl="1"/>
            <a:r>
              <a:rPr lang="fa-IR" sz="4300" dirty="0">
                <a:solidFill>
                  <a:srgbClr val="51C3F9">
                    <a:lumMod val="75000"/>
                  </a:srgbClr>
                </a:solidFill>
                <a:latin typeface="IRNazanin" panose="02000506000000020002" pitchFamily="2" charset="-78"/>
                <a:cs typeface="B Titr" panose="00000700000000000000" pitchFamily="2" charset="-78"/>
              </a:rPr>
              <a:t>روند بی وفایی زناشویی بر اساس مدت ازدواج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229" y="1737360"/>
            <a:ext cx="8942298" cy="451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9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983" y="0"/>
            <a:ext cx="7858125" cy="17716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8903" y="1924111"/>
            <a:ext cx="10058400" cy="402336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fa-IR" sz="4800" dirty="0">
                <a:latin typeface="IRNazanin" panose="02000506000000020002" pitchFamily="2" charset="-78"/>
                <a:cs typeface="IRNazanin" panose="02000506000000020002" pitchFamily="2" charset="-78"/>
              </a:rPr>
              <a:t>%</a:t>
            </a:r>
            <a:r>
              <a:rPr lang="en-US" sz="4800" dirty="0">
                <a:latin typeface="IRNazanin" panose="02000506000000020002" pitchFamily="2" charset="-78"/>
                <a:cs typeface="IRNazanin" panose="02000506000000020002" pitchFamily="2" charset="-78"/>
              </a:rPr>
              <a:t>53.5</a:t>
            </a:r>
            <a:r>
              <a:rPr lang="fa-IR" sz="4800" dirty="0">
                <a:latin typeface="IRNazanin" panose="02000506000000020002" pitchFamily="2" charset="-78"/>
                <a:cs typeface="IRNazanin" panose="02000506000000020002" pitchFamily="2" charset="-78"/>
              </a:rPr>
              <a:t> با </a:t>
            </a:r>
            <a:r>
              <a:rPr lang="fa-IR" sz="4800" dirty="0">
                <a:solidFill>
                  <a:srgbClr val="C00000"/>
                </a:solidFill>
                <a:latin typeface="IRNazanin" panose="02000506000000020002" pitchFamily="2" charset="-78"/>
                <a:cs typeface="IRNazanin" panose="02000506000000020002" pitchFamily="2" charset="-78"/>
              </a:rPr>
              <a:t>افراد آشنا </a:t>
            </a:r>
            <a:r>
              <a:rPr lang="fa-IR" sz="4800" dirty="0">
                <a:latin typeface="IRNazanin" panose="02000506000000020002" pitchFamily="2" charset="-78"/>
                <a:cs typeface="IRNazanin" panose="02000506000000020002" pitchFamily="2" charset="-78"/>
              </a:rPr>
              <a:t>از جمله همسایه، همکار و دوستان و اقوام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800" dirty="0">
                <a:latin typeface="IRNazanin" panose="02000506000000020002" pitchFamily="2" charset="-78"/>
                <a:cs typeface="IRNazanin" panose="02000506000000020002" pitchFamily="2" charset="-78"/>
              </a:rPr>
              <a:t>در 2000 میلادی 79 درصد مردم آنرا تحت هر شرایطی </a:t>
            </a:r>
            <a:r>
              <a:rPr lang="fa-IR" sz="4800" dirty="0">
                <a:solidFill>
                  <a:srgbClr val="C00000"/>
                </a:solidFill>
                <a:latin typeface="IRNazanin" panose="02000506000000020002" pitchFamily="2" charset="-78"/>
                <a:cs typeface="IRNazanin" panose="02000506000000020002" pitchFamily="2" charset="-78"/>
              </a:rPr>
              <a:t>بد میدانستند </a:t>
            </a:r>
            <a:r>
              <a:rPr lang="fa-IR" sz="4800" dirty="0">
                <a:latin typeface="IRNazanin" panose="02000506000000020002" pitchFamily="2" charset="-78"/>
                <a:cs typeface="IRNazanin" panose="02000506000000020002" pitchFamily="2" charset="-78"/>
              </a:rPr>
              <a:t>و در 2018 به 76 درصد رسید.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sz="4800" dirty="0">
              <a:latin typeface="IRNazanin" panose="02000506000000020002" pitchFamily="2" charset="-78"/>
              <a:cs typeface="IRNazanin" panose="02000506000000020002" pitchFamily="2" charset="-78"/>
            </a:endParaRPr>
          </a:p>
          <a:p>
            <a:pPr algn="r" rtl="1"/>
            <a:endParaRPr lang="en-US" sz="4800" dirty="0">
              <a:latin typeface="IRNazanin" panose="02000506000000020002" pitchFamily="2" charset="-78"/>
              <a:cs typeface="IRNazanin" panose="0200050600000002000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0320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D4BB5-9989-1F5E-4116-1378B3DA4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571" y="4735488"/>
            <a:ext cx="6358597" cy="175738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4A4A4A"/>
                </a:solidFill>
                <a:latin typeface="Lato" panose="020F0502020204030203" pitchFamily="34" charset="0"/>
              </a:rPr>
              <a:t>A</a:t>
            </a:r>
            <a:r>
              <a:rPr lang="en-US" sz="5400" b="0" i="0" dirty="0">
                <a:solidFill>
                  <a:srgbClr val="4A4A4A"/>
                </a:solidFill>
                <a:effectLst/>
                <a:latin typeface="Lato" panose="020F0502020204030203" pitchFamily="34" charset="0"/>
              </a:rPr>
              <a:t>ffairs don’t just happen overnight!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999199-5728-C93C-58EB-F0884BFB2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90116" y="1825625"/>
            <a:ext cx="4263683" cy="4351338"/>
          </a:xfrm>
        </p:spPr>
        <p:txBody>
          <a:bodyPr>
            <a:normAutofit/>
          </a:bodyPr>
          <a:lstStyle/>
          <a:p>
            <a:pPr algn="r" rtl="1"/>
            <a:r>
              <a:rPr lang="fa-IR" sz="6000" dirty="0">
                <a:cs typeface="B Titr" panose="00000700000000000000" pitchFamily="2" charset="-78"/>
              </a:rPr>
              <a:t>بی وفایی یک شبه رخ</a:t>
            </a:r>
            <a:endParaRPr lang="en-US" sz="6000" dirty="0">
              <a:cs typeface="B Titr" panose="00000700000000000000" pitchFamily="2" charset="-78"/>
            </a:endParaRPr>
          </a:p>
          <a:p>
            <a:pPr algn="r" rtl="1"/>
            <a:r>
              <a:rPr lang="fa-IR" sz="6000" dirty="0">
                <a:cs typeface="B Titr" panose="00000700000000000000" pitchFamily="2" charset="-78"/>
              </a:rPr>
              <a:t> نمی دهد!</a:t>
            </a:r>
            <a:endParaRPr lang="en-US" sz="6000" dirty="0">
              <a:cs typeface="B Titr" panose="000007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9CA38-916D-8547-E970-498ED5101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67487" cy="43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5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477DA-8DBE-20BD-8522-206BACCB1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80"/>
            <a:ext cx="10515600" cy="1325563"/>
          </a:xfrm>
        </p:spPr>
        <p:txBody>
          <a:bodyPr/>
          <a:lstStyle/>
          <a:p>
            <a:pPr algn="l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Yahoo Sans"/>
                <a:ea typeface="+mj-ea"/>
                <a:cs typeface="+mj-cs"/>
              </a:rPr>
              <a:t>The seven steps in the Gottman-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Yahoo Sans"/>
                <a:ea typeface="+mj-ea"/>
                <a:cs typeface="+mj-cs"/>
              </a:rPr>
              <a:t>Rusbult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Yahoo Sans"/>
                <a:ea typeface="+mj-ea"/>
                <a:cs typeface="+mj-cs"/>
              </a:rPr>
              <a:t>-Glass Cascade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Yahoo Sans"/>
                <a:cs typeface="B Titr" panose="00000700000000000000" pitchFamily="2" charset="-78"/>
              </a:rPr>
              <a:t> طبق</a:t>
            </a:r>
            <a:r>
              <a:rPr lang="fa-IR" sz="4000" b="1" dirty="0">
                <a:solidFill>
                  <a:srgbClr val="1D2228"/>
                </a:solidFill>
                <a:latin typeface="Yahoo Sans"/>
                <a:cs typeface="B Titr" panose="00000700000000000000" pitchFamily="2" charset="-78"/>
              </a:rPr>
              <a:t>ات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Yahoo Sans"/>
                <a:cs typeface="B Titr" panose="00000700000000000000" pitchFamily="2" charset="-78"/>
              </a:rPr>
              <a:t> آبشار                                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B49DED-C3C5-E650-B498-7EC9F7966D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27" y="1690688"/>
            <a:ext cx="7750968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728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AFD01-7236-CC51-5989-D67F9FF88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072" y="365125"/>
            <a:ext cx="6309727" cy="1325563"/>
          </a:xfrm>
        </p:spPr>
        <p:txBody>
          <a:bodyPr>
            <a:normAutofit/>
          </a:bodyPr>
          <a:lstStyle/>
          <a:p>
            <a:r>
              <a:rPr lang="fa-IR" sz="5400" dirty="0">
                <a:solidFill>
                  <a:srgbClr val="C00000"/>
                </a:solidFill>
                <a:cs typeface="B Titr" panose="00000700000000000000" pitchFamily="2" charset="-78"/>
              </a:rPr>
              <a:t>بی توجهی</a:t>
            </a:r>
            <a:endParaRPr lang="en-US" sz="54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C536-0F04-7544-89B8-B4485861A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912011"/>
            <a:ext cx="5181600" cy="3264951"/>
          </a:xfrm>
        </p:spPr>
        <p:txBody>
          <a:bodyPr>
            <a:normAutofit/>
          </a:bodyPr>
          <a:lstStyle/>
          <a:p>
            <a:r>
              <a:rPr lang="en-US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Turning away</a:t>
            </a:r>
            <a:endParaRPr lang="fa-IR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5400" dirty="0">
                <a:latin typeface="Calibri" panose="020F0502020204030204" pitchFamily="34" charset="0"/>
                <a:cs typeface="Arial" panose="020B0604020202020204" pitchFamily="34" charset="0"/>
              </a:rPr>
              <a:t>BIDS</a:t>
            </a:r>
            <a:endParaRPr lang="en-US" sz="5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20C23-C59B-3706-B872-66196EEDAD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solidFill>
                  <a:srgbClr val="00B0F0"/>
                </a:solidFill>
                <a:cs typeface="B Titr" panose="00000700000000000000" pitchFamily="2" charset="-78"/>
              </a:rPr>
              <a:t>بی توجهی به خواسته ها و نیازهای یکدیگربه دلیل: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000" dirty="0">
                <a:cs typeface="B Titr" panose="00000700000000000000" pitchFamily="2" charset="-78"/>
              </a:rPr>
              <a:t>موبایل را کنار نمیگذارد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000" dirty="0">
                <a:cs typeface="B Titr" panose="00000700000000000000" pitchFamily="2" charset="-78"/>
              </a:rPr>
              <a:t>دوستان را کنار نمیگذارد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000" dirty="0">
                <a:cs typeface="B Titr" panose="00000700000000000000" pitchFamily="2" charset="-78"/>
              </a:rPr>
              <a:t>درگیر شغل بودن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000" dirty="0">
                <a:cs typeface="B Titr" panose="00000700000000000000" pitchFamily="2" charset="-78"/>
              </a:rPr>
              <a:t>....</a:t>
            </a:r>
          </a:p>
          <a:p>
            <a:pPr algn="r" rtl="1"/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FB8B5-F72E-DCAB-86E4-3348D5BF2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063"/>
            <a:ext cx="5044073" cy="283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11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9D9B5D-0F05-91AF-32F5-A46D02B47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470" y="311420"/>
            <a:ext cx="9744958" cy="1294862"/>
          </a:xfrm>
        </p:spPr>
        <p:txBody>
          <a:bodyPr>
            <a:normAutofit/>
          </a:bodyPr>
          <a:lstStyle/>
          <a:p>
            <a:pPr algn="ctr"/>
            <a:r>
              <a:rPr lang="fa-IR" dirty="0">
                <a:solidFill>
                  <a:srgbClr val="C00000"/>
                </a:solidFill>
                <a:cs typeface="B Titr" panose="00000700000000000000" pitchFamily="2" charset="-78"/>
              </a:rPr>
              <a:t>تنهایی</a:t>
            </a:r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، دلیل اصلی بی وفایی زناشویی است...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469A638-D790-CE63-09B0-728B61F34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671" y="1690688"/>
            <a:ext cx="10828556" cy="5167311"/>
          </a:xfrm>
        </p:spPr>
      </p:pic>
    </p:spTree>
    <p:extLst>
      <p:ext uri="{BB962C8B-B14F-4D97-AF65-F5344CB8AC3E}">
        <p14:creationId xmlns:p14="http://schemas.microsoft.com/office/powerpoint/2010/main" val="3998273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7D6AD2-BF15-C2EB-9DA1-D9125ED5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5" y="0"/>
            <a:ext cx="3866490" cy="41242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56E97-4C0F-0FC8-C255-C1C26916A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95" y="2620203"/>
            <a:ext cx="5181600" cy="4351338"/>
          </a:xfrm>
        </p:spPr>
        <p:txBody>
          <a:bodyPr>
            <a:normAutofit/>
          </a:bodyPr>
          <a:lstStyle/>
          <a:p>
            <a:endParaRPr lang="fa-IR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a-IR" sz="4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Negative Absorbing State</a:t>
            </a:r>
            <a:endParaRPr lang="en-US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7224C-E047-5C87-D9C6-A72020E1A8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400" dirty="0">
                <a:solidFill>
                  <a:srgbClr val="C00000"/>
                </a:solidFill>
                <a:cs typeface="B Titr" panose="00000700000000000000" pitchFamily="2" charset="-78"/>
              </a:rPr>
              <a:t>پنهان کردن احساسات </a:t>
            </a:r>
            <a:r>
              <a:rPr lang="fa-IR" sz="4400" dirty="0">
                <a:cs typeface="B Titr" panose="00000700000000000000" pitchFamily="2" charset="-78"/>
              </a:rPr>
              <a:t>و نیازها برای پرهیز از مجادله</a:t>
            </a:r>
            <a:endParaRPr lang="en-US" sz="4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646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B Titr" panose="00000700000000000000" pitchFamily="2" charset="-78"/>
              </a:rPr>
              <a:t>تعریف</a:t>
            </a:r>
            <a:endParaRPr lang="en-US" dirty="0">
              <a:solidFill>
                <a:schemeClr val="accent6">
                  <a:lumMod val="75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Violation of a couple's assumed or stated </a:t>
            </a:r>
            <a:r>
              <a:rPr lang="en-US" sz="4000" dirty="0">
                <a:solidFill>
                  <a:srgbClr val="FF0000"/>
                </a:solidFill>
              </a:rPr>
              <a:t>contract</a:t>
            </a:r>
            <a:r>
              <a:rPr lang="en-US" sz="4000" dirty="0"/>
              <a:t> regarding emotional and/or sexual exclusivity.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solidFill>
                  <a:srgbClr val="C00000"/>
                </a:solidFill>
                <a:latin typeface="IRNazanin" panose="02000506000000020002" pitchFamily="2" charset="-78"/>
                <a:cs typeface="IRNazanin" panose="02000506000000020002" pitchFamily="2" charset="-78"/>
              </a:rPr>
              <a:t>زیر پا گذاشتن </a:t>
            </a:r>
            <a:r>
              <a:rPr lang="fa-IR" sz="4000" dirty="0">
                <a:latin typeface="IRNazanin" panose="02000506000000020002" pitchFamily="2" charset="-78"/>
                <a:cs typeface="IRNazanin" panose="02000506000000020002" pitchFamily="2" charset="-78"/>
              </a:rPr>
              <a:t>تعهدی که فرد در رابطه‌ی زناشویی نسبت به آن مسئول بوده‌است</a:t>
            </a:r>
            <a:r>
              <a:rPr lang="en-US" sz="4000" dirty="0">
                <a:latin typeface="IRNazanin" panose="02000506000000020002" pitchFamily="2" charset="-78"/>
                <a:cs typeface="IRNazanin" panose="02000506000000020002" pitchFamily="2" charset="-78"/>
              </a:rPr>
              <a:t>:</a:t>
            </a:r>
          </a:p>
          <a:p>
            <a:pPr algn="r" rtl="1"/>
            <a:r>
              <a:rPr lang="fa-IR" sz="4000" dirty="0">
                <a:latin typeface="IRNazanin" panose="02000506000000020002" pitchFamily="2" charset="-78"/>
                <a:cs typeface="IRNazanin" panose="02000506000000020002" pitchFamily="2" charset="-78"/>
              </a:rPr>
              <a:t>با تاکید بر انحصاری بودن ارتباط عاطفی و جنسی</a:t>
            </a:r>
            <a:endParaRPr lang="en-US" sz="4000" dirty="0">
              <a:latin typeface="IRNazanin" panose="02000506000000020002" pitchFamily="2" charset="-78"/>
              <a:cs typeface="IRNazanin" panose="0200050600000002000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3640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231A50-EAD8-4682-C6C3-50EDDB122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05908" cy="358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FE5963-6A36-AED3-C27F-B13D2DE7C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554" y="365125"/>
            <a:ext cx="8329246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7BA63-611C-35BB-6638-F13702A77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886" y="2407444"/>
            <a:ext cx="5181600" cy="4351338"/>
          </a:xfrm>
        </p:spPr>
        <p:txBody>
          <a:bodyPr>
            <a:normAutofit/>
          </a:bodyPr>
          <a:lstStyle/>
          <a:p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Problem of Comparison</a:t>
            </a:r>
            <a:endParaRPr lang="en-US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984E0-F0A4-6528-88C5-4FF329D011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solidFill>
                  <a:srgbClr val="C00000"/>
                </a:solidFill>
                <a:cs typeface="B Titr" panose="00000700000000000000" pitchFamily="2" charset="-78"/>
              </a:rPr>
              <a:t>مقایسه افراد دیگر </a:t>
            </a:r>
            <a:r>
              <a:rPr lang="fa-IR" sz="4000" dirty="0">
                <a:cs typeface="B Titr" panose="00000700000000000000" pitchFamily="2" charset="-78"/>
              </a:rPr>
              <a:t>با همسر خود تا خلاء عاطفی را جبران نماید.</a:t>
            </a:r>
          </a:p>
          <a:p>
            <a:pPr algn="r" rtl="1"/>
            <a:r>
              <a:rPr lang="fa-IR" sz="4000" dirty="0">
                <a:solidFill>
                  <a:srgbClr val="C00000"/>
                </a:solidFill>
                <a:cs typeface="B Titr" panose="00000700000000000000" pitchFamily="2" charset="-78"/>
              </a:rPr>
              <a:t>زمان ازدواج </a:t>
            </a:r>
            <a:r>
              <a:rPr lang="fa-IR" sz="4000" dirty="0">
                <a:cs typeface="B Titr" panose="00000700000000000000" pitchFamily="2" charset="-78"/>
              </a:rPr>
              <a:t>همسر خود را </a:t>
            </a:r>
            <a:r>
              <a:rPr lang="fa-IR" sz="4000" dirty="0">
                <a:solidFill>
                  <a:srgbClr val="C00000"/>
                </a:solidFill>
                <a:cs typeface="B Titr" panose="00000700000000000000" pitchFamily="2" charset="-78"/>
              </a:rPr>
              <a:t>بهترین گزینه </a:t>
            </a:r>
            <a:r>
              <a:rPr lang="fa-IR" sz="4000" dirty="0">
                <a:cs typeface="B Titr" panose="00000700000000000000" pitchFamily="2" charset="-78"/>
              </a:rPr>
              <a:t>میدیده ولی الان دست به مقایسه میزند</a:t>
            </a:r>
            <a:endParaRPr lang="en-US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7745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D961CE-AB6C-932B-E7B4-AE7892849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33388" cy="2912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B170FB-F08C-D66D-ED87-FADA2A432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98D61-74F3-94D5-DDAE-7F17E0DBD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28999"/>
            <a:ext cx="5181600" cy="2747963"/>
          </a:xfrm>
        </p:spPr>
        <p:txBody>
          <a:bodyPr>
            <a:normAutofit lnSpcReduction="10000"/>
          </a:bodyPr>
          <a:lstStyle/>
          <a:p>
            <a:endParaRPr lang="fa-IR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Erosion of Trust</a:t>
            </a:r>
            <a:endParaRPr lang="en-US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5B581-2D95-263F-810B-DDADE3833B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4400" dirty="0">
                <a:cs typeface="B Titr" panose="00000700000000000000" pitchFamily="2" charset="-78"/>
              </a:rPr>
              <a:t>از بین رفتن حس اعتماد و </a:t>
            </a:r>
            <a:r>
              <a:rPr lang="fa-IR" sz="4400" dirty="0">
                <a:solidFill>
                  <a:srgbClr val="C00000"/>
                </a:solidFill>
                <a:cs typeface="B Titr" panose="00000700000000000000" pitchFamily="2" charset="-78"/>
              </a:rPr>
              <a:t>حساب نکردن روی او</a:t>
            </a:r>
            <a:r>
              <a:rPr lang="fa-IR" sz="4400" dirty="0">
                <a:cs typeface="B Titr" panose="00000700000000000000" pitchFamily="2" charset="-78"/>
              </a:rPr>
              <a:t>....</a:t>
            </a:r>
          </a:p>
          <a:p>
            <a:pPr algn="r" rtl="1"/>
            <a:r>
              <a:rPr lang="fa-IR" sz="4400" dirty="0">
                <a:cs typeface="B Titr" panose="00000700000000000000" pitchFamily="2" charset="-78"/>
              </a:rPr>
              <a:t>در این مرحله </a:t>
            </a:r>
            <a:r>
              <a:rPr lang="fa-IR" sz="4400" dirty="0">
                <a:solidFill>
                  <a:srgbClr val="C00000"/>
                </a:solidFill>
                <a:cs typeface="B Titr" panose="00000700000000000000" pitchFamily="2" charset="-78"/>
              </a:rPr>
              <a:t>نقاط ضعف همسر را بزرگ </a:t>
            </a:r>
            <a:r>
              <a:rPr lang="fa-IR" sz="4400" dirty="0">
                <a:cs typeface="B Titr" panose="00000700000000000000" pitchFamily="2" charset="-78"/>
              </a:rPr>
              <a:t>و نقاط مثبت او را کوچک می‌شمارد</a:t>
            </a:r>
            <a:endParaRPr lang="en-US" sz="4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70384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CFBDD-1942-AFB5-BB4D-3731FECB4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BB3C3-3C9D-A2A0-F175-FA4927AE91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Trashing the Spouse</a:t>
            </a:r>
            <a:endParaRPr lang="en-US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837892-D94B-C750-38F9-438102679C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800" b="1" dirty="0">
                <a:solidFill>
                  <a:srgbClr val="C00000"/>
                </a:solidFill>
                <a:cs typeface="B Titr" panose="00000700000000000000" pitchFamily="2" charset="-78"/>
              </a:rPr>
              <a:t>تخریب همسر</a:t>
            </a:r>
          </a:p>
          <a:p>
            <a:pPr algn="r" rtl="1"/>
            <a:r>
              <a:rPr lang="fa-IR" sz="4800" b="1" dirty="0">
                <a:cs typeface="B Titr" panose="00000700000000000000" pitchFamily="2" charset="-78"/>
              </a:rPr>
              <a:t>نزد حود و دیگران</a:t>
            </a:r>
            <a:endParaRPr lang="en-US" sz="4800" b="1" dirty="0">
              <a:cs typeface="B Titr" panose="00000700000000000000" pitchFamily="2" charset="-78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363EBDC-EFF0-DA97-2E70-81E9C0252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16596" cy="26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5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28C9C-EC0E-A075-D701-504DCEAE8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C96CC-6A8C-5115-E85B-2CF6FEEC3F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a-I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a-IR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boundary is crossed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698DD0-B20D-BE7B-6EB8-4F04EA2F60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800" dirty="0">
                <a:solidFill>
                  <a:srgbClr val="C00000"/>
                </a:solidFill>
                <a:cs typeface="B Titr" panose="00000700000000000000" pitchFamily="2" charset="-78"/>
              </a:rPr>
              <a:t>رد شدن از مرزها </a:t>
            </a:r>
            <a:r>
              <a:rPr lang="fa-IR" sz="4800" dirty="0">
                <a:cs typeface="B Titr" panose="00000700000000000000" pitchFamily="2" charset="-78"/>
              </a:rPr>
              <a:t>و دنبال فرد دیگری گشتن</a:t>
            </a:r>
            <a:endParaRPr lang="en-US" sz="4800" dirty="0">
              <a:cs typeface="B Titr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AB917-80B7-2C38-9961-8561BA3D8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00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32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fa-IR" dirty="0">
                <a:solidFill>
                  <a:srgbClr val="C00000"/>
                </a:solidFill>
                <a:cs typeface="B Titr" panose="00000700000000000000" pitchFamily="2" charset="-78"/>
              </a:rPr>
              <a:t>علایم هشداردهنده عبور از خط قرمز</a:t>
            </a:r>
            <a:br>
              <a:rPr lang="fa-IR" dirty="0">
                <a:solidFill>
                  <a:srgbClr val="5B9BD5"/>
                </a:solidFill>
                <a:cs typeface="B Titr" panose="00000700000000000000" pitchFamily="2" charset="-78"/>
              </a:rPr>
            </a:br>
            <a:r>
              <a:rPr lang="en-US" b="1" i="0" dirty="0">
                <a:solidFill>
                  <a:srgbClr val="333132"/>
                </a:solidFill>
                <a:effectLst/>
                <a:latin typeface="Source Sans Pro"/>
              </a:rPr>
              <a:t>Signs You’ve Crossed the Line</a:t>
            </a:r>
            <a:br>
              <a:rPr lang="en-US" b="1" i="0" dirty="0">
                <a:solidFill>
                  <a:srgbClr val="333132"/>
                </a:solidFill>
                <a:effectLst/>
                <a:latin typeface="Source Sans Pro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3644" y="1807818"/>
            <a:ext cx="5181600" cy="4351338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spend a lot of emotional energy on the person. </a:t>
            </a:r>
            <a:r>
              <a:rPr lang="en-US" dirty="0">
                <a:solidFill>
                  <a:srgbClr val="FF0000"/>
                </a:solidFill>
              </a:rPr>
              <a:t>You dress up for that person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</a:t>
            </a:r>
            <a:r>
              <a:rPr lang="en-US" dirty="0">
                <a:solidFill>
                  <a:srgbClr val="FF0000"/>
                </a:solidFill>
              </a:rPr>
              <a:t>make a point to find ways to spend time together</a:t>
            </a:r>
            <a:r>
              <a:rPr lang="en-US" dirty="0"/>
              <a:t>, and that time becomes very important to you.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You’d </a:t>
            </a:r>
            <a:r>
              <a:rPr lang="en-US" dirty="0">
                <a:solidFill>
                  <a:srgbClr val="FF0000"/>
                </a:solidFill>
              </a:rPr>
              <a:t>feel guilty if your partner saw you together</a:t>
            </a:r>
            <a:r>
              <a:rPr lang="en-US" dirty="0"/>
              <a:t>;.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</a:t>
            </a:r>
            <a:r>
              <a:rPr lang="en-US" dirty="0">
                <a:solidFill>
                  <a:srgbClr val="FF0000"/>
                </a:solidFill>
              </a:rPr>
              <a:t>share your feelings of marital dissatisfaction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You’re </a:t>
            </a:r>
            <a:r>
              <a:rPr lang="en-US" dirty="0">
                <a:solidFill>
                  <a:srgbClr val="FF0000"/>
                </a:solidFill>
              </a:rPr>
              <a:t>keeping secret the amount of time </a:t>
            </a:r>
            <a:r>
              <a:rPr lang="en-US" dirty="0"/>
              <a:t>you’re spending with the person (including emailing, calling, texting).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9165" y="1892921"/>
            <a:ext cx="6268279" cy="4599954"/>
          </a:xfrm>
        </p:spPr>
        <p:txBody>
          <a:bodyPr>
            <a:no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fa-IR" sz="3200" dirty="0">
                <a:solidFill>
                  <a:srgbClr val="C00000"/>
                </a:solidFill>
                <a:latin typeface="IRNazanin" panose="02000506000000020002" pitchFamily="2" charset="-78"/>
                <a:cs typeface="IRNazanin" panose="02000506000000020002" pitchFamily="2" charset="-78"/>
              </a:rPr>
              <a:t> پوشیدن </a:t>
            </a:r>
            <a:r>
              <a:rPr lang="fa-IR" sz="3200" dirty="0">
                <a:latin typeface="IRNazanin" panose="02000506000000020002" pitchFamily="2" charset="-78"/>
                <a:cs typeface="IRNazanin" panose="02000506000000020002" pitchFamily="2" charset="-78"/>
              </a:rPr>
              <a:t>برای خوشامد </a:t>
            </a:r>
            <a:r>
              <a:rPr lang="fa-IR" sz="3200" dirty="0">
                <a:solidFill>
                  <a:srgbClr val="C00000"/>
                </a:solidFill>
                <a:latin typeface="IRNazanin" panose="02000506000000020002" pitchFamily="2" charset="-78"/>
                <a:cs typeface="IRNazanin" panose="02000506000000020002" pitchFamily="2" charset="-78"/>
              </a:rPr>
              <a:t>جنس مخالف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dirty="0">
                <a:solidFill>
                  <a:srgbClr val="C00000"/>
                </a:solidFill>
                <a:latin typeface="IRNazanin" panose="02000506000000020002" pitchFamily="2" charset="-78"/>
                <a:cs typeface="IRNazanin" panose="02000506000000020002" pitchFamily="2" charset="-78"/>
              </a:rPr>
              <a:t>دنبال یک فرصت </a:t>
            </a:r>
            <a:r>
              <a:rPr lang="fa-IR" sz="3200" dirty="0">
                <a:latin typeface="IRNazanin" panose="02000506000000020002" pitchFamily="2" charset="-78"/>
                <a:cs typeface="IRNazanin" panose="02000506000000020002" pitchFamily="2" charset="-78"/>
              </a:rPr>
              <a:t>برای دیدن یا صحبت با یک فرد خاص باشیم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dirty="0">
                <a:latin typeface="IRNazanin" panose="02000506000000020002" pitchFamily="2" charset="-78"/>
                <a:cs typeface="IRNazanin" panose="02000506000000020002" pitchFamily="2" charset="-78"/>
              </a:rPr>
              <a:t>یک لحظه فکر کنیم </a:t>
            </a:r>
            <a:r>
              <a:rPr lang="fa-IR" sz="3200" dirty="0">
                <a:solidFill>
                  <a:srgbClr val="C00000"/>
                </a:solidFill>
                <a:latin typeface="IRNazanin" panose="02000506000000020002" pitchFamily="2" charset="-78"/>
                <a:cs typeface="IRNazanin" panose="02000506000000020002" pitchFamily="2" charset="-78"/>
              </a:rPr>
              <a:t>اگر همسرمان بفهمد </a:t>
            </a:r>
            <a:r>
              <a:rPr lang="fa-IR" sz="3200" dirty="0">
                <a:latin typeface="IRNazanin" panose="02000506000000020002" pitchFamily="2" charset="-78"/>
                <a:cs typeface="IRNazanin" panose="02000506000000020002" pitchFamily="2" charset="-78"/>
              </a:rPr>
              <a:t>احساس گناه میکنیم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dirty="0">
                <a:latin typeface="IRNazanin" panose="02000506000000020002" pitchFamily="2" charset="-78"/>
                <a:cs typeface="IRNazanin" panose="02000506000000020002" pitchFamily="2" charset="-78"/>
              </a:rPr>
              <a:t>با نامحرم راجع به اختلافات زناشویی مان </a:t>
            </a:r>
            <a:r>
              <a:rPr lang="fa-IR" sz="3200" dirty="0">
                <a:solidFill>
                  <a:srgbClr val="C00000"/>
                </a:solidFill>
                <a:latin typeface="IRNazanin" panose="02000506000000020002" pitchFamily="2" charset="-78"/>
                <a:cs typeface="IRNazanin" panose="02000506000000020002" pitchFamily="2" charset="-78"/>
              </a:rPr>
              <a:t>درد دل نماییم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dirty="0">
                <a:latin typeface="IRNazanin" panose="02000506000000020002" pitchFamily="2" charset="-78"/>
                <a:cs typeface="IRNazanin" panose="02000506000000020002" pitchFamily="2" charset="-78"/>
              </a:rPr>
              <a:t>مدتی را که با جنس مخالف هستیم </a:t>
            </a:r>
            <a:r>
              <a:rPr lang="fa-IR" sz="3200" dirty="0">
                <a:solidFill>
                  <a:srgbClr val="C00000"/>
                </a:solidFill>
                <a:latin typeface="IRNazanin" panose="02000506000000020002" pitchFamily="2" charset="-78"/>
                <a:cs typeface="IRNazanin" panose="02000506000000020002" pitchFamily="2" charset="-78"/>
              </a:rPr>
              <a:t>پنهان نماییم</a:t>
            </a:r>
            <a:r>
              <a:rPr lang="fa-IR" sz="3200" dirty="0">
                <a:latin typeface="IRNazanin" panose="02000506000000020002" pitchFamily="2" charset="-78"/>
                <a:cs typeface="IRNazanin" panose="02000506000000020002" pitchFamily="2" charset="-78"/>
              </a:rPr>
              <a:t> (از قبیل تلفن، واتساپ، پیامک، حضوری..)</a:t>
            </a:r>
            <a:endParaRPr lang="en-US" sz="3200" dirty="0">
              <a:latin typeface="IRNazanin" panose="02000506000000020002" pitchFamily="2" charset="-78"/>
              <a:cs typeface="IRNazanin" panose="0200050600000002000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7727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0D284-1352-8F21-DDFD-25CC1AB40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6000" dirty="0">
                <a:solidFill>
                  <a:srgbClr val="C00000"/>
                </a:solidFill>
                <a:cs typeface="B Titr" panose="00000700000000000000" pitchFamily="2" charset="-78"/>
              </a:rPr>
              <a:t>فرمول بی وفایی زناشویی</a:t>
            </a:r>
            <a:endParaRPr lang="en-US" sz="60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BBDD0A-5CBE-6FA1-4F75-3AFB4C6DFA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043" y="3154017"/>
            <a:ext cx="5953757" cy="150001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C9703-A559-A7A7-7141-E6685D196A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 rtl="1">
              <a:buNone/>
            </a:pPr>
            <a:r>
              <a:rPr lang="fa-IR" sz="5400" dirty="0">
                <a:solidFill>
                  <a:srgbClr val="C00000"/>
                </a:solidFill>
                <a:cs typeface="B Titr" panose="00000700000000000000" pitchFamily="2" charset="-78"/>
              </a:rPr>
              <a:t>آسیب پذیری</a:t>
            </a:r>
          </a:p>
          <a:p>
            <a:pPr marL="0" indent="0" algn="ctr" rtl="1">
              <a:buNone/>
            </a:pPr>
            <a:endParaRPr lang="fa-IR" sz="4400" dirty="0">
              <a:cs typeface="B Titr" panose="00000700000000000000" pitchFamily="2" charset="-78"/>
            </a:endParaRPr>
          </a:p>
          <a:p>
            <a:pPr marL="0" indent="0" algn="ctr" rtl="1">
              <a:buNone/>
            </a:pPr>
            <a:endParaRPr lang="fa-IR" sz="6000" dirty="0">
              <a:cs typeface="B Titr" panose="00000700000000000000" pitchFamily="2" charset="-78"/>
            </a:endParaRPr>
          </a:p>
          <a:p>
            <a:pPr marL="0" indent="0" algn="ctr" rtl="1">
              <a:buNone/>
            </a:pPr>
            <a:r>
              <a:rPr lang="fa-IR" sz="6000" dirty="0">
                <a:solidFill>
                  <a:srgbClr val="C00000"/>
                </a:solidFill>
                <a:cs typeface="B Titr" panose="00000700000000000000" pitchFamily="2" charset="-78"/>
              </a:rPr>
              <a:t>فرصت و شرایط</a:t>
            </a:r>
          </a:p>
          <a:p>
            <a:pPr marL="0" indent="0" algn="ctr" rtl="1">
              <a:buNone/>
            </a:pPr>
            <a:endParaRPr lang="fa-IR" sz="4400" dirty="0">
              <a:cs typeface="B Titr" panose="00000700000000000000" pitchFamily="2" charset="-78"/>
            </a:endParaRPr>
          </a:p>
          <a:p>
            <a:pPr marL="0" indent="0" algn="ctr" rtl="1">
              <a:buNone/>
            </a:pPr>
            <a:endParaRPr lang="fa-IR" sz="4800" dirty="0">
              <a:cs typeface="B Titr" panose="00000700000000000000" pitchFamily="2" charset="-78"/>
            </a:endParaRPr>
          </a:p>
          <a:p>
            <a:pPr marL="0" indent="0" algn="ctr" rtl="1">
              <a:buNone/>
            </a:pPr>
            <a:r>
              <a:rPr lang="fa-IR" sz="4800" dirty="0">
                <a:solidFill>
                  <a:srgbClr val="C00000"/>
                </a:solidFill>
                <a:cs typeface="B Titr" panose="00000700000000000000" pitchFamily="2" charset="-78"/>
              </a:rPr>
              <a:t>تصمیم به دور از عقلانیت</a:t>
            </a:r>
            <a:endParaRPr lang="en-US" sz="48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7E12C221-8C15-DE61-40E5-90AF8A672546}"/>
              </a:ext>
            </a:extLst>
          </p:cNvPr>
          <p:cNvSpPr/>
          <p:nvPr/>
        </p:nvSpPr>
        <p:spPr>
          <a:xfrm>
            <a:off x="8176591" y="2514600"/>
            <a:ext cx="914400" cy="914400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CEFF4E-7B94-B410-63DA-407C233D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884" y="4330914"/>
            <a:ext cx="6462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09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B14F34-52B2-44A2-A771-EAB37BEF9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B Titr" panose="00000700000000000000" pitchFamily="2" charset="-78"/>
              </a:rPr>
              <a:t>آسیب پذیری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38DA93-9A95-08BC-E77C-7C691D7C16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When women cheat, they're often trying to fill an emotional void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erriweather" panose="00000500000000000000" pitchFamily="2" charset="0"/>
                <a:ea typeface="+mn-ea"/>
                <a:cs typeface="+mn-cs"/>
              </a:rPr>
              <a:t>If men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rriweather" panose="00000500000000000000" pitchFamily="2" charset="0"/>
                <a:ea typeface="+mn-ea"/>
                <a:cs typeface="+mn-cs"/>
              </a:rPr>
              <a:t>aren't sexually satisfied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erriweather" panose="00000500000000000000" pitchFamily="2" charset="0"/>
                <a:ea typeface="+mn-ea"/>
                <a:cs typeface="+mn-cs"/>
              </a:rPr>
              <a:t>(for instance, if their spouse declines sex often), they take that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rriweather" panose="00000500000000000000" pitchFamily="2" charset="0"/>
                <a:ea typeface="+mn-ea"/>
                <a:cs typeface="+mn-cs"/>
              </a:rPr>
              <a:t>rejection to heart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erriweather" panose="00000500000000000000" pitchFamily="2" charset="0"/>
                <a:ea typeface="+mn-ea"/>
                <a:cs typeface="+mn-cs"/>
              </a:rPr>
              <a:t>, and it can easily translate to feeling "unloved."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1A106B-3DC4-AAA2-E257-B1CDCDFCDA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800" dirty="0">
                <a:cs typeface="B Titr" panose="00000700000000000000" pitchFamily="2" charset="-78"/>
              </a:rPr>
              <a:t>خلاء عاطفی در </a:t>
            </a:r>
            <a:r>
              <a:rPr lang="fa-IR" sz="4800" dirty="0">
                <a:solidFill>
                  <a:srgbClr val="C00000"/>
                </a:solidFill>
                <a:cs typeface="B Titr" panose="00000700000000000000" pitchFamily="2" charset="-78"/>
              </a:rPr>
              <a:t>زنان</a:t>
            </a:r>
          </a:p>
          <a:p>
            <a:pPr algn="r" rtl="1"/>
            <a:r>
              <a:rPr lang="en-US" sz="3200" b="1" dirty="0">
                <a:solidFill>
                  <a:srgbClr val="555555"/>
                </a:solidFill>
                <a:effectLst/>
                <a:latin typeface="Asap"/>
                <a:ea typeface="Calibri" panose="020F0502020204030204" pitchFamily="34" charset="0"/>
                <a:cs typeface="Arial" panose="020B0604020202020204" pitchFamily="34" charset="0"/>
              </a:rPr>
              <a:t>To Feel Wanted </a:t>
            </a:r>
            <a:endParaRPr lang="fa-IR" sz="3200" b="1" dirty="0">
              <a:solidFill>
                <a:srgbClr val="C00000"/>
              </a:solidFill>
              <a:effectLst/>
              <a:latin typeface="Asap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algn="r" rtl="1"/>
            <a:r>
              <a:rPr lang="en-US" sz="3200" b="1" dirty="0">
                <a:solidFill>
                  <a:srgbClr val="555555"/>
                </a:solidFill>
                <a:effectLst/>
                <a:latin typeface="Asap"/>
                <a:ea typeface="Calibri" panose="020F0502020204030204" pitchFamily="34" charset="0"/>
                <a:cs typeface="Arial" panose="020B0604020202020204" pitchFamily="34" charset="0"/>
              </a:rPr>
              <a:t>To Feel Heard</a:t>
            </a:r>
            <a:endParaRPr lang="fa-IR" sz="3200" b="1" dirty="0">
              <a:solidFill>
                <a:srgbClr val="C00000"/>
              </a:solidFill>
              <a:latin typeface="Asap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algn="r" rtl="1"/>
            <a:r>
              <a:rPr lang="en-US" sz="3200" b="1" dirty="0">
                <a:solidFill>
                  <a:srgbClr val="555555"/>
                </a:solidFill>
                <a:effectLst/>
                <a:latin typeface="Asap"/>
                <a:ea typeface="Calibri" panose="020F0502020204030204" pitchFamily="34" charset="0"/>
                <a:cs typeface="Arial" panose="020B0604020202020204" pitchFamily="34" charset="0"/>
              </a:rPr>
              <a:t>To Feel Appreciated</a:t>
            </a:r>
            <a:endParaRPr lang="fa-IR" sz="3200" b="1" dirty="0">
              <a:solidFill>
                <a:srgbClr val="C00000"/>
              </a:solidFill>
              <a:effectLst/>
              <a:latin typeface="Asap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algn="r" rtl="1"/>
            <a:r>
              <a:rPr lang="en-US" sz="3200" b="1" dirty="0">
                <a:solidFill>
                  <a:srgbClr val="555555"/>
                </a:solidFill>
                <a:effectLst/>
                <a:latin typeface="Asap"/>
                <a:ea typeface="Calibri" panose="020F0502020204030204" pitchFamily="34" charset="0"/>
                <a:cs typeface="Arial" panose="020B0604020202020204" pitchFamily="34" charset="0"/>
              </a:rPr>
              <a:t>To Feel Approved</a:t>
            </a:r>
            <a:endParaRPr lang="fa-IR" sz="3200" dirty="0">
              <a:solidFill>
                <a:srgbClr val="C00000"/>
              </a:solidFill>
              <a:cs typeface="B Titr" panose="00000700000000000000" pitchFamily="2" charset="-78"/>
            </a:endParaRPr>
          </a:p>
          <a:p>
            <a:pPr algn="r" rtl="1"/>
            <a:r>
              <a:rPr lang="fa-IR" sz="4800" dirty="0">
                <a:cs typeface="B Titr" panose="00000700000000000000" pitchFamily="2" charset="-78"/>
              </a:rPr>
              <a:t>خلاء جنسی در </a:t>
            </a:r>
            <a:r>
              <a:rPr lang="fa-IR" sz="4800" dirty="0">
                <a:solidFill>
                  <a:srgbClr val="C00000"/>
                </a:solidFill>
                <a:cs typeface="B Titr" panose="00000700000000000000" pitchFamily="2" charset="-78"/>
              </a:rPr>
              <a:t>مردان</a:t>
            </a:r>
            <a:endParaRPr lang="en-US" sz="48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052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3C9D9-09C5-CC6A-A033-8FF6A4CB0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Titr" panose="00000700000000000000" pitchFamily="2" charset="-78"/>
              </a:rPr>
              <a:t>برخی دیگر از عوامل فردی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5949D-EF84-6A92-C52D-75C7796EE1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b="0" i="0" u="none" strike="noStrike" baseline="0" dirty="0">
                <a:latin typeface="TimesNewRoman"/>
              </a:rPr>
              <a:t>highly educated people are more likely to engage in extramarital sex.</a:t>
            </a:r>
          </a:p>
          <a:p>
            <a:r>
              <a:rPr lang="en-US" sz="2800" b="1" i="0" u="none" strike="noStrike" baseline="0" dirty="0">
                <a:latin typeface="TimesNewRoman,Bold"/>
              </a:rPr>
              <a:t>Genetic effect on infidelity</a:t>
            </a:r>
          </a:p>
          <a:p>
            <a:pPr algn="l"/>
            <a:r>
              <a:rPr lang="en-US" sz="1800" b="0" i="0" u="none" strike="noStrike" baseline="0" dirty="0">
                <a:latin typeface="Times-Roman"/>
              </a:rPr>
              <a:t>individuals who earned more than $30,000 annually were more likely to engage in infidelity than</a:t>
            </a:r>
            <a:r>
              <a:rPr lang="fa-IR" sz="1800" b="0" i="0" u="none" strike="noStrike" baseline="0" dirty="0">
                <a:latin typeface="Times-Roman"/>
              </a:rPr>
              <a:t> </a:t>
            </a:r>
            <a:r>
              <a:rPr lang="en-US" sz="1800" b="0" i="0" u="none" strike="noStrike" baseline="0" dirty="0">
                <a:latin typeface="Times-Roman"/>
              </a:rPr>
              <a:t>individuals who earned less.</a:t>
            </a:r>
            <a:endParaRPr lang="en-US" b="1" dirty="0">
              <a:latin typeface="TimesNewRoman,Bold"/>
            </a:endParaRPr>
          </a:p>
          <a:p>
            <a:pPr algn="l"/>
            <a:r>
              <a:rPr lang="en-US" sz="1800" b="0" i="0" u="none" strike="noStrike" baseline="0" dirty="0">
                <a:latin typeface="Times-Roman"/>
              </a:rPr>
              <a:t>Prior sexual experiences (defined in one study as the number of sexual partners between age 18 and</a:t>
            </a:r>
            <a:r>
              <a:rPr lang="fa-IR" sz="1800" b="0" i="0" u="none" strike="noStrike" baseline="0" dirty="0">
                <a:latin typeface="Times-Roman"/>
              </a:rPr>
              <a:t> </a:t>
            </a:r>
            <a:r>
              <a:rPr lang="en-US" sz="1800" b="0" i="0" u="none" strike="noStrike" baseline="0" dirty="0">
                <a:latin typeface="Times-Roman"/>
              </a:rPr>
              <a:t>start of first marriage or cohabitation) are positively associated with infidelity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878BD-AB70-1C5F-93F7-34EF974B4E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>
                <a:cs typeface="B Titr" panose="00000700000000000000" pitchFamily="2" charset="-78"/>
              </a:rPr>
              <a:t>در </a:t>
            </a:r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تحصیلات بالاتر </a:t>
            </a:r>
            <a:r>
              <a:rPr lang="fa-IR" sz="3600" dirty="0">
                <a:cs typeface="B Titr" panose="00000700000000000000" pitchFamily="2" charset="-78"/>
              </a:rPr>
              <a:t>احتمالش بیشتر است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در </a:t>
            </a:r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درآمدهای بالاتر </a:t>
            </a:r>
            <a:r>
              <a:rPr lang="fa-IR" sz="3600" dirty="0">
                <a:cs typeface="B Titr" panose="00000700000000000000" pitchFamily="2" charset="-78"/>
              </a:rPr>
              <a:t>احتمالش بیشتر است</a:t>
            </a:r>
          </a:p>
          <a:p>
            <a:pPr algn="r" rtl="1"/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زمینه ارثی </a:t>
            </a:r>
            <a:r>
              <a:rPr lang="fa-IR" sz="3600" dirty="0">
                <a:cs typeface="B Titr" panose="00000700000000000000" pitchFamily="2" charset="-78"/>
              </a:rPr>
              <a:t>هم دارد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8639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DB3E15-7166-C515-D34B-EC4A637BF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7A1871-91A3-CAB2-FFA2-B7BAB83CE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1839"/>
            <a:ext cx="5181600" cy="2885123"/>
          </a:xfrm>
        </p:spPr>
        <p:txBody>
          <a:bodyPr>
            <a:normAutofit fontScale="92500" lnSpcReduction="10000"/>
          </a:bodyPr>
          <a:lstStyle/>
          <a:p>
            <a:r>
              <a:rPr lang="en-US" b="0" i="0" dirty="0">
                <a:solidFill>
                  <a:srgbClr val="2C2A29"/>
                </a:solidFill>
                <a:effectLst/>
                <a:latin typeface="acumin-pro"/>
              </a:rPr>
              <a:t>followed 233 newly married couples for up to 3 1/2 years and documented intimate details</a:t>
            </a:r>
          </a:p>
          <a:p>
            <a:r>
              <a:rPr lang="en-US" sz="2800" b="0" i="0" u="none" strike="noStrike" baseline="0" dirty="0">
                <a:latin typeface="Times-Roman"/>
              </a:rPr>
              <a:t>assessed participants’ tendency to automatically disengage attention from photos of attractive,</a:t>
            </a:r>
            <a:r>
              <a:rPr lang="fa-IR" sz="2800" b="0" i="0" u="none" strike="noStrike" baseline="0" dirty="0">
                <a:latin typeface="Times-Roman"/>
              </a:rPr>
              <a:t> </a:t>
            </a:r>
            <a:r>
              <a:rPr lang="en-US" sz="2800" b="0" i="0" u="none" strike="noStrike" baseline="0" dirty="0">
                <a:latin typeface="Times-Roman"/>
              </a:rPr>
              <a:t>opposite sex individuals;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AF4CEF-43E2-CB67-A11E-DABFC2EC2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291839"/>
            <a:ext cx="5181600" cy="2885124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sz="4400" dirty="0">
                <a:cs typeface="B Titr" panose="00000700000000000000" pitchFamily="2" charset="-78"/>
              </a:rPr>
              <a:t>مطالعه و پیگیری 233 زوج تازه ازدواج کرده در طول </a:t>
            </a:r>
            <a:r>
              <a:rPr lang="fa-IR" sz="4400" dirty="0">
                <a:solidFill>
                  <a:srgbClr val="C00000"/>
                </a:solidFill>
                <a:cs typeface="B Titr" panose="00000700000000000000" pitchFamily="2" charset="-78"/>
              </a:rPr>
              <a:t>مدت 3.5 سال</a:t>
            </a:r>
          </a:p>
          <a:p>
            <a:pPr algn="r" rtl="1"/>
            <a:r>
              <a:rPr lang="fa-IR" sz="4400" dirty="0">
                <a:cs typeface="B Titr" panose="00000700000000000000" pitchFamily="2" charset="-78"/>
              </a:rPr>
              <a:t>مواجه نمودن با عکس جنس مخالف</a:t>
            </a:r>
            <a:endParaRPr lang="en-US" sz="4400" dirty="0">
              <a:cs typeface="B Titr" panose="000007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FEAC24-CE85-02C6-152B-5225DF750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11" y="0"/>
            <a:ext cx="10393378" cy="303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65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D6F41A-C0BB-43FD-CB1B-61BBC8D05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C1F9B7-A1F8-F7A6-397D-7FD75E3066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sz="2800" b="0" i="0" u="none" strike="noStrike" baseline="0" dirty="0">
                <a:latin typeface="Times-Roman"/>
              </a:rPr>
              <a:t>Being 100 </a:t>
            </a:r>
            <a:r>
              <a:rPr lang="en-US" sz="2800" b="0" i="1" u="none" strike="noStrike" baseline="0" dirty="0" err="1">
                <a:latin typeface="Times-Roman"/>
              </a:rPr>
              <a:t>ms</a:t>
            </a:r>
            <a:r>
              <a:rPr lang="en-US" sz="2800" b="0" i="0" u="none" strike="noStrike" baseline="0" dirty="0">
                <a:latin typeface="Times-Roman"/>
              </a:rPr>
              <a:t> faster to disengage attention from attractive alternatives or rating them 2</a:t>
            </a:r>
            <a:r>
              <a:rPr lang="fa-IR" sz="2800" b="0" i="0" u="none" strike="noStrike" baseline="0" dirty="0">
                <a:latin typeface="Times-Roman"/>
              </a:rPr>
              <a:t> </a:t>
            </a:r>
            <a:r>
              <a:rPr lang="en-US" sz="2800" b="0" i="0" u="none" strike="noStrike" baseline="0" dirty="0">
                <a:latin typeface="Times-Roman"/>
              </a:rPr>
              <a:t>scale points lower in attractiveness was associated with a decrease in the odds of infidelity of approximately</a:t>
            </a:r>
            <a:r>
              <a:rPr lang="fa-IR" sz="2800" b="0" i="0" u="none" strike="noStrike" baseline="0" dirty="0">
                <a:latin typeface="Times-Roman"/>
              </a:rPr>
              <a:t> </a:t>
            </a:r>
            <a:r>
              <a:rPr lang="en-US" sz="2800" b="0" i="0" u="none" strike="noStrike" baseline="0" dirty="0">
                <a:latin typeface="Times-Roman"/>
              </a:rPr>
              <a:t>50%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44FC8B-2163-0AA2-0537-815806C76F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4000" dirty="0">
                <a:cs typeface="B Titr" panose="00000700000000000000" pitchFamily="2" charset="-78"/>
              </a:rPr>
              <a:t>100 میلی ثانیه (</a:t>
            </a:r>
            <a:r>
              <a:rPr lang="fa-IR" sz="4000" dirty="0">
                <a:solidFill>
                  <a:srgbClr val="C00000"/>
                </a:solidFill>
                <a:cs typeface="B Titr" panose="00000700000000000000" pitchFamily="2" charset="-78"/>
              </a:rPr>
              <a:t>یک دهم ثانیه</a:t>
            </a:r>
            <a:r>
              <a:rPr lang="fa-IR" sz="4000" dirty="0">
                <a:cs typeface="B Titr" panose="00000700000000000000" pitchFamily="2" charset="-78"/>
              </a:rPr>
              <a:t>) خیره شدن به عکس ها احتمال خیانت را 50 درصد افزایش داد</a:t>
            </a:r>
            <a:endParaRPr lang="en-US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5703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278" y="1"/>
            <a:ext cx="10698877" cy="6296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5BC5C-71B3-C8D4-BFCB-0A571352F7E0}"/>
              </a:ext>
            </a:extLst>
          </p:cNvPr>
          <p:cNvSpPr txBox="1"/>
          <p:nvPr/>
        </p:nvSpPr>
        <p:spPr>
          <a:xfrm>
            <a:off x="3937820" y="4380271"/>
            <a:ext cx="3946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>
                <a:cs typeface="B Titr" panose="00000700000000000000" pitchFamily="2" charset="-78"/>
              </a:rPr>
              <a:t>تعهد اخلاقی زن و شوهر به هم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294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21130-CB4C-2866-88FF-AE6568C7C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CE36B-5CF9-33F8-9636-39036694C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F7A343-9845-3744-F084-1AD091436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1184"/>
            <a:ext cx="12192000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69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60B24-37D5-FC7F-AF2F-ABA42BE4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fa-IR" sz="5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فرصت و شرایط</a:t>
            </a:r>
            <a:br>
              <a:rPr kumimoji="0" lang="fa-IR" sz="5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</a:b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BD8E58-1CA4-EAAE-6925-A268978612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7097" y="1832999"/>
            <a:ext cx="7299833" cy="24918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BD1EE-5833-3E29-CABB-3EB65826B8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lang="fa-IR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IRNazanin" panose="02000506000000020002" pitchFamily="2" charset="-78"/>
                <a:cs typeface="B Titr" panose="00000700000000000000" pitchFamily="2" charset="-78"/>
              </a:rPr>
              <a:t>محیط کار</a:t>
            </a:r>
          </a:p>
          <a:p>
            <a:pPr marL="91440" indent="-91440" algn="r" rtl="1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RNazanin" panose="02000506000000020002" pitchFamily="2" charset="-78"/>
                <a:cs typeface="B Titr" panose="00000700000000000000" pitchFamily="2" charset="-78"/>
              </a:rPr>
              <a:t>دوری زن و شوهر از هم</a:t>
            </a: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RNazanin" panose="02000506000000020002" pitchFamily="2" charset="-78"/>
                <a:cs typeface="B Titr" panose="00000700000000000000" pitchFamily="2" charset="-78"/>
              </a:rPr>
              <a:t>شبکه های اجتماعی</a:t>
            </a:r>
          </a:p>
          <a:p>
            <a:pPr marL="91440" marR="0" lvl="0" indent="-9144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RNazanin" panose="02000506000000020002" pitchFamily="2" charset="-78"/>
                <a:cs typeface="B Titr" panose="00000700000000000000" pitchFamily="2" charset="-78"/>
              </a:rPr>
              <a:t>اینترنت/ماهواره</a:t>
            </a:r>
          </a:p>
          <a:p>
            <a:endParaRPr lang="en-US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175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2D8F5-381C-7A18-651D-FEE81B425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 i="0" u="none" strike="noStrike" baseline="0" dirty="0">
                <a:latin typeface="FreeSerif-Identity-H"/>
              </a:rPr>
              <a:t>Triple A Engine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4F1940-F25B-5B8E-F27C-4012489968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b="1" i="0" u="none" strike="noStrike" baseline="0" dirty="0">
                <a:solidFill>
                  <a:srgbClr val="FF0000"/>
                </a:solidFill>
                <a:latin typeface="FreeSerifBold"/>
                <a:cs typeface="B Titr" panose="00000700000000000000" pitchFamily="2" charset="-78"/>
              </a:rPr>
              <a:t>A</a:t>
            </a:r>
            <a:r>
              <a:rPr lang="en-US" sz="3200" b="1" i="0" u="none" strike="noStrike" baseline="0" dirty="0">
                <a:latin typeface="FreeSerifBold"/>
                <a:cs typeface="B Titr" panose="00000700000000000000" pitchFamily="2" charset="-78"/>
              </a:rPr>
              <a:t>ccessibility</a:t>
            </a:r>
            <a:r>
              <a:rPr lang="fa-IR" sz="3200" b="1" i="0" u="none" strike="noStrike" baseline="0" dirty="0">
                <a:latin typeface="FreeSerifBold"/>
                <a:cs typeface="B Titr" panose="00000700000000000000" pitchFamily="2" charset="-78"/>
              </a:rPr>
              <a:t> در دسترس           </a:t>
            </a:r>
            <a:endParaRPr lang="en-US" sz="3200" b="1" i="0" u="none" strike="noStrike" baseline="0" dirty="0">
              <a:latin typeface="FreeSerifBold"/>
              <a:cs typeface="B Titr" panose="00000700000000000000" pitchFamily="2" charset="-78"/>
            </a:endParaRPr>
          </a:p>
          <a:p>
            <a:r>
              <a:rPr lang="en-US" sz="3600" b="1" i="0" u="none" strike="noStrike" baseline="0" dirty="0">
                <a:solidFill>
                  <a:srgbClr val="FF0000"/>
                </a:solidFill>
                <a:latin typeface="FreeSerifBold"/>
                <a:cs typeface="B Titr" panose="00000700000000000000" pitchFamily="2" charset="-78"/>
              </a:rPr>
              <a:t>A</a:t>
            </a:r>
            <a:r>
              <a:rPr lang="en-US" sz="3200" b="1" i="0" u="none" strike="noStrike" baseline="0" dirty="0">
                <a:latin typeface="FreeSerifBold"/>
                <a:cs typeface="B Titr" panose="00000700000000000000" pitchFamily="2" charset="-78"/>
              </a:rPr>
              <a:t>ffordability</a:t>
            </a:r>
            <a:r>
              <a:rPr lang="fa-IR" sz="3200" b="1" i="0" u="none" strike="noStrike" baseline="0" dirty="0">
                <a:latin typeface="FreeSerifBold"/>
                <a:cs typeface="B Titr" panose="00000700000000000000" pitchFamily="2" charset="-78"/>
              </a:rPr>
              <a:t> ارزان               </a:t>
            </a:r>
            <a:endParaRPr lang="en-US" sz="3200" b="1" dirty="0">
              <a:latin typeface="FreeSerifBold"/>
              <a:cs typeface="B Titr" panose="00000700000000000000" pitchFamily="2" charset="-78"/>
            </a:endParaRPr>
          </a:p>
          <a:p>
            <a:r>
              <a:rPr lang="en-US" sz="3600" b="1" i="0" u="none" strike="noStrike" baseline="0" dirty="0">
                <a:solidFill>
                  <a:srgbClr val="FF0000"/>
                </a:solidFill>
                <a:latin typeface="FreeSerifBold"/>
                <a:cs typeface="B Titr" panose="00000700000000000000" pitchFamily="2" charset="-78"/>
              </a:rPr>
              <a:t>A</a:t>
            </a:r>
            <a:r>
              <a:rPr lang="en-US" sz="3200" b="1" i="0" u="none" strike="noStrike" baseline="0" dirty="0">
                <a:latin typeface="FreeSerifBold"/>
                <a:cs typeface="B Titr" panose="00000700000000000000" pitchFamily="2" charset="-78"/>
              </a:rPr>
              <a:t>nonymity</a:t>
            </a:r>
            <a:r>
              <a:rPr lang="fa-IR" sz="3200" b="1" i="0" u="none" strike="noStrike" baseline="0" dirty="0">
                <a:latin typeface="FreeSerifBold"/>
                <a:cs typeface="B Titr" panose="00000700000000000000" pitchFamily="2" charset="-78"/>
              </a:rPr>
              <a:t> بی نام                  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DD31E6-6282-2B65-9C51-08FA932DCB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BED02A-BCFE-21F5-ED0D-D59BB0B4A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0" y="1897128"/>
            <a:ext cx="5794009" cy="324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68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تبیین دیدگاه های خبرگان پیرامون علل افزایش میزان طلاق در جامعه ایرانی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88607"/>
            <a:ext cx="10515600" cy="322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0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>
                <a:cs typeface="B Titr" panose="00000700000000000000" pitchFamily="2" charset="-78"/>
              </a:rPr>
              <a:t>شبکه های مجازی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SA" sz="4000" b="1" dirty="0">
                <a:latin typeface="IRNazanin" panose="02000506000000020002" pitchFamily="2" charset="-78"/>
                <a:cs typeface="IRNazanin" panose="02000506000000020002" pitchFamily="2" charset="-78"/>
              </a:rPr>
              <a:t>خانم در منزل از لحاظ محبت تامین نمی شده در گروه بندی های شبکه اجتماعی که قرار می گیرد مورد محبت واقع می شود و بده بستون عاطفی صورت می گیرد .</a:t>
            </a:r>
            <a:endParaRPr lang="en-US" sz="4000" dirty="0">
              <a:latin typeface="IRNazanin" panose="02000506000000020002" pitchFamily="2" charset="-78"/>
              <a:cs typeface="IRNazanin" panose="02000506000000020002" pitchFamily="2" charset="-78"/>
            </a:endParaRPr>
          </a:p>
          <a:p>
            <a:pPr algn="r" rtl="1"/>
            <a:r>
              <a:rPr lang="ar-SA" sz="4000" b="1" dirty="0">
                <a:latin typeface="IRNazanin" panose="02000506000000020002" pitchFamily="2" charset="-78"/>
                <a:cs typeface="IRNazanin" panose="02000506000000020002" pitchFamily="2" charset="-78"/>
              </a:rPr>
              <a:t>زن و شوهر ها شب تا گوشی همراه یکدیگر را کنترل نکنند خواب نمی روند . شبکه های مجازی بی اعتمادی بین زن و شوهر را دامن زده است و منجر به فرسودگی روانی زوجین شده است.</a:t>
            </a:r>
            <a:endParaRPr lang="en-US" sz="4000" dirty="0">
              <a:latin typeface="IRNazanin" panose="02000506000000020002" pitchFamily="2" charset="-78"/>
              <a:cs typeface="IRNazanin" panose="0200050600000002000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15508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>
                <a:cs typeface="B Titr" panose="00000700000000000000" pitchFamily="2" charset="-78"/>
              </a:rPr>
              <a:t>فیلم های ماهواره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SA" sz="4400" dirty="0">
                <a:latin typeface="IRNazanin" panose="02000506000000020002" pitchFamily="2" charset="-78"/>
                <a:cs typeface="IRNazanin" panose="02000506000000020002" pitchFamily="2" charset="-78"/>
              </a:rPr>
              <a:t>دلیل اینهمه سرمایه گذاری در خصوص دوبله این فیلم ها شیرین جلوه دادن خیانت و طبیعی نشان دادن روابط خارج از ازدواج است.  </a:t>
            </a:r>
            <a:endParaRPr lang="en-US" sz="4400" dirty="0">
              <a:latin typeface="IRNazanin" panose="02000506000000020002" pitchFamily="2" charset="-78"/>
              <a:cs typeface="IRNazanin" panose="02000506000000020002" pitchFamily="2" charset="-78"/>
            </a:endParaRPr>
          </a:p>
          <a:p>
            <a:pPr algn="r" rtl="1"/>
            <a:endParaRPr lang="en-US" sz="4400" dirty="0">
              <a:latin typeface="IRNazanin" panose="02000506000000020002" pitchFamily="2" charset="-78"/>
              <a:cs typeface="IRNazanin" panose="0200050600000002000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4120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FE02E-2AA6-C323-B68B-6D97E547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C00000"/>
                </a:solidFill>
                <a:cs typeface="B Titr" panose="00000700000000000000" pitchFamily="2" charset="-78"/>
              </a:rPr>
              <a:t>شروع یک خطا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F7FC9E-A5CA-89B1-BD00-D84D2D9040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4558" y="2013468"/>
            <a:ext cx="5771442" cy="397565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62E55-8703-D362-D7E5-F3EC448017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r" rtl="1"/>
            <a:r>
              <a:rPr lang="fa-IR" sz="3600" dirty="0">
                <a:cs typeface="B Titr" panose="00000700000000000000" pitchFamily="2" charset="-78"/>
              </a:rPr>
              <a:t>یک نگاه</a:t>
            </a:r>
            <a:endParaRPr lang="en-US" sz="3600" dirty="0">
              <a:cs typeface="B Titr" panose="00000700000000000000" pitchFamily="2" charset="-78"/>
            </a:endParaRP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یک تماس دست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یک لبخند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یک پیامک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یک واتساپ...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پوشیدن لباس محرک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تنها شدن با هم</a:t>
            </a:r>
          </a:p>
          <a:p>
            <a:pPr algn="r" rtl="1"/>
            <a:r>
              <a:rPr lang="fa-IR" sz="3600" dirty="0">
                <a:cs typeface="B Titr" panose="00000700000000000000" pitchFamily="2" charset="-78"/>
              </a:rPr>
              <a:t>درآوردن حلقه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322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5991" y="2063931"/>
            <a:ext cx="12315745" cy="338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9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1133" y="1723517"/>
            <a:ext cx="2050867" cy="3775946"/>
          </a:xfrm>
        </p:spPr>
        <p:txBody>
          <a:bodyPr>
            <a:noAutofit/>
          </a:bodyPr>
          <a:lstStyle/>
          <a:p>
            <a:pPr algn="r" rtl="1"/>
            <a:r>
              <a:rPr lang="fa-IR" sz="3200" dirty="0">
                <a:latin typeface="IRNazanin" panose="02000506000000020002" pitchFamily="2" charset="-78"/>
                <a:cs typeface="IRNazanin" panose="02000506000000020002" pitchFamily="2" charset="-78"/>
              </a:rPr>
              <a:t>کنکاش در رفتار یکی از طرفین بدون توجه به رفتار طرف مقابل گمراه کننده است</a:t>
            </a:r>
            <a:endParaRPr lang="en-US" sz="3200" dirty="0">
              <a:latin typeface="IRNazanin" panose="02000506000000020002" pitchFamily="2" charset="-78"/>
              <a:cs typeface="IRNazanin" panose="02000506000000020002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0"/>
            <a:ext cx="9217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137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274" y="286603"/>
            <a:ext cx="10267406" cy="1450757"/>
          </a:xfrm>
        </p:spPr>
        <p:txBody>
          <a:bodyPr/>
          <a:lstStyle/>
          <a:p>
            <a:pPr algn="r" rtl="1"/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B Titr" panose="00000700000000000000" pitchFamily="2" charset="-78"/>
              </a:rPr>
              <a:t>ماکرو سیستم یا سیستم کلان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B Titr" panose="00000700000000000000" pitchFamily="2" charset="-78"/>
              </a:rPr>
              <a:t> </a:t>
            </a:r>
            <a:r>
              <a:rPr lang="fa-IR" dirty="0">
                <a:solidFill>
                  <a:schemeClr val="accent6">
                    <a:lumMod val="75000"/>
                  </a:schemeClr>
                </a:solidFill>
                <a:cs typeface="B Titr" panose="00000700000000000000" pitchFamily="2" charset="-78"/>
              </a:rPr>
              <a:t>(عوامل فرهنگی)</a:t>
            </a:r>
            <a:endParaRPr lang="en-US" dirty="0">
              <a:solidFill>
                <a:schemeClr val="accent6">
                  <a:lumMod val="75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sz="2800" dirty="0">
              <a:cs typeface="+mj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latin typeface="IRNazanin" panose="02000506000000020002" pitchFamily="2" charset="-78"/>
                <a:cs typeface="IRNazanin" panose="02000506000000020002" pitchFamily="2" charset="-78"/>
              </a:rPr>
              <a:t>اعتقادات مذهبی</a:t>
            </a:r>
          </a:p>
          <a:p>
            <a:pPr algn="r" rtl="1"/>
            <a:r>
              <a:rPr lang="fa-IR" sz="4000" b="1" dirty="0">
                <a:latin typeface="IRNazanin" panose="02000506000000020002" pitchFamily="2" charset="-78"/>
                <a:cs typeface="IRNazanin" panose="02000506000000020002" pitchFamily="2" charset="-78"/>
              </a:rPr>
              <a:t>قومیت</a:t>
            </a:r>
          </a:p>
          <a:p>
            <a:pPr algn="r" rtl="1"/>
            <a:r>
              <a:rPr lang="fa-IR" sz="4000" b="1" dirty="0">
                <a:latin typeface="IRNazanin" panose="02000506000000020002" pitchFamily="2" charset="-78"/>
                <a:cs typeface="IRNazanin" panose="02000506000000020002" pitchFamily="2" charset="-78"/>
              </a:rPr>
              <a:t>مدرنیته و فردگرایی</a:t>
            </a:r>
            <a:endParaRPr lang="en-US" sz="4000" b="1" dirty="0">
              <a:latin typeface="IRNazanin" panose="02000506000000020002" pitchFamily="2" charset="-78"/>
              <a:cs typeface="IRNazanin" panose="02000506000000020002" pitchFamily="2" charset="-78"/>
            </a:endParaRPr>
          </a:p>
          <a:p>
            <a:pPr algn="r" rtl="1"/>
            <a:r>
              <a:rPr lang="fa-IR" sz="4000" b="1" dirty="0">
                <a:latin typeface="IRNazanin" panose="02000506000000020002" pitchFamily="2" charset="-78"/>
                <a:cs typeface="IRNazanin" panose="02000506000000020002" pitchFamily="2" charset="-78"/>
              </a:rPr>
              <a:t>شرایط اقتصادی</a:t>
            </a:r>
          </a:p>
        </p:txBody>
      </p:sp>
    </p:spTree>
    <p:extLst>
      <p:ext uri="{BB962C8B-B14F-4D97-AF65-F5344CB8AC3E}">
        <p14:creationId xmlns:p14="http://schemas.microsoft.com/office/powerpoint/2010/main" val="2336849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9EF48-1D0A-48D0-01EB-72BB2AC09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3AE03E-E472-79CD-D182-3154E27799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Studies have reported</a:t>
            </a:r>
            <a:r>
              <a:rPr lang="fa-IR" sz="3600" dirty="0"/>
              <a:t> </a:t>
            </a:r>
            <a:r>
              <a:rPr lang="en-US" sz="3600" dirty="0"/>
              <a:t>that men are more likely to engage in extramarital sex</a:t>
            </a:r>
            <a:r>
              <a:rPr lang="fa-IR" sz="3600" dirty="0"/>
              <a:t> </a:t>
            </a:r>
            <a:r>
              <a:rPr lang="en-US" sz="3600" dirty="0"/>
              <a:t>if they are unsatisfied sexually, while women are more</a:t>
            </a:r>
            <a:r>
              <a:rPr lang="fa-IR" sz="3600" dirty="0"/>
              <a:t> </a:t>
            </a:r>
            <a:r>
              <a:rPr lang="en-US" sz="3600" dirty="0"/>
              <a:t>likely to engage in sex if they are unsatisfied emotionally</a:t>
            </a:r>
            <a:r>
              <a:rPr lang="fa-IR" sz="3600" dirty="0"/>
              <a:t> .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001AB4-DB4A-DAD1-5F77-AF289CDD99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4000" dirty="0">
                <a:cs typeface="B Nazanin" panose="00000400000000000000" pitchFamily="2" charset="-78"/>
              </a:rPr>
              <a:t>مطالعات نشان داده اند که </a:t>
            </a:r>
            <a:r>
              <a:rPr lang="fa-IR" sz="4000" dirty="0">
                <a:solidFill>
                  <a:srgbClr val="C00000"/>
                </a:solidFill>
                <a:cs typeface="B Nazanin" panose="00000400000000000000" pitchFamily="2" charset="-78"/>
              </a:rPr>
              <a:t>مردان</a:t>
            </a:r>
            <a:r>
              <a:rPr lang="fa-IR" sz="4000" dirty="0">
                <a:cs typeface="B Nazanin" panose="00000400000000000000" pitchFamily="2" charset="-78"/>
              </a:rPr>
              <a:t> با احتمال بیشتری به سمت بی وفایی زناشویی میروند، اگر </a:t>
            </a:r>
            <a:r>
              <a:rPr lang="fa-IR" sz="4000" dirty="0">
                <a:solidFill>
                  <a:srgbClr val="C00000"/>
                </a:solidFill>
                <a:cs typeface="B Nazanin" panose="00000400000000000000" pitchFamily="2" charset="-78"/>
              </a:rPr>
              <a:t>از نظر جنسی </a:t>
            </a:r>
            <a:r>
              <a:rPr lang="fa-IR" sz="4000" dirty="0">
                <a:cs typeface="B Nazanin" panose="00000400000000000000" pitchFamily="2" charset="-78"/>
              </a:rPr>
              <a:t>ارضاء نشوند و </a:t>
            </a:r>
            <a:r>
              <a:rPr lang="fa-IR" sz="4000" dirty="0">
                <a:solidFill>
                  <a:srgbClr val="C00000"/>
                </a:solidFill>
                <a:cs typeface="B Nazanin" panose="00000400000000000000" pitchFamily="2" charset="-78"/>
              </a:rPr>
              <a:t>زنان</a:t>
            </a:r>
            <a:r>
              <a:rPr lang="fa-IR" sz="4000" dirty="0">
                <a:cs typeface="B Nazanin" panose="00000400000000000000" pitchFamily="2" charset="-78"/>
              </a:rPr>
              <a:t> با احتمال بیشتری به سمت بی وفایی زناشویی میروند که اگر </a:t>
            </a:r>
            <a:r>
              <a:rPr lang="fa-IR" sz="4000" dirty="0">
                <a:solidFill>
                  <a:srgbClr val="C00000"/>
                </a:solidFill>
                <a:cs typeface="B Nazanin" panose="00000400000000000000" pitchFamily="2" charset="-78"/>
              </a:rPr>
              <a:t>از نظر عاطفی</a:t>
            </a:r>
            <a:r>
              <a:rPr lang="fa-IR" sz="4000" dirty="0">
                <a:cs typeface="B Nazanin" panose="00000400000000000000" pitchFamily="2" charset="-78"/>
              </a:rPr>
              <a:t> راضی نباشند.</a:t>
            </a:r>
            <a:endParaRPr lang="en-US" sz="4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7403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536" y="1856986"/>
            <a:ext cx="10058400" cy="1450757"/>
          </a:xfrm>
        </p:spPr>
        <p:txBody>
          <a:bodyPr>
            <a:normAutofit/>
          </a:bodyPr>
          <a:lstStyle/>
          <a:p>
            <a:pPr algn="ctr" rtl="1"/>
            <a:r>
              <a:rPr lang="fa-IR" sz="9600" dirty="0">
                <a:solidFill>
                  <a:schemeClr val="accent6">
                    <a:lumMod val="75000"/>
                  </a:schemeClr>
                </a:solidFill>
                <a:cs typeface="B Titr" panose="00000700000000000000" pitchFamily="2" charset="-78"/>
              </a:rPr>
              <a:t>چه باید کرد؟</a:t>
            </a:r>
            <a:endParaRPr lang="en-US" sz="9600" dirty="0">
              <a:solidFill>
                <a:schemeClr val="accent6">
                  <a:lumMod val="75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1633D-9F16-50C1-9081-007B6317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34" y="3307743"/>
            <a:ext cx="11090728" cy="30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95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pPr algn="ctr"/>
            <a:r>
              <a:rPr lang="fa-IR" dirty="0">
                <a:solidFill>
                  <a:schemeClr val="accent1"/>
                </a:solidFill>
                <a:cs typeface="B Titr" panose="00000700000000000000" pitchFamily="2" charset="-78"/>
              </a:rPr>
              <a:t>راههای مقابله با </a:t>
            </a:r>
            <a:r>
              <a:rPr lang="fa-IR" dirty="0">
                <a:solidFill>
                  <a:srgbClr val="C00000"/>
                </a:solidFill>
                <a:cs typeface="B Titr" panose="00000700000000000000" pitchFamily="2" charset="-78"/>
              </a:rPr>
              <a:t>فریب جنسی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22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Avoid Tempting Situations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2. Consider The Consequences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3. Avoid pornography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4. Use Social Media with Caution</a:t>
            </a:r>
          </a:p>
          <a:p>
            <a:pPr marL="0" indent="0">
              <a:buNone/>
            </a:pPr>
            <a:r>
              <a:rPr lang="fa-IR" b="1" dirty="0">
                <a:solidFill>
                  <a:srgbClr val="0070C0"/>
                </a:solidFill>
                <a:latin typeface="Times New Roman" panose="02020603050405020304" pitchFamily="18" charset="0"/>
              </a:rPr>
              <a:t>5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Choose Your Friends Wisely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6. Bounce your eyes 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(</a:t>
            </a:r>
            <a:r>
              <a:rPr lang="en-US" sz="1400" dirty="0"/>
              <a:t>Don’t maintain eye contact for more than a few seconds with someone who is not your spouse.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)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19801" y="1188720"/>
            <a:ext cx="5802086" cy="4950823"/>
          </a:xfrm>
        </p:spPr>
        <p:txBody>
          <a:bodyPr>
            <a:no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fa-IR" sz="3200" b="1" dirty="0">
                <a:cs typeface="B Zar" panose="00000400000000000000" pitchFamily="2" charset="-78"/>
              </a:rPr>
              <a:t>از </a:t>
            </a:r>
            <a:r>
              <a:rPr lang="fa-IR" sz="3200" b="1" dirty="0">
                <a:solidFill>
                  <a:srgbClr val="C00000"/>
                </a:solidFill>
                <a:cs typeface="B Zar" panose="00000400000000000000" pitchFamily="2" charset="-78"/>
              </a:rPr>
              <a:t>موقعیت های اغواکننده </a:t>
            </a:r>
            <a:r>
              <a:rPr lang="fa-IR" sz="3200" b="1" dirty="0">
                <a:cs typeface="B Zar" panose="00000400000000000000" pitchFamily="2" charset="-78"/>
              </a:rPr>
              <a:t>بپرهیزیم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>
                <a:cs typeface="B Zar" panose="00000400000000000000" pitchFamily="2" charset="-78"/>
              </a:rPr>
              <a:t>به </a:t>
            </a:r>
            <a:r>
              <a:rPr lang="fa-IR" sz="3200" b="1" dirty="0">
                <a:solidFill>
                  <a:srgbClr val="C00000"/>
                </a:solidFill>
                <a:cs typeface="B Zar" panose="00000400000000000000" pitchFamily="2" charset="-78"/>
              </a:rPr>
              <a:t>عواقبش فکر </a:t>
            </a:r>
            <a:r>
              <a:rPr lang="fa-IR" sz="3200" b="1" dirty="0">
                <a:cs typeface="B Zar" panose="00000400000000000000" pitchFamily="2" charset="-78"/>
              </a:rPr>
              <a:t>کنیم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>
                <a:cs typeface="B Zar" panose="00000400000000000000" pitchFamily="2" charset="-78"/>
              </a:rPr>
              <a:t>از </a:t>
            </a:r>
            <a:r>
              <a:rPr lang="fa-IR" sz="3200" b="1" dirty="0">
                <a:solidFill>
                  <a:srgbClr val="C00000"/>
                </a:solidFill>
                <a:cs typeface="B Zar" panose="00000400000000000000" pitchFamily="2" charset="-78"/>
              </a:rPr>
              <a:t>تصاویر مستهجن </a:t>
            </a:r>
            <a:r>
              <a:rPr lang="fa-IR" sz="3200" b="1" dirty="0">
                <a:cs typeface="B Zar" panose="00000400000000000000" pitchFamily="2" charset="-78"/>
              </a:rPr>
              <a:t>بپرهیزیم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>
                <a:cs typeface="B Zar" panose="00000400000000000000" pitchFamily="2" charset="-78"/>
              </a:rPr>
              <a:t>از </a:t>
            </a:r>
            <a:r>
              <a:rPr lang="fa-IR" sz="3200" b="1" dirty="0">
                <a:solidFill>
                  <a:srgbClr val="C00000"/>
                </a:solidFill>
                <a:cs typeface="B Zar" panose="00000400000000000000" pitchFamily="2" charset="-78"/>
              </a:rPr>
              <a:t>شبکه های مجازی </a:t>
            </a:r>
            <a:r>
              <a:rPr lang="fa-IR" sz="3200" b="1" dirty="0">
                <a:cs typeface="B Zar" panose="00000400000000000000" pitchFamily="2" charset="-78"/>
              </a:rPr>
              <a:t>با احتیاط استفاده نماییم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>
                <a:cs typeface="B Zar" panose="00000400000000000000" pitchFamily="2" charset="-78"/>
              </a:rPr>
              <a:t>در </a:t>
            </a:r>
            <a:r>
              <a:rPr lang="fa-IR" sz="3200" b="1" dirty="0">
                <a:solidFill>
                  <a:srgbClr val="C00000"/>
                </a:solidFill>
                <a:cs typeface="B Zar" panose="00000400000000000000" pitchFamily="2" charset="-78"/>
              </a:rPr>
              <a:t>انتخاب دوستان و معاشرت هایمان </a:t>
            </a:r>
            <a:r>
              <a:rPr lang="fa-IR" sz="3200" b="1" dirty="0">
                <a:cs typeface="B Zar" panose="00000400000000000000" pitchFamily="2" charset="-78"/>
              </a:rPr>
              <a:t>دقت نماییم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>
                <a:solidFill>
                  <a:srgbClr val="C00000"/>
                </a:solidFill>
                <a:cs typeface="B Zar" panose="00000400000000000000" pitchFamily="2" charset="-78"/>
              </a:rPr>
              <a:t>مراقب چشمانمان </a:t>
            </a:r>
            <a:r>
              <a:rPr lang="fa-IR" sz="3200" b="1" dirty="0">
                <a:cs typeface="B Zar" panose="00000400000000000000" pitchFamily="2" charset="-78"/>
              </a:rPr>
              <a:t>باشیم (حتی چند ثانیه)</a:t>
            </a:r>
          </a:p>
          <a:p>
            <a:pPr algn="r" rtl="1"/>
            <a:endParaRPr lang="en-US" sz="3200" b="1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429116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5B9BD5"/>
                </a:solidFill>
                <a:cs typeface="B Titr" panose="00000700000000000000" pitchFamily="2" charset="-78"/>
              </a:rPr>
              <a:t>راههای پیشگیری از بی وفایی زناشویی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187903"/>
            <a:ext cx="5181600" cy="1626781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800" dirty="0">
                <a:cs typeface="B Nazanin" panose="00000400000000000000" pitchFamily="2" charset="-78"/>
              </a:rPr>
              <a:t>باور نادرست: فقط در ازدواج های ناموفق رخ میدهد</a:t>
            </a:r>
            <a:endParaRPr lang="en-US" sz="48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74724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5B9BD5"/>
                </a:solidFill>
                <a:cs typeface="B Titr" panose="00000700000000000000" pitchFamily="2" charset="-78"/>
              </a:rPr>
              <a:t>راههای پیشگیری از بی وفایی زناشویی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Be aware of infidelity “danger zones.” </a:t>
            </a:r>
          </a:p>
          <a:p>
            <a:r>
              <a:rPr lang="en-US" dirty="0"/>
              <a:t>The workplace</a:t>
            </a:r>
          </a:p>
          <a:p>
            <a:r>
              <a:rPr lang="en-US" dirty="0"/>
              <a:t>The Internet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400" b="1" dirty="0">
                <a:cs typeface="B Nazanin" panose="00000400000000000000" pitchFamily="2" charset="-78"/>
              </a:rPr>
              <a:t>شناسایی </a:t>
            </a:r>
            <a:r>
              <a:rPr lang="fa-IR" sz="4400" b="1" dirty="0">
                <a:solidFill>
                  <a:srgbClr val="FF0000"/>
                </a:solidFill>
                <a:cs typeface="B Nazanin" panose="00000400000000000000" pitchFamily="2" charset="-78"/>
              </a:rPr>
              <a:t>مناطق خطر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sz="3600" b="1" dirty="0">
                <a:solidFill>
                  <a:srgbClr val="FF0000"/>
                </a:solidFill>
                <a:cs typeface="B Nazanin" panose="00000400000000000000" pitchFamily="2" charset="-78"/>
              </a:rPr>
              <a:t>محیط کار</a:t>
            </a:r>
          </a:p>
          <a:p>
            <a:pPr algn="r" rtl="1"/>
            <a:r>
              <a:rPr lang="fa-IR" sz="3600" b="1" dirty="0">
                <a:solidFill>
                  <a:srgbClr val="FF0000"/>
                </a:solidFill>
                <a:cs typeface="B Nazanin" panose="00000400000000000000" pitchFamily="2" charset="-78"/>
              </a:rPr>
              <a:t>اینترنت</a:t>
            </a:r>
            <a:endParaRPr lang="en-US" sz="36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5" name="AutoShape 2" descr="Danger Zone Stock Illustrations – 17,954 Danger Zone Stock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529" y="4177256"/>
            <a:ext cx="3208157" cy="21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840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5B9BD5"/>
                </a:solidFill>
                <a:cs typeface="B Titr" panose="00000700000000000000" pitchFamily="2" charset="-78"/>
              </a:rPr>
              <a:t>راههای پیشگیری از بی وفایی زناشویی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131506"/>
            <a:ext cx="5181600" cy="173957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Nazanin" panose="00000400000000000000" pitchFamily="2" charset="-78"/>
              </a:rPr>
              <a:t>باز بودن و </a:t>
            </a:r>
            <a:r>
              <a:rPr lang="fa-IR" sz="4000" b="1" dirty="0">
                <a:solidFill>
                  <a:srgbClr val="FF0000"/>
                </a:solidFill>
                <a:cs typeface="B Nazanin" panose="00000400000000000000" pitchFamily="2" charset="-78"/>
              </a:rPr>
              <a:t>پرهیز ار مخفی </a:t>
            </a:r>
            <a:r>
              <a:rPr lang="fa-IR" sz="4000" b="1" dirty="0">
                <a:cs typeface="B Nazanin" panose="00000400000000000000" pitchFamily="2" charset="-78"/>
              </a:rPr>
              <a:t>کاری</a:t>
            </a:r>
            <a:endParaRPr lang="en-US" sz="4000" b="1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626" y="3520032"/>
            <a:ext cx="3231289" cy="323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7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5B9BD5"/>
                </a:solidFill>
                <a:cs typeface="B Titr" panose="00000700000000000000" pitchFamily="2" charset="-78"/>
              </a:rPr>
              <a:t>راههای پیشگیری از بی وفایی زناشویی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290704"/>
            <a:ext cx="5181600" cy="142117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Nazanin" panose="00000400000000000000" pitchFamily="2" charset="-78"/>
              </a:rPr>
              <a:t>آشنایی با مهارت های ارتباطی و مدیریت تعارض</a:t>
            </a:r>
            <a:endParaRPr lang="en-US" sz="4000" b="1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39" y="4185633"/>
            <a:ext cx="4847267" cy="273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014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5B9BD5"/>
                </a:solidFill>
                <a:cs typeface="B Titr" panose="00000700000000000000" pitchFamily="2" charset="-78"/>
              </a:rPr>
              <a:t>راههای پیشگیری از بی وفایی زناشویی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Marital Infidelity: The Experience of Men and Women</a:t>
            </a:r>
            <a:endParaRPr lang="fa-IR" dirty="0"/>
          </a:p>
          <a:p>
            <a:r>
              <a:rPr lang="en-US" dirty="0">
                <a:solidFill>
                  <a:srgbClr val="FF0000"/>
                </a:solidFill>
              </a:rPr>
              <a:t>infidelity as a relational phenomenon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5400" b="1" dirty="0">
                <a:solidFill>
                  <a:srgbClr val="FF0000"/>
                </a:solidFill>
                <a:cs typeface="B Zar" panose="00000400000000000000" pitchFamily="2" charset="-78"/>
              </a:rPr>
              <a:t>خیانت زناشویی در واقع یک پدیده ارتباطی است</a:t>
            </a:r>
            <a:endParaRPr lang="en-US" sz="5400" b="1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34110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31C5-DC06-8AF9-3858-D6B19700C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10" y="365125"/>
            <a:ext cx="11577484" cy="1325563"/>
          </a:xfrm>
        </p:spPr>
        <p:txBody>
          <a:bodyPr/>
          <a:lstStyle/>
          <a:p>
            <a:pPr algn="ctr" rtl="1"/>
            <a:r>
              <a:rPr lang="fa-IR" dirty="0">
                <a:cs typeface="B Titr" panose="00000700000000000000" pitchFamily="2" charset="-78"/>
              </a:rPr>
              <a:t>مهارت های ارتباط غیرکلامی </a:t>
            </a:r>
            <a:r>
              <a:rPr lang="en-US" dirty="0">
                <a:cs typeface="B Titr" panose="00000700000000000000" pitchFamily="2" charset="-78"/>
              </a:rPr>
              <a:t> </a:t>
            </a:r>
            <a:r>
              <a:rPr lang="fa-IR" dirty="0">
                <a:cs typeface="B Titr" panose="00000700000000000000" pitchFamily="2" charset="-78"/>
              </a:rPr>
              <a:t>             مهارت شنیدن فعال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98095-4927-7CB9-777B-020DACA69E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3600" b="1" i="0" u="none" strike="noStrike" baseline="0" dirty="0">
                <a:solidFill>
                  <a:srgbClr val="0070C0"/>
                </a:solidFill>
                <a:latin typeface="Arial,Bold"/>
                <a:cs typeface="B Titr" panose="00000700000000000000" pitchFamily="2" charset="-78"/>
              </a:rPr>
              <a:t>عدم قطع صحبت های گوینده جهت اظهار نظر</a:t>
            </a:r>
          </a:p>
          <a:p>
            <a:pPr algn="r" rtl="1"/>
            <a:r>
              <a:rPr lang="fa-IR" sz="3600" b="1" i="0" u="none" strike="noStrike" baseline="0" dirty="0">
                <a:solidFill>
                  <a:srgbClr val="0070C0"/>
                </a:solidFill>
                <a:latin typeface="Arial,Bold"/>
                <a:cs typeface="B Titr" panose="00000700000000000000" pitchFamily="2" charset="-78"/>
              </a:rPr>
              <a:t>نشان دادن علاقه برای اشنایی با نظریات گوینده.</a:t>
            </a:r>
            <a:endParaRPr lang="fa-IR" sz="3600" b="1" dirty="0">
              <a:solidFill>
                <a:srgbClr val="0070C0"/>
              </a:solidFill>
              <a:latin typeface="Arial,Bold"/>
              <a:cs typeface="B Titr" panose="00000700000000000000" pitchFamily="2" charset="-78"/>
            </a:endParaRPr>
          </a:p>
          <a:p>
            <a:pPr algn="r" rtl="1"/>
            <a:r>
              <a:rPr lang="fa-IR" sz="3600" b="1" i="0" u="none" strike="noStrike" baseline="0" dirty="0">
                <a:solidFill>
                  <a:srgbClr val="0070C0"/>
                </a:solidFill>
                <a:latin typeface="Arial,Bold"/>
                <a:cs typeface="B Titr" panose="00000700000000000000" pitchFamily="2" charset="-78"/>
              </a:rPr>
              <a:t>در حین صحبت های گوینده در صدد پاسخگویی برنیاید.</a:t>
            </a:r>
            <a:endParaRPr lang="en-US" sz="36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59708-EA4D-6E54-D6BF-6ACB1554E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67516" cy="4351338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sz="3200" b="1" i="0" u="none" strike="noStrike" baseline="0" dirty="0">
                <a:solidFill>
                  <a:srgbClr val="0070C0"/>
                </a:solidFill>
                <a:latin typeface="Arial,Bold"/>
                <a:cs typeface="B Titr" panose="00000700000000000000" pitchFamily="2" charset="-78"/>
              </a:rPr>
              <a:t>خوش اخلاقی</a:t>
            </a:r>
            <a:endParaRPr lang="en-US" sz="3200" b="1" i="0" u="none" strike="noStrike" baseline="0" dirty="0">
              <a:solidFill>
                <a:srgbClr val="0070C0"/>
              </a:solidFill>
              <a:latin typeface="Arial,Bold"/>
              <a:cs typeface="B Titr" panose="00000700000000000000" pitchFamily="2" charset="-78"/>
            </a:endParaRPr>
          </a:p>
          <a:p>
            <a:pPr algn="r" rtl="1"/>
            <a:r>
              <a:rPr lang="fa-IR" sz="3200" b="1" i="0" u="none" strike="noStrike" baseline="0" dirty="0">
                <a:solidFill>
                  <a:srgbClr val="0070C0"/>
                </a:solidFill>
                <a:latin typeface="Arial,Bold"/>
                <a:cs typeface="B Titr" panose="00000700000000000000" pitchFamily="2" charset="-78"/>
              </a:rPr>
              <a:t>پرورش فضای طنز در خانواده</a:t>
            </a:r>
            <a:endParaRPr lang="en-US" sz="3200" b="1" dirty="0">
              <a:solidFill>
                <a:srgbClr val="0070C0"/>
              </a:solidFill>
              <a:latin typeface="Arial,Bold"/>
              <a:cs typeface="B Titr" panose="00000700000000000000" pitchFamily="2" charset="-78"/>
            </a:endParaRPr>
          </a:p>
          <a:p>
            <a:pPr algn="r" rtl="1"/>
            <a:r>
              <a:rPr lang="fa-IR" sz="3200" b="1" i="0" u="none" strike="noStrike" baseline="0" dirty="0">
                <a:solidFill>
                  <a:srgbClr val="0070C0"/>
                </a:solidFill>
                <a:latin typeface="Arial,Bold"/>
                <a:cs typeface="B Titr" panose="00000700000000000000" pitchFamily="2" charset="-78"/>
              </a:rPr>
              <a:t>جویا شدن از امور روزانه</a:t>
            </a:r>
            <a:endParaRPr lang="en-US" sz="3200" b="1" i="0" u="none" strike="noStrike" baseline="0" dirty="0">
              <a:solidFill>
                <a:srgbClr val="0070C0"/>
              </a:solidFill>
              <a:latin typeface="Arial,Bold"/>
              <a:cs typeface="B Titr" panose="00000700000000000000" pitchFamily="2" charset="-78"/>
            </a:endParaRPr>
          </a:p>
          <a:p>
            <a:pPr algn="r" rtl="1"/>
            <a:r>
              <a:rPr lang="fa-IR" sz="3200" b="1" i="0" u="none" strike="noStrike" baseline="0" dirty="0">
                <a:solidFill>
                  <a:srgbClr val="0070C0"/>
                </a:solidFill>
                <a:latin typeface="Arial,Bold"/>
                <a:cs typeface="B Titr" panose="00000700000000000000" pitchFamily="2" charset="-78"/>
              </a:rPr>
              <a:t>صرف غذای مشترک در خانه</a:t>
            </a:r>
            <a:endParaRPr lang="en-US" sz="3200" b="1" dirty="0">
              <a:solidFill>
                <a:srgbClr val="0070C0"/>
              </a:solidFill>
              <a:latin typeface="Arial,Bold"/>
              <a:cs typeface="B Titr" panose="00000700000000000000" pitchFamily="2" charset="-78"/>
            </a:endParaRPr>
          </a:p>
          <a:p>
            <a:pPr algn="r" rtl="1"/>
            <a:r>
              <a:rPr lang="fa-IR" sz="3200" b="1" i="0" u="none" strike="noStrike" baseline="0" dirty="0">
                <a:solidFill>
                  <a:srgbClr val="0070C0"/>
                </a:solidFill>
                <a:latin typeface="Arial,Bold"/>
                <a:cs typeface="B Titr" panose="00000700000000000000" pitchFamily="2" charset="-78"/>
              </a:rPr>
              <a:t>دقت به رویداد ها نظیر سالگرد تولد وازدواج</a:t>
            </a:r>
            <a:endParaRPr lang="en-US" sz="3200" b="1" i="0" u="none" strike="noStrike" baseline="0" dirty="0">
              <a:solidFill>
                <a:srgbClr val="0070C0"/>
              </a:solidFill>
              <a:latin typeface="Arial,Bold"/>
              <a:cs typeface="B Titr" panose="00000700000000000000" pitchFamily="2" charset="-78"/>
            </a:endParaRPr>
          </a:p>
          <a:p>
            <a:pPr algn="r" rtl="1"/>
            <a:r>
              <a:rPr lang="fa-IR" sz="3200" b="1" i="0" u="none" strike="noStrike" baseline="0" dirty="0">
                <a:solidFill>
                  <a:srgbClr val="0070C0"/>
                </a:solidFill>
                <a:latin typeface="Arial,Bold"/>
                <a:cs typeface="B Titr" panose="00000700000000000000" pitchFamily="2" charset="-78"/>
              </a:rPr>
              <a:t>مسافرت/طبیعت گردی</a:t>
            </a:r>
          </a:p>
          <a:p>
            <a:pPr algn="r" rtl="1"/>
            <a:r>
              <a:rPr lang="fa-IR" sz="3200" b="1" dirty="0">
                <a:solidFill>
                  <a:srgbClr val="0070C0"/>
                </a:solidFill>
                <a:latin typeface="Arial,Bold"/>
                <a:cs typeface="B Titr" panose="00000700000000000000" pitchFamily="2" charset="-78"/>
              </a:rPr>
              <a:t>توجه ظاهر خود در منزل</a:t>
            </a:r>
            <a:endParaRPr lang="en-US" sz="32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68621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Red rose 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5896" y="1"/>
            <a:ext cx="883060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847908" y="844731"/>
            <a:ext cx="2807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  <a:t>تقدیم به شما عزیزان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438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153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34DE5C-637C-F484-BF77-9EF5628E3CC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25569" y="0"/>
            <a:ext cx="1108900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9AD299-84E8-3590-2B34-6D6BAD3EA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284" y="4056215"/>
            <a:ext cx="1270066" cy="1799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E80461-1881-06CA-05E3-3164FA29D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562" y="434638"/>
            <a:ext cx="1287932" cy="198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3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907104" y="1779135"/>
            <a:ext cx="3547330" cy="1450757"/>
          </a:xfrm>
        </p:spPr>
        <p:txBody>
          <a:bodyPr/>
          <a:lstStyle/>
          <a:p>
            <a:pPr algn="r" rtl="1"/>
            <a:r>
              <a:rPr lang="fa-IR" altLang="en-US" b="1" dirty="0">
                <a:solidFill>
                  <a:srgbClr val="C00000"/>
                </a:solidFill>
                <a:latin typeface="IRNazanin" panose="02000506000000020002" pitchFamily="2" charset="-78"/>
                <a:cs typeface="IRNazanin" panose="02000506000000020002" pitchFamily="2" charset="-78"/>
              </a:rPr>
              <a:t>تحت فشار بودن</a:t>
            </a:r>
            <a:endParaRPr lang="en-US" altLang="en-US" b="1" dirty="0">
              <a:solidFill>
                <a:srgbClr val="C00000"/>
              </a:solidFill>
              <a:latin typeface="IRNazanin" panose="02000506000000020002" pitchFamily="2" charset="-78"/>
              <a:cs typeface="IRNazanin" panose="02000506000000020002" pitchFamily="2" charset="-78"/>
            </a:endParaRPr>
          </a:p>
        </p:txBody>
      </p:sp>
      <p:sp>
        <p:nvSpPr>
          <p:cNvPr id="5530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0" y="6286907"/>
            <a:ext cx="2472271" cy="35544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RNazanin" panose="02000506000000020002" pitchFamily="2" charset="-78"/>
                <a:ea typeface="+mn-ea"/>
                <a:cs typeface="IRNazanin" panose="02000506000000020002" pitchFamily="2" charset="-78"/>
              </a:rPr>
              <a:t>توجیه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RNazanin" panose="02000506000000020002" pitchFamily="2" charset="-78"/>
              <a:ea typeface="+mn-ea"/>
              <a:cs typeface="IRNazanin" panose="02000506000000020002" pitchFamily="2" charset="-78"/>
            </a:endParaRPr>
          </a:p>
        </p:txBody>
      </p:sp>
      <p:sp>
        <p:nvSpPr>
          <p:cNvPr id="55301" name="Footer Placeholder 4"/>
          <p:cNvSpPr>
            <a:spLocks noGrp="1"/>
          </p:cNvSpPr>
          <p:nvPr>
            <p:ph type="ftr" sz="quarter" idx="1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all" spc="0" normalizeH="0" baseline="0" noProof="0">
              <a:ln>
                <a:noFill/>
              </a:ln>
              <a:solidFill>
                <a:srgbClr val="E2D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5302" name="Picture 2" descr="Fraud Triang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11" y="0"/>
            <a:ext cx="791491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162830" y="1685749"/>
            <a:ext cx="25889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en-US" sz="4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RNazanin" panose="02000506000000020002" pitchFamily="2" charset="-78"/>
                <a:ea typeface="+mj-ea"/>
                <a:cs typeface="IRNazanin" panose="02000506000000020002" pitchFamily="2" charset="-78"/>
              </a:rPr>
              <a:t>فرصت</a:t>
            </a:r>
            <a:endParaRPr kumimoji="0" lang="en-US" altLang="en-US" sz="4800" b="1" i="0" u="none" strike="noStrike" kern="1200" cap="none" spc="-5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RNazanin" panose="02000506000000020002" pitchFamily="2" charset="-78"/>
              <a:ea typeface="+mj-ea"/>
              <a:cs typeface="IRNazanin" panose="02000506000000020002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7721" y="504847"/>
            <a:ext cx="2380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Zar" panose="00000400000000000000" pitchFamily="2" charset="-78"/>
              </a:rPr>
              <a:t>مثلث تقلب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30025" y="209475"/>
            <a:ext cx="4054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Zar" panose="00000400000000000000" pitchFamily="2" charset="-78"/>
              </a:rPr>
              <a:t>سه راس مثلت تقلب که بستر هرگونه سوء رفتار را فراهم می‌نماید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0171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3567-C1EE-717F-2760-CA44D6940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752168"/>
            <a:ext cx="10681765" cy="1563329"/>
          </a:xfrm>
        </p:spPr>
        <p:txBody>
          <a:bodyPr>
            <a:normAutofit fontScale="90000"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fa-IR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a-IR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a-IR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a-IR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a-IR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a-IR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a-IR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a-IR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Top </a:t>
            </a:r>
            <a:r>
              <a:rPr lang="fa-IR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Reasons Women Cheat</a:t>
            </a:r>
            <a:b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a-IR" sz="4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چهار علت اصلی که خانم ها به بی وفایی کشیده می‌شوند</a:t>
            </a: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25154-0B90-D450-A5B9-F446A60738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rgbClr val="555555"/>
                </a:solidFill>
                <a:effectLst/>
                <a:latin typeface="Asap"/>
                <a:ea typeface="Times New Roman" panose="02020603050405020304" pitchFamily="18" charset="0"/>
                <a:cs typeface="Arial" panose="020B0604020202020204" pitchFamily="34" charset="0"/>
              </a:rPr>
              <a:t>#1 To Feel </a:t>
            </a:r>
            <a:r>
              <a:rPr lang="en-US" sz="3200" b="1" dirty="0" err="1">
                <a:solidFill>
                  <a:srgbClr val="555555"/>
                </a:solidFill>
                <a:effectLst/>
                <a:latin typeface="Asap"/>
                <a:ea typeface="Times New Roman" panose="02020603050405020304" pitchFamily="18" charset="0"/>
                <a:cs typeface="Arial" panose="020B0604020202020204" pitchFamily="34" charset="0"/>
              </a:rPr>
              <a:t>Wanted:</a:t>
            </a:r>
            <a:r>
              <a:rPr lang="en-US" sz="1800" dirty="0" err="1">
                <a:solidFill>
                  <a:srgbClr val="555555"/>
                </a:solidFill>
                <a:effectLst/>
                <a:latin typeface="Asap"/>
                <a:ea typeface="Calibri" panose="020F0502020204030204" pitchFamily="34" charset="0"/>
                <a:cs typeface="Arial" panose="020B0604020202020204" pitchFamily="34" charset="0"/>
              </a:rPr>
              <a:t>crave</a:t>
            </a:r>
            <a:r>
              <a:rPr lang="en-US" sz="1800" dirty="0">
                <a:solidFill>
                  <a:srgbClr val="555555"/>
                </a:solidFill>
                <a:effectLst/>
                <a:latin typeface="Asap"/>
                <a:ea typeface="Calibri" panose="020F0502020204030204" pitchFamily="34" charset="0"/>
                <a:cs typeface="Arial" panose="020B0604020202020204" pitchFamily="34" charset="0"/>
              </a:rPr>
              <a:t> intimacy</a:t>
            </a:r>
            <a:r>
              <a:rPr lang="en-US" sz="3200" b="1" dirty="0">
                <a:solidFill>
                  <a:srgbClr val="555555"/>
                </a:solidFill>
                <a:effectLst/>
                <a:latin typeface="Asap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555555"/>
                </a:solidFill>
                <a:effectLst/>
                <a:latin typeface="Asap"/>
                <a:ea typeface="Times New Roman" panose="02020603050405020304" pitchFamily="18" charset="0"/>
                <a:cs typeface="Arial" panose="020B0604020202020204" pitchFamily="34" charset="0"/>
              </a:rPr>
              <a:t>#2 To Feel </a:t>
            </a:r>
            <a:r>
              <a:rPr lang="en-US" sz="3200" b="1" dirty="0" err="1">
                <a:solidFill>
                  <a:srgbClr val="555555"/>
                </a:solidFill>
                <a:effectLst/>
                <a:latin typeface="Asap"/>
                <a:ea typeface="Times New Roman" panose="02020603050405020304" pitchFamily="18" charset="0"/>
                <a:cs typeface="Arial" panose="020B0604020202020204" pitchFamily="34" charset="0"/>
              </a:rPr>
              <a:t>Heard:</a:t>
            </a:r>
            <a:r>
              <a:rPr lang="en-US" sz="1800" dirty="0" err="1">
                <a:solidFill>
                  <a:srgbClr val="555555"/>
                </a:solidFill>
                <a:effectLst/>
                <a:latin typeface="Asap"/>
                <a:ea typeface="Calibri" panose="020F0502020204030204" pitchFamily="34" charset="0"/>
                <a:cs typeface="Arial" panose="020B0604020202020204" pitchFamily="34" charset="0"/>
              </a:rPr>
              <a:t>shshare</a:t>
            </a:r>
            <a:r>
              <a:rPr lang="en-US" sz="1800" dirty="0">
                <a:solidFill>
                  <a:srgbClr val="555555"/>
                </a:solidFill>
                <a:effectLst/>
                <a:latin typeface="Asap"/>
                <a:ea typeface="Calibri" panose="020F0502020204030204" pitchFamily="34" charset="0"/>
                <a:cs typeface="Arial" panose="020B0604020202020204" pitchFamily="34" charset="0"/>
              </a:rPr>
              <a:t> their feelings are their feelings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555555"/>
                </a:solidFill>
                <a:effectLst/>
                <a:latin typeface="Asap"/>
                <a:ea typeface="Times New Roman" panose="02020603050405020304" pitchFamily="18" charset="0"/>
                <a:cs typeface="Arial" panose="020B0604020202020204" pitchFamily="34" charset="0"/>
              </a:rPr>
              <a:t>#3 To Feel </a:t>
            </a:r>
            <a:r>
              <a:rPr lang="en-US" sz="3200" b="1" dirty="0" err="1">
                <a:solidFill>
                  <a:srgbClr val="555555"/>
                </a:solidFill>
                <a:effectLst/>
                <a:latin typeface="Asap"/>
                <a:ea typeface="Times New Roman" panose="02020603050405020304" pitchFamily="18" charset="0"/>
                <a:cs typeface="Arial" panose="020B0604020202020204" pitchFamily="34" charset="0"/>
              </a:rPr>
              <a:t>Appreciated:</a:t>
            </a:r>
            <a:r>
              <a:rPr lang="en-US" sz="1800" dirty="0" err="1">
                <a:solidFill>
                  <a:srgbClr val="555555"/>
                </a:solidFill>
                <a:effectLst/>
                <a:latin typeface="Asap"/>
                <a:ea typeface="Calibri" panose="020F0502020204030204" pitchFamily="34" charset="0"/>
                <a:cs typeface="Arial" panose="020B0604020202020204" pitchFamily="34" charset="0"/>
              </a:rPr>
              <a:t>day-to-day</a:t>
            </a:r>
            <a:r>
              <a:rPr lang="en-US" sz="1800" dirty="0">
                <a:solidFill>
                  <a:srgbClr val="555555"/>
                </a:solidFill>
                <a:effectLst/>
                <a:latin typeface="Asap"/>
                <a:ea typeface="Calibri" panose="020F0502020204030204" pitchFamily="34" charset="0"/>
                <a:cs typeface="Arial" panose="020B0604020202020204" pitchFamily="34" charset="0"/>
              </a:rPr>
              <a:t> life gets busier, he stops noticing and thanking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555555"/>
                </a:solidFill>
                <a:effectLst/>
                <a:latin typeface="Asap"/>
                <a:ea typeface="Times New Roman" panose="02020603050405020304" pitchFamily="18" charset="0"/>
                <a:cs typeface="Arial" panose="020B0604020202020204" pitchFamily="34" charset="0"/>
              </a:rPr>
              <a:t>#4 To Feel </a:t>
            </a:r>
            <a:r>
              <a:rPr lang="en-US" sz="3200" b="1" dirty="0" err="1">
                <a:solidFill>
                  <a:srgbClr val="555555"/>
                </a:solidFill>
                <a:effectLst/>
                <a:latin typeface="Asap"/>
                <a:ea typeface="Times New Roman" panose="02020603050405020304" pitchFamily="18" charset="0"/>
                <a:cs typeface="Arial" panose="020B0604020202020204" pitchFamily="34" charset="0"/>
              </a:rPr>
              <a:t>Connected:</a:t>
            </a:r>
            <a:r>
              <a:rPr lang="en-US" sz="1800" dirty="0" err="1">
                <a:solidFill>
                  <a:srgbClr val="555555"/>
                </a:solidFill>
                <a:effectLst/>
                <a:latin typeface="Asap"/>
                <a:ea typeface="Calibri" panose="020F0502020204030204" pitchFamily="34" charset="0"/>
                <a:cs typeface="Arial" panose="020B0604020202020204" pitchFamily="34" charset="0"/>
              </a:rPr>
              <a:t>enough</a:t>
            </a:r>
            <a:r>
              <a:rPr lang="en-US" sz="1800" dirty="0">
                <a:solidFill>
                  <a:srgbClr val="555555"/>
                </a:solidFill>
                <a:effectLst/>
                <a:latin typeface="Asap"/>
                <a:ea typeface="Calibri" panose="020F0502020204030204" pitchFamily="34" charset="0"/>
                <a:cs typeface="Arial" panose="020B0604020202020204" pitchFamily="34" charset="0"/>
              </a:rPr>
              <a:t> quality time together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BB4EC-23C9-39D5-AF3A-1939F41C70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sz="3600" dirty="0">
                <a:cs typeface="B Titr" panose="00000700000000000000" pitchFamily="2" charset="-78"/>
              </a:rPr>
              <a:t>برای آنکه دوست داشته شوند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3600" dirty="0">
                <a:cs typeface="B Titr" panose="00000700000000000000" pitchFamily="2" charset="-78"/>
              </a:rPr>
              <a:t>برای آنکه شنیده شدن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3600" dirty="0">
                <a:cs typeface="B Titr" panose="00000700000000000000" pitchFamily="2" charset="-78"/>
              </a:rPr>
              <a:t>برای آنکه از آنان تشکر و قدردانی شود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3600" dirty="0">
                <a:cs typeface="B Titr" panose="00000700000000000000" pitchFamily="2" charset="-78"/>
              </a:rPr>
              <a:t>برای آنکه حس کنند به کسی تعلق دارند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30698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475" y="0"/>
            <a:ext cx="10058400" cy="1450757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C00000"/>
                </a:solidFill>
                <a:cs typeface="B Titr" panose="00000700000000000000" pitchFamily="2" charset="-78"/>
              </a:rPr>
              <a:t>انواع بی وفایی زناشویی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32671"/>
            <a:ext cx="11717383" cy="4023360"/>
          </a:xfrm>
        </p:spPr>
        <p:txBody>
          <a:bodyPr>
            <a:noAutofit/>
          </a:bodyPr>
          <a:lstStyle/>
          <a:p>
            <a:pPr algn="r" rtl="1"/>
            <a:r>
              <a:rPr lang="fa-IR" sz="4000" b="1" dirty="0">
                <a:latin typeface="IRNazanin" panose="02000506000000020002" pitchFamily="2" charset="-78"/>
                <a:cs typeface="IRNazanin" panose="02000506000000020002" pitchFamily="2" charset="-78"/>
              </a:rPr>
              <a:t>خیانت ذهنی</a:t>
            </a:r>
            <a:r>
              <a:rPr lang="fa-IR" sz="4000" dirty="0">
                <a:latin typeface="IRNazanin" panose="02000506000000020002" pitchFamily="2" charset="-78"/>
                <a:cs typeface="IRNazanin" panose="02000506000000020002" pitchFamily="2" charset="-78"/>
              </a:rPr>
              <a:t>: یعنی فرد </a:t>
            </a:r>
            <a:r>
              <a:rPr lang="fa-IR" sz="4000" dirty="0">
                <a:solidFill>
                  <a:srgbClr val="C00000"/>
                </a:solidFill>
                <a:latin typeface="IRNazanin" panose="02000506000000020002" pitchFamily="2" charset="-78"/>
                <a:cs typeface="IRNazanin" panose="02000506000000020002" pitchFamily="2" charset="-78"/>
              </a:rPr>
              <a:t>در تخیلاتش مدام به شخص دیگری فکر می‌کند </a:t>
            </a:r>
            <a:r>
              <a:rPr lang="fa-IR" sz="4000" dirty="0">
                <a:latin typeface="IRNazanin" panose="02000506000000020002" pitchFamily="2" charset="-78"/>
                <a:cs typeface="IRNazanin" panose="02000506000000020002" pitchFamily="2" charset="-78"/>
              </a:rPr>
              <a:t>و آن فرد را شخصی ایده‌آل می‌داند</a:t>
            </a:r>
          </a:p>
          <a:p>
            <a:pPr algn="r" rtl="1"/>
            <a:r>
              <a:rPr lang="fa-IR" sz="4000" b="1" dirty="0">
                <a:latin typeface="IRNazanin" panose="02000506000000020002" pitchFamily="2" charset="-78"/>
                <a:cs typeface="IRNazanin" panose="02000506000000020002" pitchFamily="2" charset="-78"/>
              </a:rPr>
              <a:t>خیانت عاطفی: </a:t>
            </a:r>
            <a:r>
              <a:rPr lang="fa-IR" sz="4000" dirty="0">
                <a:latin typeface="IRNazanin" panose="02000506000000020002" pitchFamily="2" charset="-78"/>
                <a:cs typeface="IRNazanin" panose="02000506000000020002" pitchFamily="2" charset="-78"/>
              </a:rPr>
              <a:t>فرد احساس می کند </a:t>
            </a:r>
            <a:r>
              <a:rPr lang="fa-IR" sz="4000" dirty="0">
                <a:solidFill>
                  <a:srgbClr val="C00000"/>
                </a:solidFill>
                <a:latin typeface="IRNazanin" panose="02000506000000020002" pitchFamily="2" charset="-78"/>
                <a:cs typeface="IRNazanin" panose="02000506000000020002" pitchFamily="2" charset="-78"/>
              </a:rPr>
              <a:t>از نظر عاطفی به شخص دیگری غیر از همسر خود علاقه </a:t>
            </a:r>
            <a:r>
              <a:rPr lang="fa-IR" sz="4000" dirty="0">
                <a:latin typeface="IRNazanin" panose="02000506000000020002" pitchFamily="2" charset="-78"/>
                <a:cs typeface="IRNazanin" panose="02000506000000020002" pitchFamily="2" charset="-78"/>
              </a:rPr>
              <a:t>پیدا کرده است </a:t>
            </a:r>
          </a:p>
          <a:p>
            <a:pPr algn="r" rtl="1"/>
            <a:r>
              <a:rPr lang="fa-IR" sz="4000" b="1" dirty="0">
                <a:latin typeface="IRNazanin" panose="02000506000000020002" pitchFamily="2" charset="-78"/>
                <a:cs typeface="IRNazanin" panose="02000506000000020002" pitchFamily="2" charset="-78"/>
              </a:rPr>
              <a:t>خیانت کلامی</a:t>
            </a:r>
            <a:r>
              <a:rPr lang="fa-IR" sz="4000" dirty="0">
                <a:latin typeface="IRNazanin" panose="02000506000000020002" pitchFamily="2" charset="-78"/>
                <a:cs typeface="IRNazanin" panose="02000506000000020002" pitchFamily="2" charset="-78"/>
              </a:rPr>
              <a:t>: یکی از طرفین به صورت تلفنی، اینترنتی یا در هر موقعیتی که فراهم شود، با </a:t>
            </a:r>
            <a:r>
              <a:rPr lang="fa-IR" sz="4000" dirty="0">
                <a:solidFill>
                  <a:srgbClr val="C00000"/>
                </a:solidFill>
                <a:latin typeface="IRNazanin" panose="02000506000000020002" pitchFamily="2" charset="-78"/>
                <a:cs typeface="IRNazanin" panose="02000506000000020002" pitchFamily="2" charset="-78"/>
              </a:rPr>
              <a:t>فردی غریبه از جنس مخالف ارتباطی صمیمانه </a:t>
            </a:r>
            <a:r>
              <a:rPr lang="fa-IR" sz="4000" dirty="0">
                <a:latin typeface="IRNazanin" panose="02000506000000020002" pitchFamily="2" charset="-78"/>
                <a:cs typeface="IRNazanin" panose="02000506000000020002" pitchFamily="2" charset="-78"/>
              </a:rPr>
              <a:t>برقرار می‌کند. </a:t>
            </a:r>
          </a:p>
          <a:p>
            <a:pPr algn="r" rtl="1"/>
            <a:r>
              <a:rPr lang="fa-IR" sz="4000" b="1" dirty="0">
                <a:latin typeface="IRNazanin" panose="02000506000000020002" pitchFamily="2" charset="-78"/>
                <a:cs typeface="IRNazanin" panose="02000506000000020002" pitchFamily="2" charset="-78"/>
              </a:rPr>
              <a:t>خیانت جنسی</a:t>
            </a:r>
            <a:r>
              <a:rPr lang="fa-IR" sz="4000" dirty="0">
                <a:latin typeface="IRNazanin" panose="02000506000000020002" pitchFamily="2" charset="-78"/>
                <a:cs typeface="IRNazanin" panose="02000506000000020002" pitchFamily="2" charset="-78"/>
              </a:rPr>
              <a:t>: برقراری ارتباط جنسی با فردی خارج از چهارچوب خانواده</a:t>
            </a:r>
          </a:p>
          <a:p>
            <a:pPr algn="r" rtl="1"/>
            <a:endParaRPr lang="en-US" sz="4000" dirty="0">
              <a:latin typeface="IRNazanin" panose="02000506000000020002" pitchFamily="2" charset="-78"/>
              <a:cs typeface="IRNazanin" panose="0200050600000002000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558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C122-F039-F823-0DFF-A5AC32D1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1322" y="2034899"/>
            <a:ext cx="2372140" cy="2576858"/>
          </a:xfrm>
        </p:spPr>
        <p:txBody>
          <a:bodyPr>
            <a:normAutofit/>
          </a:bodyPr>
          <a:lstStyle/>
          <a:p>
            <a:pPr algn="r" rtl="1"/>
            <a:r>
              <a:rPr lang="fa-IR" dirty="0">
                <a:cs typeface="B Titr" panose="00000700000000000000" pitchFamily="2" charset="-78"/>
              </a:rPr>
              <a:t>10 کشور با بالاترین میزان طلاق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0F9D51-3C3F-53F5-0D14-52B4F3B78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94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8275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4992</TotalTime>
  <Words>1443</Words>
  <Application>Microsoft Office PowerPoint</Application>
  <PresentationFormat>Widescreen</PresentationFormat>
  <Paragraphs>188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48</vt:i4>
      </vt:variant>
    </vt:vector>
  </HeadingPairs>
  <TitlesOfParts>
    <vt:vector size="72" baseType="lpstr">
      <vt:lpstr>Calibri Light</vt:lpstr>
      <vt:lpstr>TimesNewRoman</vt:lpstr>
      <vt:lpstr>Yahoo Sans</vt:lpstr>
      <vt:lpstr>Arial,Bold</vt:lpstr>
      <vt:lpstr>TimesNewRoman,Bold</vt:lpstr>
      <vt:lpstr>Merriweather</vt:lpstr>
      <vt:lpstr>Times New Roman</vt:lpstr>
      <vt:lpstr>Source Sans Pro</vt:lpstr>
      <vt:lpstr>Calibri</vt:lpstr>
      <vt:lpstr>FreeSerifBold</vt:lpstr>
      <vt:lpstr>Asap</vt:lpstr>
      <vt:lpstr>FreeSerif-Identity-H</vt:lpstr>
      <vt:lpstr>acumin-pro</vt:lpstr>
      <vt:lpstr>Lato</vt:lpstr>
      <vt:lpstr>Times-Roman</vt:lpstr>
      <vt:lpstr>IranNastaliq</vt:lpstr>
      <vt:lpstr>Wingdings</vt:lpstr>
      <vt:lpstr>IRNazanin</vt:lpstr>
      <vt:lpstr>Arial</vt:lpstr>
      <vt:lpstr>Retrospect</vt:lpstr>
      <vt:lpstr>1_Office Theme</vt:lpstr>
      <vt:lpstr>3_Office Theme</vt:lpstr>
      <vt:lpstr>2_Office Theme</vt:lpstr>
      <vt:lpstr>4_Office Theme</vt:lpstr>
      <vt:lpstr>پیشگیری از  بی وفایی زناشویی </vt:lpstr>
      <vt:lpstr>تعریف</vt:lpstr>
      <vt:lpstr>PowerPoint Presentation</vt:lpstr>
      <vt:lpstr>PowerPoint Presentation</vt:lpstr>
      <vt:lpstr>PowerPoint Presentation</vt:lpstr>
      <vt:lpstr>تحت فشار بودن</vt:lpstr>
      <vt:lpstr>        Top 4 Reasons Women Cheat چهار علت اصلی که خانم ها به بی وفایی کشیده می‌شوند </vt:lpstr>
      <vt:lpstr>انواع بی وفایی زناشویی</vt:lpstr>
      <vt:lpstr>10 کشور با بالاترین میزان طلاق</vt:lpstr>
      <vt:lpstr>PowerPoint Presentation</vt:lpstr>
      <vt:lpstr>احتمال خیانت زناشویی در آمریکا بر حسب سن و جنس</vt:lpstr>
      <vt:lpstr>ارتباط با برخی عوامل</vt:lpstr>
      <vt:lpstr>روند بی وفایی زناشویی بر اساس مدت ازدواج</vt:lpstr>
      <vt:lpstr>PowerPoint Presentation</vt:lpstr>
      <vt:lpstr>PowerPoint Presentation</vt:lpstr>
      <vt:lpstr>The seven steps in the Gottman-Rusbult-Glass Cascade طبقات آبشار                                </vt:lpstr>
      <vt:lpstr>بی توجهی</vt:lpstr>
      <vt:lpstr>تنهایی، دلیل اصلی بی وفایی زناشویی است...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علایم هشداردهنده عبور از خط قرمز Signs You’ve Crossed the Line </vt:lpstr>
      <vt:lpstr>فرمول بی وفایی زناشویی</vt:lpstr>
      <vt:lpstr>آسیب پذیری</vt:lpstr>
      <vt:lpstr>برخی دیگر از عوامل فردی</vt:lpstr>
      <vt:lpstr>PowerPoint Presentation</vt:lpstr>
      <vt:lpstr>PowerPoint Presentation</vt:lpstr>
      <vt:lpstr>PowerPoint Presentation</vt:lpstr>
      <vt:lpstr>فرصت و شرایط </vt:lpstr>
      <vt:lpstr>Triple A Engine</vt:lpstr>
      <vt:lpstr>تبیین دیدگاه های خبرگان پیرامون علل افزایش میزان طلاق در جامعه ایرانی</vt:lpstr>
      <vt:lpstr>شبکه های مجازی</vt:lpstr>
      <vt:lpstr>فیلم های ماهواره</vt:lpstr>
      <vt:lpstr>شروع یک خطا</vt:lpstr>
      <vt:lpstr>PowerPoint Presentation</vt:lpstr>
      <vt:lpstr>کنکاش در رفتار یکی از طرفین بدون توجه به رفتار طرف مقابل گمراه کننده است</vt:lpstr>
      <vt:lpstr>ماکرو سیستم یا سیستم کلان (عوامل فرهنگی)</vt:lpstr>
      <vt:lpstr>چه باید کرد؟</vt:lpstr>
      <vt:lpstr>راههای مقابله با فریب جنسی</vt:lpstr>
      <vt:lpstr>راههای پیشگیری از بی وفایی زناشویی</vt:lpstr>
      <vt:lpstr>راههای پیشگیری از بی وفایی زناشویی</vt:lpstr>
      <vt:lpstr>راههای پیشگیری از بی وفایی زناشویی</vt:lpstr>
      <vt:lpstr>راههای پیشگیری از بی وفایی زناشویی</vt:lpstr>
      <vt:lpstr>راههای پیشگیری از بی وفایی زناشویی</vt:lpstr>
      <vt:lpstr>مهارت های ارتباط غیرکلامی               مهارت شنیدن فعال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situation</dc:title>
  <dc:creator>Ali</dc:creator>
  <cp:lastModifiedBy>Nouzar Nakhaee</cp:lastModifiedBy>
  <cp:revision>202</cp:revision>
  <dcterms:created xsi:type="dcterms:W3CDTF">2017-01-28T13:53:03Z</dcterms:created>
  <dcterms:modified xsi:type="dcterms:W3CDTF">2023-06-09T17:46:23Z</dcterms:modified>
</cp:coreProperties>
</file>