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0" r:id="rId1"/>
    <p:sldMasterId id="2147483753" r:id="rId2"/>
    <p:sldMasterId id="2147483756" r:id="rId3"/>
    <p:sldMasterId id="2147483768" r:id="rId4"/>
  </p:sldMasterIdLst>
  <p:notesMasterIdLst>
    <p:notesMasterId r:id="rId59"/>
  </p:notesMasterIdLst>
  <p:sldIdLst>
    <p:sldId id="270" r:id="rId5"/>
    <p:sldId id="269" r:id="rId6"/>
    <p:sldId id="309" r:id="rId7"/>
    <p:sldId id="408" r:id="rId8"/>
    <p:sldId id="409" r:id="rId9"/>
    <p:sldId id="451" r:id="rId10"/>
    <p:sldId id="453" r:id="rId11"/>
    <p:sldId id="415" r:id="rId12"/>
    <p:sldId id="411" r:id="rId13"/>
    <p:sldId id="412" r:id="rId14"/>
    <p:sldId id="452" r:id="rId15"/>
    <p:sldId id="454" r:id="rId16"/>
    <p:sldId id="455" r:id="rId17"/>
    <p:sldId id="456" r:id="rId18"/>
    <p:sldId id="457" r:id="rId19"/>
    <p:sldId id="413" r:id="rId20"/>
    <p:sldId id="450" r:id="rId21"/>
    <p:sldId id="414" r:id="rId22"/>
    <p:sldId id="422" r:id="rId23"/>
    <p:sldId id="424" r:id="rId24"/>
    <p:sldId id="423" r:id="rId25"/>
    <p:sldId id="446" r:id="rId26"/>
    <p:sldId id="425" r:id="rId27"/>
    <p:sldId id="432" r:id="rId28"/>
    <p:sldId id="404" r:id="rId29"/>
    <p:sldId id="443" r:id="rId30"/>
    <p:sldId id="431" r:id="rId31"/>
    <p:sldId id="430" r:id="rId32"/>
    <p:sldId id="434" r:id="rId33"/>
    <p:sldId id="435" r:id="rId34"/>
    <p:sldId id="436" r:id="rId35"/>
    <p:sldId id="421" r:id="rId36"/>
    <p:sldId id="417" r:id="rId37"/>
    <p:sldId id="418" r:id="rId38"/>
    <p:sldId id="419" r:id="rId39"/>
    <p:sldId id="447" r:id="rId40"/>
    <p:sldId id="448" r:id="rId41"/>
    <p:sldId id="445" r:id="rId42"/>
    <p:sldId id="458" r:id="rId43"/>
    <p:sldId id="437" r:id="rId44"/>
    <p:sldId id="438" r:id="rId45"/>
    <p:sldId id="439" r:id="rId46"/>
    <p:sldId id="433" r:id="rId47"/>
    <p:sldId id="440" r:id="rId48"/>
    <p:sldId id="441" r:id="rId49"/>
    <p:sldId id="442" r:id="rId50"/>
    <p:sldId id="420" r:id="rId51"/>
    <p:sldId id="378" r:id="rId52"/>
    <p:sldId id="379" r:id="rId53"/>
    <p:sldId id="347" r:id="rId54"/>
    <p:sldId id="403" r:id="rId55"/>
    <p:sldId id="444" r:id="rId56"/>
    <p:sldId id="449" r:id="rId57"/>
    <p:sldId id="295" r:id="rId58"/>
  </p:sldIdLst>
  <p:sldSz cx="12192000" cy="6858000"/>
  <p:notesSz cx="6858000" cy="9144000"/>
  <p:embeddedFontLst>
    <p:embeddedFont>
      <p:font typeface="Calibri" panose="020F0502020204030204" pitchFamily="34" charset="0"/>
      <p:regular r:id="rId60"/>
      <p:bold r:id="rId61"/>
      <p:italic r:id="rId62"/>
      <p:boldItalic r:id="rId63"/>
    </p:embeddedFont>
    <p:embeddedFont>
      <p:font typeface="IranNastaliq" panose="02000503000000020003" pitchFamily="2" charset="0"/>
      <p:regular r:id="rId64"/>
    </p:embeddedFont>
    <p:embeddedFont>
      <p:font typeface="Neuton" panose="020B0604020202020204" charset="0"/>
      <p:regular r:id="rId65"/>
      <p:bold r:id="rId66"/>
      <p:italic r:id="rId67"/>
    </p:embeddedFont>
    <p:embeddedFont>
      <p:font typeface="Open Sans" panose="020B0606030504020204" pitchFamily="34" charset="0"/>
      <p:regular r:id="rId68"/>
      <p:bold r:id="rId69"/>
      <p:italic r:id="rId70"/>
      <p:boldItalic r:id="rId71"/>
    </p:embeddedFont>
    <p:embeddedFont>
      <p:font typeface="Trebuchet MS" panose="020B0603020202020204" pitchFamily="34" charset="0"/>
      <p:regular r:id="rId72"/>
      <p:bold r:id="rId73"/>
      <p:italic r:id="rId74"/>
      <p:boldItalic r:id="rId75"/>
    </p:embeddedFont>
    <p:embeddedFont>
      <p:font typeface="Yellowtail" panose="020B0604020202020204" charset="0"/>
      <p:regular r:id="rId76"/>
    </p:embeddedFont>
  </p:embeddedFontLst>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Pc" initials="LP" lastIdx="2" clrIdx="0">
    <p:extLst>
      <p:ext uri="{19B8F6BF-5375-455C-9EA6-DF929625EA0E}">
        <p15:presenceInfo xmlns:p15="http://schemas.microsoft.com/office/powerpoint/2012/main" userId="Lenovo 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autoAdjust="0"/>
    <p:restoredTop sz="94660"/>
  </p:normalViewPr>
  <p:slideViewPr>
    <p:cSldViewPr snapToGrid="0">
      <p:cViewPr varScale="1">
        <p:scale>
          <a:sx n="47" d="100"/>
          <a:sy n="47" d="100"/>
        </p:scale>
        <p:origin x="91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2.fntdata"/><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3.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18BFF9-26E1-49BA-A684-F71438B122A4}" type="datetimeFigureOut">
              <a:rPr lang="en-US" smtClean="0"/>
              <a:t>6/9/2023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CD064-419C-40FA-B868-1F8762A19C0D}" type="slidenum">
              <a:rPr lang="en-US" smtClean="0"/>
              <a:t>‹#›</a:t>
            </a:fld>
            <a:endParaRPr lang="en-US"/>
          </a:p>
        </p:txBody>
      </p:sp>
    </p:spTree>
    <p:extLst>
      <p:ext uri="{BB962C8B-B14F-4D97-AF65-F5344CB8AC3E}">
        <p14:creationId xmlns:p14="http://schemas.microsoft.com/office/powerpoint/2010/main" val="1445100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666ED7-631A-46AF-B451-227D0A8685A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18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D4D2DB-DD09-4AB9-9710-5527A3A0633C}" type="datetimeFigureOut">
              <a:rPr lang="en-US" smtClean="0">
                <a:solidFill>
                  <a:prstClr val="black">
                    <a:tint val="75000"/>
                  </a:prstClr>
                </a:solidFill>
              </a:rPr>
              <a:pPr/>
              <a:t>6/9/2023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9A0ED-8C83-44C6-99B3-57E9920102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58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D4D2DB-DD09-4AB9-9710-5527A3A0633C}" type="datetimeFigureOut">
              <a:rPr lang="en-US" smtClean="0">
                <a:solidFill>
                  <a:prstClr val="black">
                    <a:tint val="75000"/>
                  </a:prstClr>
                </a:solidFill>
              </a:rPr>
              <a:pPr/>
              <a:t>6/9/2023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9A0ED-8C83-44C6-99B3-57E9920102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143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D4D2DB-DD09-4AB9-9710-5527A3A0633C}" type="datetimeFigureOut">
              <a:rPr lang="en-US" smtClean="0">
                <a:solidFill>
                  <a:prstClr val="black">
                    <a:tint val="75000"/>
                  </a:prstClr>
                </a:solidFill>
              </a:rPr>
              <a:pPr/>
              <a:t>6/9/2023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9A0ED-8C83-44C6-99B3-57E9920102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645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112776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103632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038600"/>
            <a:ext cx="103632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9F30F99B-B97D-4F69-B396-6873485EB42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7882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838633" y="782633"/>
            <a:ext cx="8012800" cy="11432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8" name="Shape 208"/>
          <p:cNvSpPr txBox="1">
            <a:spLocks noGrp="1"/>
          </p:cNvSpPr>
          <p:nvPr>
            <p:ph type="body" idx="1"/>
          </p:nvPr>
        </p:nvSpPr>
        <p:spPr>
          <a:xfrm>
            <a:off x="838633" y="2006600"/>
            <a:ext cx="8012800" cy="4340800"/>
          </a:xfrm>
          <a:prstGeom prst="rect">
            <a:avLst/>
          </a:prstGeom>
        </p:spPr>
        <p:txBody>
          <a:bodyPr spcFirstLastPara="1" wrap="square" lIns="91425" tIns="91425" rIns="91425" bIns="91425" anchor="t" anchorCtr="0"/>
          <a:lstStyle>
            <a:lvl1pPr marL="609585" lvl="0" indent="-423323">
              <a:spcBef>
                <a:spcPts val="800"/>
              </a:spcBef>
              <a:spcAft>
                <a:spcPts val="0"/>
              </a:spcAft>
              <a:buSzPts val="1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grpSp>
        <p:nvGrpSpPr>
          <p:cNvPr id="209" name="Shape 209"/>
          <p:cNvGrpSpPr/>
          <p:nvPr/>
        </p:nvGrpSpPr>
        <p:grpSpPr>
          <a:xfrm>
            <a:off x="9477656" y="-77473"/>
            <a:ext cx="1868209" cy="7012940"/>
            <a:chOff x="818425" y="238125"/>
            <a:chExt cx="1395575" cy="5238750"/>
          </a:xfrm>
        </p:grpSpPr>
        <p:sp>
          <p:nvSpPr>
            <p:cNvPr id="210" name="Shape 210"/>
            <p:cNvSpPr/>
            <p:nvPr/>
          </p:nvSpPr>
          <p:spPr>
            <a:xfrm>
              <a:off x="1253650" y="245150"/>
              <a:ext cx="731300" cy="1178875"/>
            </a:xfrm>
            <a:custGeom>
              <a:avLst/>
              <a:gdLst/>
              <a:ahLst/>
              <a:cxnLst/>
              <a:rect l="0" t="0" r="0" b="0"/>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1" name="Shape 211"/>
            <p:cNvGrpSpPr/>
            <p:nvPr/>
          </p:nvGrpSpPr>
          <p:grpSpPr>
            <a:xfrm>
              <a:off x="818425" y="1334150"/>
              <a:ext cx="925100" cy="1370950"/>
              <a:chOff x="3112200" y="1334150"/>
              <a:chExt cx="925100" cy="1370950"/>
            </a:xfrm>
          </p:grpSpPr>
          <p:sp>
            <p:nvSpPr>
              <p:cNvPr id="212" name="Shape 212"/>
              <p:cNvSpPr/>
              <p:nvPr/>
            </p:nvSpPr>
            <p:spPr>
              <a:xfrm>
                <a:off x="3173850" y="1334150"/>
                <a:ext cx="819400" cy="1279300"/>
              </a:xfrm>
              <a:custGeom>
                <a:avLst/>
                <a:gdLst/>
                <a:ahLst/>
                <a:cxnLst/>
                <a:rect l="0" t="0" r="0" b="0"/>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Shape 213"/>
              <p:cNvSpPr/>
              <p:nvPr/>
            </p:nvSpPr>
            <p:spPr>
              <a:xfrm>
                <a:off x="3757125" y="2555275"/>
                <a:ext cx="58150" cy="59950"/>
              </a:xfrm>
              <a:custGeom>
                <a:avLst/>
                <a:gdLst/>
                <a:ahLst/>
                <a:cxnLst/>
                <a:rect l="0" t="0" r="0" b="0"/>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Shape 214"/>
              <p:cNvSpPr/>
              <p:nvPr/>
            </p:nvSpPr>
            <p:spPr>
              <a:xfrm>
                <a:off x="3764150" y="2631050"/>
                <a:ext cx="75800" cy="74050"/>
              </a:xfrm>
              <a:custGeom>
                <a:avLst/>
                <a:gdLst/>
                <a:ahLst/>
                <a:cxnLst/>
                <a:rect l="0" t="0" r="0" b="0"/>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Shape 215"/>
              <p:cNvSpPr/>
              <p:nvPr/>
            </p:nvSpPr>
            <p:spPr>
              <a:xfrm>
                <a:off x="3852275" y="2620475"/>
                <a:ext cx="65200" cy="68750"/>
              </a:xfrm>
              <a:custGeom>
                <a:avLst/>
                <a:gdLst/>
                <a:ahLst/>
                <a:cxnLst/>
                <a:rect l="0" t="0" r="0" b="0"/>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Shape 216"/>
              <p:cNvSpPr/>
              <p:nvPr/>
            </p:nvSpPr>
            <p:spPr>
              <a:xfrm>
                <a:off x="3883975" y="2544725"/>
                <a:ext cx="67000" cy="68725"/>
              </a:xfrm>
              <a:custGeom>
                <a:avLst/>
                <a:gdLst/>
                <a:ahLst/>
                <a:cxnLst/>
                <a:rect l="0" t="0" r="0" b="0"/>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Shape 217"/>
              <p:cNvSpPr/>
              <p:nvPr/>
            </p:nvSpPr>
            <p:spPr>
              <a:xfrm>
                <a:off x="3876925" y="2454850"/>
                <a:ext cx="56425" cy="61700"/>
              </a:xfrm>
              <a:custGeom>
                <a:avLst/>
                <a:gdLst/>
                <a:ahLst/>
                <a:cxnLst/>
                <a:rect l="0" t="0" r="0" b="0"/>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Shape 218"/>
              <p:cNvSpPr/>
              <p:nvPr/>
            </p:nvSpPr>
            <p:spPr>
              <a:xfrm>
                <a:off x="3674300" y="2435450"/>
                <a:ext cx="45825" cy="47625"/>
              </a:xfrm>
              <a:custGeom>
                <a:avLst/>
                <a:gdLst/>
                <a:ahLst/>
                <a:cxnLst/>
                <a:rect l="0" t="0" r="0" b="0"/>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Shape 219"/>
              <p:cNvSpPr/>
              <p:nvPr/>
            </p:nvSpPr>
            <p:spPr>
              <a:xfrm>
                <a:off x="3834650" y="2060125"/>
                <a:ext cx="72275" cy="61700"/>
              </a:xfrm>
              <a:custGeom>
                <a:avLst/>
                <a:gdLst/>
                <a:ahLst/>
                <a:cxnLst/>
                <a:rect l="0" t="0" r="0" b="0"/>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Shape 220"/>
              <p:cNvSpPr/>
              <p:nvPr/>
            </p:nvSpPr>
            <p:spPr>
              <a:xfrm>
                <a:off x="3973850" y="1963225"/>
                <a:ext cx="63450" cy="66975"/>
              </a:xfrm>
              <a:custGeom>
                <a:avLst/>
                <a:gdLst/>
                <a:ahLst/>
                <a:cxnLst/>
                <a:rect l="0" t="0" r="0" b="0"/>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Shape 221"/>
              <p:cNvSpPr/>
              <p:nvPr/>
            </p:nvSpPr>
            <p:spPr>
              <a:xfrm>
                <a:off x="3942125" y="1933250"/>
                <a:ext cx="51125" cy="42325"/>
              </a:xfrm>
              <a:custGeom>
                <a:avLst/>
                <a:gdLst/>
                <a:ahLst/>
                <a:cxnLst/>
                <a:rect l="0" t="0" r="0" b="0"/>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Shape 222"/>
              <p:cNvSpPr/>
              <p:nvPr/>
            </p:nvSpPr>
            <p:spPr>
              <a:xfrm>
                <a:off x="3353600" y="2167625"/>
                <a:ext cx="51125" cy="51125"/>
              </a:xfrm>
              <a:custGeom>
                <a:avLst/>
                <a:gdLst/>
                <a:ahLst/>
                <a:cxnLst/>
                <a:rect l="0" t="0" r="0" b="0"/>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Shape 223"/>
              <p:cNvSpPr/>
              <p:nvPr/>
            </p:nvSpPr>
            <p:spPr>
              <a:xfrm>
                <a:off x="3411750" y="2151775"/>
                <a:ext cx="31725" cy="24675"/>
              </a:xfrm>
              <a:custGeom>
                <a:avLst/>
                <a:gdLst/>
                <a:ahLst/>
                <a:cxnLst/>
                <a:rect l="0" t="0" r="0" b="0"/>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Shape 224"/>
              <p:cNvSpPr/>
              <p:nvPr/>
            </p:nvSpPr>
            <p:spPr>
              <a:xfrm>
                <a:off x="3112200" y="1920925"/>
                <a:ext cx="54625" cy="54650"/>
              </a:xfrm>
              <a:custGeom>
                <a:avLst/>
                <a:gdLst/>
                <a:ahLst/>
                <a:cxnLst/>
                <a:rect l="0" t="0" r="0" b="0"/>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Shape 225"/>
              <p:cNvSpPr/>
              <p:nvPr/>
            </p:nvSpPr>
            <p:spPr>
              <a:xfrm>
                <a:off x="3150950" y="1836350"/>
                <a:ext cx="75800" cy="70500"/>
              </a:xfrm>
              <a:custGeom>
                <a:avLst/>
                <a:gdLst/>
                <a:ahLst/>
                <a:cxnLst/>
                <a:rect l="0" t="0" r="0" b="0"/>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Shape 226"/>
              <p:cNvSpPr/>
              <p:nvPr/>
            </p:nvSpPr>
            <p:spPr>
              <a:xfrm>
                <a:off x="3182675" y="1952650"/>
                <a:ext cx="40550" cy="38775"/>
              </a:xfrm>
              <a:custGeom>
                <a:avLst/>
                <a:gdLst/>
                <a:ahLst/>
                <a:cxnLst/>
                <a:rect l="0" t="0" r="0" b="0"/>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Shape 227"/>
              <p:cNvSpPr/>
              <p:nvPr/>
            </p:nvSpPr>
            <p:spPr>
              <a:xfrm>
                <a:off x="3709525" y="1667175"/>
                <a:ext cx="58175" cy="59950"/>
              </a:xfrm>
              <a:custGeom>
                <a:avLst/>
                <a:gdLst/>
                <a:ahLst/>
                <a:cxnLst/>
                <a:rect l="0" t="0" r="0" b="0"/>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Shape 228"/>
              <p:cNvSpPr/>
              <p:nvPr/>
            </p:nvSpPr>
            <p:spPr>
              <a:xfrm>
                <a:off x="3767675" y="1591400"/>
                <a:ext cx="52900" cy="52900"/>
              </a:xfrm>
              <a:custGeom>
                <a:avLst/>
                <a:gdLst/>
                <a:ahLst/>
                <a:cxnLst/>
                <a:rect l="0" t="0" r="0" b="0"/>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Shape 229"/>
              <p:cNvSpPr/>
              <p:nvPr/>
            </p:nvSpPr>
            <p:spPr>
              <a:xfrm>
                <a:off x="3813500" y="1635475"/>
                <a:ext cx="35275" cy="40550"/>
              </a:xfrm>
              <a:custGeom>
                <a:avLst/>
                <a:gdLst/>
                <a:ahLst/>
                <a:cxnLst/>
                <a:rect l="0" t="0" r="0" b="0"/>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Shape 230"/>
              <p:cNvSpPr/>
              <p:nvPr/>
            </p:nvSpPr>
            <p:spPr>
              <a:xfrm>
                <a:off x="3774725" y="1668950"/>
                <a:ext cx="51125" cy="45825"/>
              </a:xfrm>
              <a:custGeom>
                <a:avLst/>
                <a:gdLst/>
                <a:ahLst/>
                <a:cxnLst/>
                <a:rect l="0" t="0" r="0" b="0"/>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1" name="Shape 231"/>
            <p:cNvSpPr/>
            <p:nvPr/>
          </p:nvSpPr>
          <p:spPr>
            <a:xfrm>
              <a:off x="1177875" y="2516525"/>
              <a:ext cx="652000" cy="1566525"/>
            </a:xfrm>
            <a:custGeom>
              <a:avLst/>
              <a:gdLst/>
              <a:ahLst/>
              <a:cxnLst/>
              <a:rect l="0" t="0" r="0" b="0"/>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2" name="Shape 232"/>
            <p:cNvGrpSpPr/>
            <p:nvPr/>
          </p:nvGrpSpPr>
          <p:grpSpPr>
            <a:xfrm>
              <a:off x="1583150" y="1350000"/>
              <a:ext cx="216775" cy="269625"/>
              <a:chOff x="3876925" y="1350000"/>
              <a:chExt cx="216775" cy="269625"/>
            </a:xfrm>
          </p:grpSpPr>
          <p:sp>
            <p:nvSpPr>
              <p:cNvPr id="233" name="Shape 233"/>
              <p:cNvSpPr/>
              <p:nvPr/>
            </p:nvSpPr>
            <p:spPr>
              <a:xfrm>
                <a:off x="3876925" y="1350000"/>
                <a:ext cx="216775" cy="269625"/>
              </a:xfrm>
              <a:custGeom>
                <a:avLst/>
                <a:gdLst/>
                <a:ahLst/>
                <a:cxnLst/>
                <a:rect l="0" t="0" r="0" b="0"/>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Shape 234"/>
              <p:cNvSpPr/>
              <p:nvPr/>
            </p:nvSpPr>
            <p:spPr>
              <a:xfrm>
                <a:off x="3876925" y="1350000"/>
                <a:ext cx="216775" cy="269625"/>
              </a:xfrm>
              <a:custGeom>
                <a:avLst/>
                <a:gdLst/>
                <a:ahLst/>
                <a:cxnLst/>
                <a:rect l="0" t="0" r="0" b="0"/>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Shape 235"/>
              <p:cNvSpPr/>
              <p:nvPr/>
            </p:nvSpPr>
            <p:spPr>
              <a:xfrm>
                <a:off x="3940375" y="1512125"/>
                <a:ext cx="31725" cy="75800"/>
              </a:xfrm>
              <a:custGeom>
                <a:avLst/>
                <a:gdLst/>
                <a:ahLst/>
                <a:cxnLst/>
                <a:rect l="0" t="0" r="0" b="0"/>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Shape 236"/>
              <p:cNvSpPr/>
              <p:nvPr/>
            </p:nvSpPr>
            <p:spPr>
              <a:xfrm>
                <a:off x="3954475" y="1404625"/>
                <a:ext cx="22925" cy="65225"/>
              </a:xfrm>
              <a:custGeom>
                <a:avLst/>
                <a:gdLst/>
                <a:ahLst/>
                <a:cxnLst/>
                <a:rect l="0" t="0" r="0" b="0"/>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Shape 237"/>
              <p:cNvSpPr/>
              <p:nvPr/>
            </p:nvSpPr>
            <p:spPr>
              <a:xfrm>
                <a:off x="3899850" y="1462775"/>
                <a:ext cx="56400" cy="29975"/>
              </a:xfrm>
              <a:custGeom>
                <a:avLst/>
                <a:gdLst/>
                <a:ahLst/>
                <a:cxnLst/>
                <a:rect l="0" t="0" r="0" b="0"/>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8" name="Shape 238"/>
            <p:cNvSpPr/>
            <p:nvPr/>
          </p:nvSpPr>
          <p:spPr>
            <a:xfrm>
              <a:off x="1086250" y="2701550"/>
              <a:ext cx="237900" cy="313675"/>
            </a:xfrm>
            <a:custGeom>
              <a:avLst/>
              <a:gdLst/>
              <a:ahLst/>
              <a:cxnLst/>
              <a:rect l="0" t="0" r="0" b="0"/>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Shape 239"/>
            <p:cNvSpPr/>
            <p:nvPr/>
          </p:nvSpPr>
          <p:spPr>
            <a:xfrm>
              <a:off x="924150" y="1106825"/>
              <a:ext cx="244950" cy="345400"/>
            </a:xfrm>
            <a:custGeom>
              <a:avLst/>
              <a:gdLst/>
              <a:ahLst/>
              <a:cxnLst/>
              <a:rect l="0" t="0" r="0" b="0"/>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Shape 240"/>
            <p:cNvSpPr/>
            <p:nvPr/>
          </p:nvSpPr>
          <p:spPr>
            <a:xfrm>
              <a:off x="1750550" y="2135900"/>
              <a:ext cx="260825" cy="227350"/>
            </a:xfrm>
            <a:custGeom>
              <a:avLst/>
              <a:gdLst/>
              <a:ahLst/>
              <a:cxnLst/>
              <a:rect l="0" t="0" r="0" b="0"/>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Shape 241"/>
            <p:cNvSpPr/>
            <p:nvPr/>
          </p:nvSpPr>
          <p:spPr>
            <a:xfrm>
              <a:off x="1133825" y="238125"/>
              <a:ext cx="246725" cy="246700"/>
            </a:xfrm>
            <a:custGeom>
              <a:avLst/>
              <a:gdLst/>
              <a:ahLst/>
              <a:cxnLst/>
              <a:rect l="0" t="0" r="0" b="0"/>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2" name="Shape 242"/>
            <p:cNvGrpSpPr/>
            <p:nvPr/>
          </p:nvGrpSpPr>
          <p:grpSpPr>
            <a:xfrm>
              <a:off x="1863325" y="2900650"/>
              <a:ext cx="206200" cy="244975"/>
              <a:chOff x="4157100" y="2900650"/>
              <a:chExt cx="206200" cy="244975"/>
            </a:xfrm>
          </p:grpSpPr>
          <p:sp>
            <p:nvSpPr>
              <p:cNvPr id="243" name="Shape 243"/>
              <p:cNvSpPr/>
              <p:nvPr/>
            </p:nvSpPr>
            <p:spPr>
              <a:xfrm>
                <a:off x="4157100" y="3031050"/>
                <a:ext cx="51125" cy="114575"/>
              </a:xfrm>
              <a:custGeom>
                <a:avLst/>
                <a:gdLst/>
                <a:ahLst/>
                <a:cxnLst/>
                <a:rect l="0" t="0" r="0" b="0"/>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Shape 244"/>
              <p:cNvSpPr/>
              <p:nvPr/>
            </p:nvSpPr>
            <p:spPr>
              <a:xfrm>
                <a:off x="4169450" y="2900650"/>
                <a:ext cx="88125" cy="104000"/>
              </a:xfrm>
              <a:custGeom>
                <a:avLst/>
                <a:gdLst/>
                <a:ahLst/>
                <a:cxnLst/>
                <a:rect l="0" t="0" r="0" b="0"/>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Shape 245"/>
              <p:cNvSpPr/>
              <p:nvPr/>
            </p:nvSpPr>
            <p:spPr>
              <a:xfrm>
                <a:off x="4217025" y="3024000"/>
                <a:ext cx="146275" cy="104000"/>
              </a:xfrm>
              <a:custGeom>
                <a:avLst/>
                <a:gdLst/>
                <a:ahLst/>
                <a:cxnLst/>
                <a:rect l="0" t="0" r="0" b="0"/>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 name="Shape 246"/>
            <p:cNvGrpSpPr/>
            <p:nvPr/>
          </p:nvGrpSpPr>
          <p:grpSpPr>
            <a:xfrm>
              <a:off x="1923250" y="773800"/>
              <a:ext cx="290750" cy="361250"/>
              <a:chOff x="4217025" y="773800"/>
              <a:chExt cx="290750" cy="361250"/>
            </a:xfrm>
          </p:grpSpPr>
          <p:sp>
            <p:nvSpPr>
              <p:cNvPr id="247" name="Shape 247"/>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Shape 248"/>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Shape 249"/>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 name="Shape 250"/>
            <p:cNvGrpSpPr/>
            <p:nvPr/>
          </p:nvGrpSpPr>
          <p:grpSpPr>
            <a:xfrm>
              <a:off x="959375" y="2320925"/>
              <a:ext cx="149800" cy="299575"/>
              <a:chOff x="3253150" y="2320925"/>
              <a:chExt cx="149800" cy="299575"/>
            </a:xfrm>
          </p:grpSpPr>
          <p:sp>
            <p:nvSpPr>
              <p:cNvPr id="251" name="Shape 251"/>
              <p:cNvSpPr/>
              <p:nvPr/>
            </p:nvSpPr>
            <p:spPr>
              <a:xfrm>
                <a:off x="3290150" y="2476000"/>
                <a:ext cx="112800" cy="144500"/>
              </a:xfrm>
              <a:custGeom>
                <a:avLst/>
                <a:gdLst/>
                <a:ahLst/>
                <a:cxnLst/>
                <a:rect l="0" t="0" r="0" b="0"/>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Shape 252"/>
              <p:cNvSpPr/>
              <p:nvPr/>
            </p:nvSpPr>
            <p:spPr>
              <a:xfrm>
                <a:off x="3253150" y="2320925"/>
                <a:ext cx="100475" cy="130425"/>
              </a:xfrm>
              <a:custGeom>
                <a:avLst/>
                <a:gdLst/>
                <a:ahLst/>
                <a:cxnLst/>
                <a:rect l="0" t="0" r="0" b="0"/>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 name="Shape 253"/>
            <p:cNvGrpSpPr/>
            <p:nvPr/>
          </p:nvGrpSpPr>
          <p:grpSpPr>
            <a:xfrm>
              <a:off x="1193750" y="3986125"/>
              <a:ext cx="766525" cy="1452000"/>
              <a:chOff x="3487525" y="3986125"/>
              <a:chExt cx="766525" cy="1452000"/>
            </a:xfrm>
          </p:grpSpPr>
          <p:sp>
            <p:nvSpPr>
              <p:cNvPr id="254" name="Shape 254"/>
              <p:cNvSpPr/>
              <p:nvPr/>
            </p:nvSpPr>
            <p:spPr>
              <a:xfrm>
                <a:off x="3506900" y="3986125"/>
                <a:ext cx="747150" cy="1452000"/>
              </a:xfrm>
              <a:custGeom>
                <a:avLst/>
                <a:gdLst/>
                <a:ahLst/>
                <a:cxnLst/>
                <a:rect l="0" t="0" r="0" b="0"/>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Shape 255"/>
              <p:cNvSpPr/>
              <p:nvPr/>
            </p:nvSpPr>
            <p:spPr>
              <a:xfrm>
                <a:off x="3501600" y="4357925"/>
                <a:ext cx="151575" cy="297825"/>
              </a:xfrm>
              <a:custGeom>
                <a:avLst/>
                <a:gdLst/>
                <a:ahLst/>
                <a:cxnLst/>
                <a:rect l="0" t="0" r="0" b="0"/>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Shape 256"/>
              <p:cNvSpPr/>
              <p:nvPr/>
            </p:nvSpPr>
            <p:spPr>
              <a:xfrm>
                <a:off x="3487525" y="4421350"/>
                <a:ext cx="82825" cy="112800"/>
              </a:xfrm>
              <a:custGeom>
                <a:avLst/>
                <a:gdLst/>
                <a:ahLst/>
                <a:cxnLst/>
                <a:rect l="0" t="0" r="0" b="0"/>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Shape 257"/>
              <p:cNvSpPr/>
              <p:nvPr/>
            </p:nvSpPr>
            <p:spPr>
              <a:xfrm>
                <a:off x="3621425" y="4657475"/>
                <a:ext cx="89900" cy="84625"/>
              </a:xfrm>
              <a:custGeom>
                <a:avLst/>
                <a:gdLst/>
                <a:ahLst/>
                <a:cxnLst/>
                <a:rect l="0" t="0" r="0" b="0"/>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8" name="Shape 258"/>
            <p:cNvSpPr/>
            <p:nvPr/>
          </p:nvSpPr>
          <p:spPr>
            <a:xfrm>
              <a:off x="1660700" y="3957925"/>
              <a:ext cx="244950" cy="246725"/>
            </a:xfrm>
            <a:custGeom>
              <a:avLst/>
              <a:gdLst/>
              <a:ahLst/>
              <a:cxnLst/>
              <a:rect l="0" t="0" r="0" b="0"/>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Shape 259"/>
            <p:cNvSpPr/>
            <p:nvPr/>
          </p:nvSpPr>
          <p:spPr>
            <a:xfrm>
              <a:off x="971725" y="3707700"/>
              <a:ext cx="220275" cy="341875"/>
            </a:xfrm>
            <a:custGeom>
              <a:avLst/>
              <a:gdLst/>
              <a:ahLst/>
              <a:cxnLst/>
              <a:rect l="0" t="0" r="0" b="0"/>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Shape 260"/>
            <p:cNvSpPr/>
            <p:nvPr/>
          </p:nvSpPr>
          <p:spPr>
            <a:xfrm>
              <a:off x="2016625" y="4890075"/>
              <a:ext cx="119850" cy="586800"/>
            </a:xfrm>
            <a:custGeom>
              <a:avLst/>
              <a:gdLst/>
              <a:ahLst/>
              <a:cxnLst/>
              <a:rect l="0" t="0" r="0" b="0"/>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1" name="Shape 261"/>
            <p:cNvGrpSpPr/>
            <p:nvPr/>
          </p:nvGrpSpPr>
          <p:grpSpPr>
            <a:xfrm>
              <a:off x="1216650" y="5036325"/>
              <a:ext cx="169175" cy="269650"/>
              <a:chOff x="3510425" y="5036325"/>
              <a:chExt cx="169175" cy="269650"/>
            </a:xfrm>
          </p:grpSpPr>
          <p:sp>
            <p:nvSpPr>
              <p:cNvPr id="262" name="Shape 262"/>
              <p:cNvSpPr/>
              <p:nvPr/>
            </p:nvSpPr>
            <p:spPr>
              <a:xfrm>
                <a:off x="3510425" y="5105050"/>
                <a:ext cx="86350" cy="77575"/>
              </a:xfrm>
              <a:custGeom>
                <a:avLst/>
                <a:gdLst/>
                <a:ahLst/>
                <a:cxnLst/>
                <a:rect l="0" t="0" r="0" b="0"/>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Shape 263"/>
              <p:cNvSpPr/>
              <p:nvPr/>
            </p:nvSpPr>
            <p:spPr>
              <a:xfrm>
                <a:off x="3602050" y="5157925"/>
                <a:ext cx="66975" cy="63450"/>
              </a:xfrm>
              <a:custGeom>
                <a:avLst/>
                <a:gdLst/>
                <a:ahLst/>
                <a:cxnLst/>
                <a:rect l="0" t="0" r="0" b="0"/>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Shape 264"/>
              <p:cNvSpPr/>
              <p:nvPr/>
            </p:nvSpPr>
            <p:spPr>
              <a:xfrm>
                <a:off x="3538625" y="5221350"/>
                <a:ext cx="82825" cy="84625"/>
              </a:xfrm>
              <a:custGeom>
                <a:avLst/>
                <a:gdLst/>
                <a:ahLst/>
                <a:cxnLst/>
                <a:rect l="0" t="0" r="0" b="0"/>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Shape 265"/>
              <p:cNvSpPr/>
              <p:nvPr/>
            </p:nvSpPr>
            <p:spPr>
              <a:xfrm>
                <a:off x="3640825" y="5036325"/>
                <a:ext cx="38775" cy="42325"/>
              </a:xfrm>
              <a:custGeom>
                <a:avLst/>
                <a:gdLst/>
                <a:ahLst/>
                <a:cxnLst/>
                <a:rect l="0" t="0" r="0" b="0"/>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66" name="Shape 266"/>
          <p:cNvGrpSpPr/>
          <p:nvPr/>
        </p:nvGrpSpPr>
        <p:grpSpPr>
          <a:xfrm rot="-9319279">
            <a:off x="602668" y="1055949"/>
            <a:ext cx="389219" cy="483595"/>
            <a:chOff x="4217025" y="773800"/>
            <a:chExt cx="290750" cy="361250"/>
          </a:xfrm>
        </p:grpSpPr>
        <p:sp>
          <p:nvSpPr>
            <p:cNvPr id="267" name="Shape 267"/>
            <p:cNvSpPr/>
            <p:nvPr/>
          </p:nvSpPr>
          <p:spPr>
            <a:xfrm>
              <a:off x="4231125" y="773800"/>
              <a:ext cx="56400" cy="135700"/>
            </a:xfrm>
            <a:custGeom>
              <a:avLst/>
              <a:gdLst/>
              <a:ahLst/>
              <a:cxnLst/>
              <a:rect l="0" t="0" r="0" b="0"/>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Shape 268"/>
            <p:cNvSpPr/>
            <p:nvPr/>
          </p:nvSpPr>
          <p:spPr>
            <a:xfrm>
              <a:off x="4291025" y="858375"/>
              <a:ext cx="216750" cy="109275"/>
            </a:xfrm>
            <a:custGeom>
              <a:avLst/>
              <a:gdLst/>
              <a:ahLst/>
              <a:cxnLst/>
              <a:rect l="0" t="0" r="0" b="0"/>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Shape 269"/>
            <p:cNvSpPr/>
            <p:nvPr/>
          </p:nvSpPr>
          <p:spPr>
            <a:xfrm>
              <a:off x="4217025" y="1004625"/>
              <a:ext cx="68750" cy="130425"/>
            </a:xfrm>
            <a:custGeom>
              <a:avLst/>
              <a:gdLst/>
              <a:ahLst/>
              <a:cxnLst/>
              <a:rect l="0" t="0" r="0" b="0"/>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68249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888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2765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173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9353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6678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269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D4D2DB-DD09-4AB9-9710-5527A3A0633C}" type="datetimeFigureOut">
              <a:rPr lang="en-US" smtClean="0">
                <a:solidFill>
                  <a:prstClr val="black">
                    <a:tint val="75000"/>
                  </a:prstClr>
                </a:solidFill>
              </a:rPr>
              <a:pPr/>
              <a:t>6/9/2023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9A0ED-8C83-44C6-99B3-57E9920102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360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0836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7257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3587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4641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3265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6287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245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873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720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6/9/2023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1904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D4D2DB-DD09-4AB9-9710-5527A3A0633C}" type="datetimeFigureOut">
              <a:rPr lang="en-US" smtClean="0">
                <a:solidFill>
                  <a:prstClr val="black">
                    <a:tint val="75000"/>
                  </a:prstClr>
                </a:solidFill>
              </a:rPr>
              <a:pPr/>
              <a:t>6/9/2023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9A0ED-8C83-44C6-99B3-57E9920102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65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6/9/2023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0854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6/9/2023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9340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910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385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829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4013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25677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60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6/9/2023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2053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6/9/2023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5547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D4D2DB-DD09-4AB9-9710-5527A3A0633C}" type="datetimeFigureOut">
              <a:rPr lang="en-US" smtClean="0">
                <a:solidFill>
                  <a:prstClr val="black">
                    <a:tint val="75000"/>
                  </a:prstClr>
                </a:solidFill>
              </a:rPr>
              <a:pPr/>
              <a:t>6/9/2023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9A0ED-8C83-44C6-99B3-57E9920102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409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909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6/9/2023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9822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D4D2DB-DD09-4AB9-9710-5527A3A0633C}" type="datetimeFigureOut">
              <a:rPr lang="en-US" smtClean="0">
                <a:solidFill>
                  <a:prstClr val="black">
                    <a:tint val="75000"/>
                  </a:prstClr>
                </a:solidFill>
              </a:rPr>
              <a:pPr/>
              <a:t>6/9/2023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9A0ED-8C83-44C6-99B3-57E9920102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655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D4D2DB-DD09-4AB9-9710-5527A3A0633C}" type="datetimeFigureOut">
              <a:rPr lang="en-US" smtClean="0">
                <a:solidFill>
                  <a:prstClr val="black">
                    <a:tint val="75000"/>
                  </a:prstClr>
                </a:solidFill>
              </a:rPr>
              <a:pPr/>
              <a:t>6/9/2023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9A0ED-8C83-44C6-99B3-57E9920102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633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D4D2DB-DD09-4AB9-9710-5527A3A0633C}" type="datetimeFigureOut">
              <a:rPr lang="en-US" smtClean="0">
                <a:solidFill>
                  <a:prstClr val="black">
                    <a:tint val="75000"/>
                  </a:prstClr>
                </a:solidFill>
              </a:rPr>
              <a:pPr/>
              <a:t>6/9/2023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9A0ED-8C83-44C6-99B3-57E9920102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88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D4D2DB-DD09-4AB9-9710-5527A3A0633C}" type="datetimeFigureOut">
              <a:rPr lang="en-US" smtClean="0">
                <a:solidFill>
                  <a:prstClr val="black">
                    <a:tint val="75000"/>
                  </a:prstClr>
                </a:solidFill>
              </a:rPr>
              <a:pPr/>
              <a:t>6/9/2023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9A0ED-8C83-44C6-99B3-57E9920102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973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D4D2DB-DD09-4AB9-9710-5527A3A0633C}" type="datetimeFigureOut">
              <a:rPr lang="en-US" smtClean="0">
                <a:solidFill>
                  <a:prstClr val="black">
                    <a:tint val="75000"/>
                  </a:prstClr>
                </a:solidFill>
              </a:rPr>
              <a:pPr/>
              <a:t>6/9/2023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9A0ED-8C83-44C6-99B3-57E9920102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30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4D2DB-DD09-4AB9-9710-5527A3A0633C}" type="datetimeFigureOut">
              <a:rPr lang="en-US" smtClean="0">
                <a:solidFill>
                  <a:prstClr val="black">
                    <a:tint val="75000"/>
                  </a:prstClr>
                </a:solidFill>
              </a:rPr>
              <a:pPr/>
              <a:t>6/9/2023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9A0ED-8C83-44C6-99B3-57E9920102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73289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633" y="782633"/>
            <a:ext cx="8012800" cy="11432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1pPr>
            <a:lvl2pPr lvl="1">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2pPr>
            <a:lvl3pPr lvl="2">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3pPr>
            <a:lvl4pPr lvl="3">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4pPr>
            <a:lvl5pPr lvl="4">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5pPr>
            <a:lvl6pPr lvl="5">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6pPr>
            <a:lvl7pPr lvl="6">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7pPr>
            <a:lvl8pPr lvl="7">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8pPr>
            <a:lvl9pPr lvl="8">
              <a:spcBef>
                <a:spcPts val="0"/>
              </a:spcBef>
              <a:spcAft>
                <a:spcPts val="0"/>
              </a:spcAft>
              <a:buClr>
                <a:srgbClr val="97BFAC"/>
              </a:buClr>
              <a:buSzPts val="3000"/>
              <a:buFont typeface="Yellowtail"/>
              <a:buNone/>
              <a:defRPr sz="3000">
                <a:solidFill>
                  <a:srgbClr val="97BFAC"/>
                </a:solidFill>
                <a:latin typeface="Yellowtail"/>
                <a:ea typeface="Yellowtail"/>
                <a:cs typeface="Yellowtail"/>
                <a:sym typeface="Yellowtail"/>
              </a:defRPr>
            </a:lvl9pPr>
          </a:lstStyle>
          <a:p>
            <a:endParaRPr/>
          </a:p>
        </p:txBody>
      </p:sp>
      <p:sp>
        <p:nvSpPr>
          <p:cNvPr id="7" name="Shape 7"/>
          <p:cNvSpPr txBox="1">
            <a:spLocks noGrp="1"/>
          </p:cNvSpPr>
          <p:nvPr>
            <p:ph type="body" idx="1"/>
          </p:nvPr>
        </p:nvSpPr>
        <p:spPr>
          <a:xfrm>
            <a:off x="838633" y="2006600"/>
            <a:ext cx="8012800" cy="4107600"/>
          </a:xfrm>
          <a:prstGeom prst="rect">
            <a:avLst/>
          </a:prstGeom>
          <a:noFill/>
          <a:ln>
            <a:noFill/>
          </a:ln>
        </p:spPr>
        <p:txBody>
          <a:bodyPr spcFirstLastPara="1" wrap="square" lIns="91425" tIns="91425" rIns="91425" bIns="91425" anchor="t" anchorCtr="0"/>
          <a:lstStyle>
            <a:lvl1pPr marL="457200" lvl="0" indent="-317500">
              <a:spcBef>
                <a:spcPts val="600"/>
              </a:spcBef>
              <a:spcAft>
                <a:spcPts val="0"/>
              </a:spcAft>
              <a:buClr>
                <a:srgbClr val="BDCC64"/>
              </a:buClr>
              <a:buSzPts val="1400"/>
              <a:buFont typeface="Neuton"/>
              <a:buChar char="✢"/>
              <a:defRPr sz="2400">
                <a:solidFill>
                  <a:srgbClr val="666666"/>
                </a:solidFill>
                <a:latin typeface="Neuton"/>
                <a:ea typeface="Neuton"/>
                <a:cs typeface="Neuton"/>
                <a:sym typeface="Neuton"/>
              </a:defRPr>
            </a:lvl1pPr>
            <a:lvl2pPr marL="914400" lvl="1"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2pPr>
            <a:lvl3pPr marL="1371600" lvl="2"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3pPr>
            <a:lvl4pPr marL="1828800" lvl="3"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4pPr>
            <a:lvl5pPr marL="2286000" lvl="4"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5pPr>
            <a:lvl6pPr marL="2743200" lvl="5"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6pPr>
            <a:lvl7pPr marL="3200400" lvl="6"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7pPr>
            <a:lvl8pPr marL="3657600" lvl="7"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8pPr>
            <a:lvl9pPr marL="4114800" lvl="8" indent="-381000">
              <a:spcBef>
                <a:spcPts val="0"/>
              </a:spcBef>
              <a:spcAft>
                <a:spcPts val="0"/>
              </a:spcAft>
              <a:buClr>
                <a:srgbClr val="BDCC64"/>
              </a:buClr>
              <a:buSzPts val="2400"/>
              <a:buFont typeface="Neuton"/>
              <a:buChar char="○"/>
              <a:defRPr sz="2400">
                <a:solidFill>
                  <a:srgbClr val="666666"/>
                </a:solidFill>
                <a:latin typeface="Neuton"/>
                <a:ea typeface="Neuton"/>
                <a:cs typeface="Neuton"/>
                <a:sym typeface="Neuton"/>
              </a:defRPr>
            </a:lvl9pPr>
          </a:lstStyle>
          <a:p>
            <a:endParaRPr/>
          </a:p>
        </p:txBody>
      </p:sp>
    </p:spTree>
    <p:extLst>
      <p:ext uri="{BB962C8B-B14F-4D97-AF65-F5344CB8AC3E}">
        <p14:creationId xmlns:p14="http://schemas.microsoft.com/office/powerpoint/2010/main" val="1494588070"/>
      </p:ext>
    </p:extLst>
  </p:cSld>
  <p:clrMap bg1="lt1" tx1="dk1" bg2="dk2" tx2="lt2" accent1="accent1" accent2="accent2" accent3="accent3" accent4="accent4" accent5="accent5" accent6="accent6" hlink="hlink" folHlink="folHlink"/>
  <p:sldLayoutIdLst>
    <p:sldLayoutId id="2147483755" r:id="rId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499203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6/9/2023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09841106"/>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s://acsjournals.onlinelibrary.wiley.com/doi/full/10.3322/caac.21660#caac21660-bib-0095"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acsjournals.onlinelibrary.wiley.com/doi/full/10.3322/caac.21660#caac21660-bib-0128" TargetMode="External"/><Relationship Id="rId2" Type="http://schemas.openxmlformats.org/officeDocument/2006/relationships/hyperlink" Target="https://acsjournals.onlinelibrary.wiley.com/doi/full/10.3322/caac.21660#caac21660-bib-0127" TargetMode="External"/><Relationship Id="rId1" Type="http://schemas.openxmlformats.org/officeDocument/2006/relationships/slideLayout" Target="../slideLayouts/slideLayout4.xml"/><Relationship Id="rId4" Type="http://schemas.openxmlformats.org/officeDocument/2006/relationships/hyperlink" Target="https://acsjournals.onlinelibrary.wiley.com/doi/full/10.3322/caac.21660#caac21660-bib-0129"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acsjournals.onlinelibrary.wiley.com/doi/full/10.3322/caac.21660#caac21660-bib-0096"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hyperlink" Target="http://www.google.com/url?sa=i&amp;rct=j&amp;q=&amp;esrc=s&amp;source=images&amp;cd=&amp;cad=rja&amp;uact=8&amp;ved=0ahUKEwjbxPGP2fHKAhUKJ5oKHffrBwsQjRwIBw&amp;url=http://www.baharnews.ir/news/99291/&amp;psig=AFQjCNGEyw1PztWMx4IU-unRuql9OLBerQ&amp;ust=1455348176357304" TargetMode="External"/><Relationship Id="rId7" Type="http://schemas.openxmlformats.org/officeDocument/2006/relationships/hyperlink" Target="http://www.google.com/url?sa=i&amp;rct=j&amp;q=&amp;esrc=s&amp;source=images&amp;cd=&amp;cad=rja&amp;uact=8&amp;ved=0ahUKEwjFpsPU2fHKAhXFYZoKHWKNAW0QjRwIBw&amp;url=http://shafaonline.ir/fa/news/71532/%D8%A7%DB%8C%D9%86-%D8%AE%D9%88%D8%B1%D8%A7%DA%A9%DB%8C-%D8%A8%D8%A7%D8%B9%D8%AB-%DA%A9%D8%A7%D9%87%D8%B4-%D8%AD%D8%A7%D9%81%D8%B8%D9%87-%D8%AF%D8%B1-%D8%A2%D9%82%D8%A7%DB%8C%D8%A7%D9%86-%D9%85%DB%8C-%D8%B4%D9%88%D8%AF&amp;psig=AFQjCNGEyw1PztWMx4IU-unRuql9OLBerQ&amp;ust=1455348176357304" TargetMode="External"/><Relationship Id="rId2" Type="http://schemas.openxmlformats.org/officeDocument/2006/relationships/image" Target="../media/image63.jpeg"/><Relationship Id="rId1" Type="http://schemas.openxmlformats.org/officeDocument/2006/relationships/slideLayout" Target="../slideLayouts/slideLayout15.xml"/><Relationship Id="rId6" Type="http://schemas.openxmlformats.org/officeDocument/2006/relationships/image" Target="../media/image65.jpeg"/><Relationship Id="rId5" Type="http://schemas.openxmlformats.org/officeDocument/2006/relationships/hyperlink" Target="http://rpsi.aqr.ir/portal/home/?news/252371/309536/742880/%DA%86%D8%B1%D8%A8%DB%8C-%D8%AA%D8%B1%D8%A7%D9%86%D8%B3-%DA%86%DB%8C%D8%B3%D8%AA%D8%9F" TargetMode="Externa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7.jpeg"/><Relationship Id="rId7" Type="http://schemas.openxmlformats.org/officeDocument/2006/relationships/hyperlink" Target="http://www.google.com/url?sa=i&amp;rct=j&amp;q=&amp;esrc=s&amp;source=images&amp;cd=&amp;cad=rja&amp;uact=8&amp;ved=0ahUKEwj209W_5PHKAhXoCpoKHQXMCMQQjRwIBw&amp;url=http://www.bartarinha.ir/fa/news/159817/%D8%AF%D9%86%D9%8A%D8%A7-%D8%B1%D9%88-%D8%A8%D8%AF%D9%88%D9%86-%DA%86%D9%8A%D9%BE%D8%B3-%D9%86%D9%85%D9%8A%E2%80%8C%D8%AE%D9%88%D8%A7%D9%85-%D8%AD%D8%AA%DB%8C-%D9%8A%D9%87-%D9%84%D8%AD%D8%B8%D9%87&amp;psig=AFQjCNGETctK07NEtA0StuKUh3fp19Ft_A&amp;ust=1455351361567725" TargetMode="External"/><Relationship Id="rId12" Type="http://schemas.openxmlformats.org/officeDocument/2006/relationships/image" Target="../media/image72.gif"/><Relationship Id="rId2" Type="http://schemas.openxmlformats.org/officeDocument/2006/relationships/hyperlink" Target="http://www.google.com/url?sa=i&amp;rct=j&amp;q=&amp;esrc=s&amp;source=images&amp;cd=&amp;cad=rja&amp;uact=8&amp;ved=0ahUKEwjn0u3W2vHKAhWrE5oKHcCMCE4QjRwIBw&amp;url=http://www.mihanfal.com/%DA%86%DA%AF%D9%88%D9%86%D9%87-%D9%85%DB%8C%D9%84-%D8%A8%D9%87-%D8%AE%D9%88%D8%B1%D8%AF%D9%86-%D8%B4%DB%8C%D8%B1%DB%8C%D9%86%DB%8C-%D8%B1%D8%A7-%D8%AF%D8%B1-%D8%AE%D9%88%D8%AF-%DA%A9%D9%85-%DA%A9.html&amp;psig=AFQjCNG36v7GkC4cDQfkkGJ07GA-vRfKuA&amp;ust=1455348684344014" TargetMode="External"/><Relationship Id="rId1" Type="http://schemas.openxmlformats.org/officeDocument/2006/relationships/slideLayout" Target="../slideLayouts/slideLayout15.xml"/><Relationship Id="rId6" Type="http://schemas.openxmlformats.org/officeDocument/2006/relationships/image" Target="../media/image69.jpeg"/><Relationship Id="rId11" Type="http://schemas.openxmlformats.org/officeDocument/2006/relationships/hyperlink" Target="http://www.google.com/url?sa=i&amp;rct=j&amp;q=&amp;esrc=s&amp;source=images&amp;cd=&amp;cad=rja&amp;uact=8&amp;ved=0ahUKEwjGopiS5fHKAhXjFJoKHVGZAqAQjRwIBw&amp;url=http://www.salamatnews.com/news/113716/%D8%A8%DB%8C%D8%B3%DA%A9%D9%88%DB%8C%D8%AA-%D8%B3%D8%A8%D9%88%D8%B3-%D8%AF%D8%A7%D8%B1-%D8%A8%D8%A7%D8%B9%D8%AB-%DA%86%D8%A7%D9%82%DB%8C-%D9%85%DB%8C-%D8%B4%D9%88%D8%AF-&amp;psig=AFQjCNFDT7VakVQ_q1nb1UCIGiZ3HECSPw&amp;ust=1455351536392742" TargetMode="External"/><Relationship Id="rId5" Type="http://schemas.openxmlformats.org/officeDocument/2006/relationships/hyperlink" Target="http://www.google.com/url?sa=i&amp;rct=j&amp;q=&amp;esrc=s&amp;source=images&amp;cd=&amp;cad=rja&amp;uact=8&amp;ved=0ahUKEwjSzsSp5PHKAhXFNJoKHcYTA3YQjRwIBw&amp;url=http://tabnakbato.ir/fa/news/17993/%D9%86%DA%A9%D8%A7%D8%AA%DB%8C-%D8%A8%D8%B1%D8%A7%DB%8C-%D8%AA%D9%87%DB%8C%D9%87-%D9%BE%D8%A7%D9%BE-%DA%A9%D9%88%D8%B1%D9%86-%D9%87%D8%A7%DB%8C-%D8%B7%D8%B9%D9%85-%D8%AF%D8%A7%D8%B1&amp;psig=AFQjCNEbRnz1k_FkbDRsL2DFtAD9EBrlDA&amp;ust=1455351322984054" TargetMode="External"/><Relationship Id="rId10" Type="http://schemas.openxmlformats.org/officeDocument/2006/relationships/image" Target="../media/image71.jpeg"/><Relationship Id="rId4" Type="http://schemas.openxmlformats.org/officeDocument/2006/relationships/image" Target="../media/image68.png"/><Relationship Id="rId9" Type="http://schemas.openxmlformats.org/officeDocument/2006/relationships/hyperlink" Target="http://www.google.com/url?sa=i&amp;rct=j&amp;q=&amp;esrc=s&amp;source=images&amp;cd=&amp;cad=rja&amp;uact=8&amp;ved=0ahUKEwjciv3n5PHKAhVLSZoKHVX5Dq0QjRwIBw&amp;url=http://www.ninisearch.com/foods/eating-cheese-puffs-during-pregnancy/&amp;psig=AFQjCNEJlxOyeWrClifmokVjhEqFQ-ABNg&amp;ust=1455351407899875"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voiceobserver.com/2016/01/17/how-to-substitute-applesauce-for-sugar.html" TargetMode="Externa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javane.net/%D9%85%D9%82%D8%A7%D9%84%D8%A7%D8%AA/%D9%BE%D8%B3%D8%AA%D9%87-%D9%88-%D8%A7%D9%81%D9%84%D8%A7%D8%AA%D9%88%DA%A9%D8%B3%DB%8C%D9%86/" TargetMode="External"/><Relationship Id="rId1" Type="http://schemas.openxmlformats.org/officeDocument/2006/relationships/slideLayout" Target="../slideLayouts/slideLayout15.xml"/><Relationship Id="rId5" Type="http://schemas.openxmlformats.org/officeDocument/2006/relationships/image" Target="../media/image75.png"/><Relationship Id="rId4" Type="http://schemas.openxmlformats.org/officeDocument/2006/relationships/hyperlink" Target="http://www.google.com/url?sa=i&amp;rct=j&amp;q=&amp;esrc=s&amp;source=images&amp;cd=&amp;cad=rja&amp;uact=8&amp;ved=0ahUKEwjcw_C-lvLKAhXCthoKHUQPDpYQjRwIBw&amp;url=http://samanegandom.com/article/%D8%A2%D9%81%D9%84%D8%A7%D8%AA%D9%88%DA%A9%D8%B3%DB%8C%D9%86&amp;psig=AFQjCNES474m3pYyH3u1NvJ25YYfxNrR3w&amp;ust=1455364759273440"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a:cs typeface="B Titr" panose="00000700000000000000" pitchFamily="2" charset="-78"/>
              </a:rPr>
              <a:t>پیشگیری از سرطان</a:t>
            </a:r>
            <a:endParaRPr lang="en-US" dirty="0">
              <a:cs typeface="B Titr" panose="00000700000000000000" pitchFamily="2" charset="-78"/>
            </a:endParaRPr>
          </a:p>
        </p:txBody>
      </p:sp>
      <p:sp>
        <p:nvSpPr>
          <p:cNvPr id="3" name="Subtitle 2"/>
          <p:cNvSpPr>
            <a:spLocks noGrp="1"/>
          </p:cNvSpPr>
          <p:nvPr>
            <p:ph type="subTitle" idx="1"/>
          </p:nvPr>
        </p:nvSpPr>
        <p:spPr>
          <a:xfrm>
            <a:off x="680321" y="4394039"/>
            <a:ext cx="8365707" cy="1598547"/>
          </a:xfrm>
        </p:spPr>
        <p:txBody>
          <a:bodyPr>
            <a:normAutofit/>
          </a:bodyPr>
          <a:lstStyle/>
          <a:p>
            <a:r>
              <a:rPr lang="fa-IR" dirty="0">
                <a:cs typeface="B Titr" panose="00000700000000000000" pitchFamily="2" charset="-78"/>
              </a:rPr>
              <a:t>نوذر نخعی</a:t>
            </a:r>
          </a:p>
          <a:p>
            <a:r>
              <a:rPr lang="fa-IR" dirty="0">
                <a:cs typeface="B Titr" panose="00000700000000000000" pitchFamily="2" charset="-78"/>
              </a:rPr>
              <a:t>استاد پزشکی اجتماعی</a:t>
            </a:r>
          </a:p>
          <a:p>
            <a:r>
              <a:rPr lang="fa-IR" dirty="0">
                <a:cs typeface="B Titr" panose="00000700000000000000" pitchFamily="2" charset="-78"/>
              </a:rPr>
              <a:t>دانشگاه علوم پزشکی کرمان</a:t>
            </a:r>
          </a:p>
          <a:p>
            <a:r>
              <a:rPr lang="fa-IR" dirty="0">
                <a:cs typeface="B Titr" panose="00000700000000000000" pitchFamily="2" charset="-78"/>
              </a:rPr>
              <a:t>1402</a:t>
            </a:r>
            <a:endParaRPr lang="en-US" dirty="0">
              <a:cs typeface="B Titr" panose="00000700000000000000" pitchFamily="2" charset="-78"/>
            </a:endParaRPr>
          </a:p>
        </p:txBody>
      </p:sp>
      <p:pic>
        <p:nvPicPr>
          <p:cNvPr id="4" name="Picture 3">
            <a:extLst>
              <a:ext uri="{FF2B5EF4-FFF2-40B4-BE49-F238E27FC236}">
                <a16:creationId xmlns:a16="http://schemas.microsoft.com/office/drawing/2014/main" id="{20816D63-4B80-616B-A405-96E7F53C0FDC}"/>
              </a:ext>
            </a:extLst>
          </p:cNvPr>
          <p:cNvPicPr>
            <a:picLocks noChangeAspect="1"/>
          </p:cNvPicPr>
          <p:nvPr/>
        </p:nvPicPr>
        <p:blipFill>
          <a:blip r:embed="rId3">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3244645" y="2110"/>
            <a:ext cx="4360837" cy="1344164"/>
          </a:xfrm>
          <a:prstGeom prst="rect">
            <a:avLst/>
          </a:prstGeom>
        </p:spPr>
      </p:pic>
    </p:spTree>
    <p:extLst>
      <p:ext uri="{BB962C8B-B14F-4D97-AF65-F5344CB8AC3E}">
        <p14:creationId xmlns:p14="http://schemas.microsoft.com/office/powerpoint/2010/main" val="206225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89582-DCC7-426A-42FA-E1A4FEC3B140}"/>
              </a:ext>
            </a:extLst>
          </p:cNvPr>
          <p:cNvSpPr>
            <a:spLocks noGrp="1"/>
          </p:cNvSpPr>
          <p:nvPr>
            <p:ph type="title"/>
          </p:nvPr>
        </p:nvSpPr>
        <p:spPr>
          <a:xfrm>
            <a:off x="838633" y="80519"/>
            <a:ext cx="8012800" cy="1143200"/>
          </a:xfrm>
        </p:spPr>
        <p:txBody>
          <a:bodyPr/>
          <a:lstStyle/>
          <a:p>
            <a:pPr algn="ctr"/>
            <a:r>
              <a:rPr lang="fa-IR" sz="4000" dirty="0">
                <a:solidFill>
                  <a:srgbClr val="7030A0"/>
                </a:solidFill>
                <a:cs typeface="B Titr" panose="00000700000000000000" pitchFamily="2" charset="-78"/>
              </a:rPr>
              <a:t>پیش بینی سازمان جهانی بهداشت از ایران؟</a:t>
            </a:r>
            <a:endParaRPr lang="en-US" sz="400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063E8213-8489-3C55-2B63-36BF7AAD31B5}"/>
              </a:ext>
            </a:extLst>
          </p:cNvPr>
          <p:cNvSpPr>
            <a:spLocks noGrp="1"/>
          </p:cNvSpPr>
          <p:nvPr>
            <p:ph type="body" idx="1"/>
          </p:nvPr>
        </p:nvSpPr>
        <p:spPr>
          <a:xfrm>
            <a:off x="278296" y="4944176"/>
            <a:ext cx="10045147" cy="1403224"/>
          </a:xfrm>
        </p:spPr>
        <p:txBody>
          <a:bodyPr/>
          <a:lstStyle/>
          <a:p>
            <a:pPr algn="r" rtl="1"/>
            <a:r>
              <a:rPr lang="fa-IR" sz="4400" dirty="0">
                <a:solidFill>
                  <a:srgbClr val="C00000"/>
                </a:solidFill>
                <a:cs typeface="B Titr" panose="00000700000000000000" pitchFamily="2" charset="-78"/>
              </a:rPr>
              <a:t>43 درصد افزایش </a:t>
            </a:r>
            <a:r>
              <a:rPr lang="fa-IR" sz="4400" dirty="0">
                <a:solidFill>
                  <a:schemeClr val="tx1"/>
                </a:solidFill>
                <a:cs typeface="B Titr" panose="00000700000000000000" pitchFamily="2" charset="-78"/>
              </a:rPr>
              <a:t>موارد طی 17 سال</a:t>
            </a:r>
          </a:p>
          <a:p>
            <a:pPr algn="r" rtl="1"/>
            <a:r>
              <a:rPr lang="fa-IR" sz="4400" dirty="0">
                <a:solidFill>
                  <a:srgbClr val="C00000"/>
                </a:solidFill>
                <a:cs typeface="B Titr" panose="00000700000000000000" pitchFamily="2" charset="-78"/>
              </a:rPr>
              <a:t>سه سرطان شایع </a:t>
            </a:r>
            <a:r>
              <a:rPr lang="fa-IR" sz="4400" dirty="0">
                <a:solidFill>
                  <a:schemeClr val="tx1"/>
                </a:solidFill>
                <a:cs typeface="B Titr" panose="00000700000000000000" pitchFamily="2" charset="-78"/>
              </a:rPr>
              <a:t>در ایران: پستان، روده، معده</a:t>
            </a:r>
            <a:endParaRPr lang="en-US" sz="4400" dirty="0">
              <a:solidFill>
                <a:schemeClr val="tx1"/>
              </a:solidFill>
              <a:cs typeface="B Titr" panose="00000700000000000000" pitchFamily="2" charset="-78"/>
            </a:endParaRPr>
          </a:p>
        </p:txBody>
      </p:sp>
      <p:pic>
        <p:nvPicPr>
          <p:cNvPr id="5" name="Picture 4">
            <a:extLst>
              <a:ext uri="{FF2B5EF4-FFF2-40B4-BE49-F238E27FC236}">
                <a16:creationId xmlns:a16="http://schemas.microsoft.com/office/drawing/2014/main" id="{A33DC2F7-C86C-25D5-6E1F-2DBD0FA89046}"/>
              </a:ext>
            </a:extLst>
          </p:cNvPr>
          <p:cNvPicPr>
            <a:picLocks noChangeAspect="1"/>
          </p:cNvPicPr>
          <p:nvPr/>
        </p:nvPicPr>
        <p:blipFill>
          <a:blip r:embed="rId2"/>
          <a:stretch>
            <a:fillRect/>
          </a:stretch>
        </p:blipFill>
        <p:spPr>
          <a:xfrm>
            <a:off x="418271" y="1448501"/>
            <a:ext cx="10401300" cy="3495675"/>
          </a:xfrm>
          <a:prstGeom prst="rect">
            <a:avLst/>
          </a:prstGeom>
        </p:spPr>
      </p:pic>
    </p:spTree>
    <p:extLst>
      <p:ext uri="{BB962C8B-B14F-4D97-AF65-F5344CB8AC3E}">
        <p14:creationId xmlns:p14="http://schemas.microsoft.com/office/powerpoint/2010/main" val="2235138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46211-F942-E828-4559-3A804EC4B385}"/>
              </a:ext>
            </a:extLst>
          </p:cNvPr>
          <p:cNvSpPr>
            <a:spLocks noGrp="1"/>
          </p:cNvSpPr>
          <p:nvPr>
            <p:ph type="title"/>
          </p:nvPr>
        </p:nvSpPr>
        <p:spPr/>
        <p:txBody>
          <a:bodyPr>
            <a:normAutofit fontScale="90000"/>
          </a:bodyPr>
          <a:lstStyle/>
          <a:p>
            <a:r>
              <a:rPr lang="fa-IR" dirty="0">
                <a:cs typeface="B Titr" panose="00000700000000000000" pitchFamily="2" charset="-78"/>
              </a:rPr>
              <a:t>چرا روند سرطان پستان در دنیا افزایش تندی نشان می‌دهد؟</a:t>
            </a:r>
            <a:endParaRPr lang="en-US" dirty="0">
              <a:cs typeface="B Titr" panose="00000700000000000000" pitchFamily="2" charset="-78"/>
            </a:endParaRPr>
          </a:p>
        </p:txBody>
      </p:sp>
      <p:sp>
        <p:nvSpPr>
          <p:cNvPr id="5" name="Content Placeholder 4">
            <a:extLst>
              <a:ext uri="{FF2B5EF4-FFF2-40B4-BE49-F238E27FC236}">
                <a16:creationId xmlns:a16="http://schemas.microsoft.com/office/drawing/2014/main" id="{D998E0E2-9D78-1868-B0CE-F43BB2092D3F}"/>
              </a:ext>
            </a:extLst>
          </p:cNvPr>
          <p:cNvSpPr>
            <a:spLocks noGrp="1"/>
          </p:cNvSpPr>
          <p:nvPr>
            <p:ph sz="half" idx="1"/>
          </p:nvPr>
        </p:nvSpPr>
        <p:spPr/>
        <p:txBody>
          <a:bodyPr>
            <a:normAutofit fontScale="5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C1D1E"/>
                </a:solidFill>
                <a:effectLst/>
                <a:uLnTx/>
                <a:uFillTx/>
                <a:latin typeface="Open Sans" panose="020B0606030504020204" pitchFamily="34" charset="0"/>
              </a:rPr>
              <a:t>The elevated incidence rates in higher HDI countries reflect a longstanding higher prevalence of reproductive and hormonal risk factors (</a:t>
            </a:r>
            <a:r>
              <a:rPr kumimoji="0" lang="en-US" sz="4400" b="0" i="0" u="none" strike="noStrike" kern="1200" cap="none" spc="0" normalizeH="0" baseline="0" noProof="0" dirty="0">
                <a:ln>
                  <a:noFill/>
                </a:ln>
                <a:solidFill>
                  <a:srgbClr val="C00000"/>
                </a:solidFill>
                <a:effectLst/>
                <a:uLnTx/>
                <a:uFillTx/>
                <a:latin typeface="Open Sans" panose="020B0606030504020204" pitchFamily="34" charset="0"/>
              </a:rPr>
              <a:t>early age at menarche, later age at menopause, advanced age at first birth, fewer number of children, less breastfeeding, menopausal hormone therapy, oral contraceptives</a:t>
            </a:r>
            <a:r>
              <a:rPr kumimoji="0" lang="en-US" sz="4400" b="0" i="0" u="none" strike="noStrike" kern="1200" cap="none" spc="0" normalizeH="0" baseline="0" noProof="0" dirty="0">
                <a:ln>
                  <a:noFill/>
                </a:ln>
                <a:solidFill>
                  <a:srgbClr val="1C1D1E"/>
                </a:solidFill>
                <a:effectLst/>
                <a:uLnTx/>
                <a:uFillTx/>
                <a:latin typeface="Open Sans" panose="020B0606030504020204" pitchFamily="34" charset="0"/>
              </a:rPr>
              <a:t>) and lifestyle risk factors (</a:t>
            </a:r>
            <a:r>
              <a:rPr kumimoji="0" lang="en-US" sz="4400" b="0" i="0" u="none" strike="noStrike" kern="1200" cap="none" spc="0" normalizeH="0" baseline="0" noProof="0" dirty="0">
                <a:ln>
                  <a:noFill/>
                </a:ln>
                <a:solidFill>
                  <a:srgbClr val="C00000"/>
                </a:solidFill>
                <a:effectLst/>
                <a:uLnTx/>
                <a:uFillTx/>
                <a:latin typeface="Open Sans" panose="020B0606030504020204" pitchFamily="34" charset="0"/>
              </a:rPr>
              <a:t>alcohol intake, excess body weight, physical inactivity</a:t>
            </a:r>
            <a:r>
              <a:rPr kumimoji="0" lang="en-US" sz="4400" b="0" i="0" u="none" strike="noStrike" kern="1200" cap="none" spc="0" normalizeH="0" baseline="0" noProof="0" dirty="0">
                <a:ln>
                  <a:noFill/>
                </a:ln>
                <a:solidFill>
                  <a:srgbClr val="1C1D1E"/>
                </a:solidFill>
                <a:effectLst/>
                <a:uLnTx/>
                <a:uFillTx/>
                <a:latin typeface="Open Sans" panose="020B0606030504020204" pitchFamily="34" charset="0"/>
              </a:rPr>
              <a:t>), as well as increased detection through organized or opportunistic mammographic screening</a:t>
            </a:r>
            <a:endParaRPr kumimoji="0" lang="en-US" sz="4400" b="0" i="0" u="none" strike="noStrike" kern="1200" cap="none" spc="0" normalizeH="0" baseline="0" noProof="0" dirty="0">
              <a:ln>
                <a:noFill/>
              </a:ln>
              <a:solidFill>
                <a:prstClr val="black"/>
              </a:solidFill>
              <a:effectLst/>
              <a:uLnTx/>
              <a:uFillTx/>
              <a:latin typeface="Arial"/>
            </a:endParaRPr>
          </a:p>
          <a:p>
            <a:endParaRPr lang="en-US" dirty="0"/>
          </a:p>
        </p:txBody>
      </p:sp>
      <p:sp>
        <p:nvSpPr>
          <p:cNvPr id="6" name="Content Placeholder 5">
            <a:extLst>
              <a:ext uri="{FF2B5EF4-FFF2-40B4-BE49-F238E27FC236}">
                <a16:creationId xmlns:a16="http://schemas.microsoft.com/office/drawing/2014/main" id="{CD1D17D6-439E-74B0-C6EB-B6C0A2AA796B}"/>
              </a:ext>
            </a:extLst>
          </p:cNvPr>
          <p:cNvSpPr>
            <a:spLocks noGrp="1"/>
          </p:cNvSpPr>
          <p:nvPr>
            <p:ph sz="half" idx="2"/>
          </p:nvPr>
        </p:nvSpPr>
        <p:spPr>
          <a:xfrm>
            <a:off x="6197602" y="1417638"/>
            <a:ext cx="5384800" cy="5359245"/>
          </a:xfrm>
        </p:spPr>
        <p:txBody>
          <a:bodyPr>
            <a:noAutofit/>
          </a:bodyPr>
          <a:lstStyle/>
          <a:p>
            <a:pPr marL="0" indent="0" algn="r" rtl="1">
              <a:buNone/>
            </a:pPr>
            <a:r>
              <a:rPr lang="fa-IR" dirty="0">
                <a:cs typeface="B Titr" panose="00000700000000000000" pitchFamily="2" charset="-78"/>
              </a:rPr>
              <a:t>پایین آمدن سن اولین قاعدگی</a:t>
            </a:r>
          </a:p>
          <a:p>
            <a:pPr marL="0" indent="0" algn="r" rtl="1">
              <a:buNone/>
            </a:pPr>
            <a:r>
              <a:rPr lang="fa-IR" dirty="0">
                <a:cs typeface="B Titr" panose="00000700000000000000" pitchFamily="2" charset="-78"/>
              </a:rPr>
              <a:t>بالا رفتن سن یائسگی</a:t>
            </a:r>
          </a:p>
          <a:p>
            <a:pPr marL="0" indent="0" algn="r" rtl="1">
              <a:buNone/>
            </a:pPr>
            <a:r>
              <a:rPr lang="fa-IR" dirty="0">
                <a:cs typeface="B Titr" panose="00000700000000000000" pitchFamily="2" charset="-78"/>
              </a:rPr>
              <a:t>بالا رفتن سن اولین بارداری</a:t>
            </a:r>
          </a:p>
          <a:p>
            <a:pPr marL="0" indent="0" algn="r" rtl="1">
              <a:buNone/>
            </a:pPr>
            <a:r>
              <a:rPr lang="fa-IR" dirty="0">
                <a:cs typeface="B Titr" panose="00000700000000000000" pitchFamily="2" charset="-78"/>
              </a:rPr>
              <a:t>کم شدن تعداد فرزندان</a:t>
            </a:r>
          </a:p>
          <a:p>
            <a:pPr marL="0" indent="0" algn="r" rtl="1">
              <a:buNone/>
            </a:pPr>
            <a:r>
              <a:rPr lang="fa-IR" dirty="0">
                <a:cs typeface="B Titr" panose="00000700000000000000" pitchFamily="2" charset="-78"/>
              </a:rPr>
              <a:t>کم شدن میزان شیردادن به شیرخوار</a:t>
            </a:r>
          </a:p>
          <a:p>
            <a:pPr marL="0" indent="0" algn="r" rtl="1">
              <a:buNone/>
            </a:pPr>
            <a:r>
              <a:rPr lang="fa-IR" dirty="0">
                <a:cs typeface="B Titr" panose="00000700000000000000" pitchFamily="2" charset="-78"/>
              </a:rPr>
              <a:t>درمانهای هورمونی</a:t>
            </a:r>
          </a:p>
          <a:p>
            <a:pPr marL="0" indent="0" algn="r" rtl="1">
              <a:buNone/>
            </a:pPr>
            <a:r>
              <a:rPr lang="fa-IR" dirty="0">
                <a:cs typeface="B Titr" panose="00000700000000000000" pitchFamily="2" charset="-78"/>
              </a:rPr>
              <a:t>قرص های ضدبارداری</a:t>
            </a:r>
          </a:p>
          <a:p>
            <a:pPr marL="0" indent="0" algn="r" rtl="1">
              <a:buNone/>
            </a:pPr>
            <a:r>
              <a:rPr lang="fa-IR" dirty="0">
                <a:cs typeface="B Titr" panose="00000700000000000000" pitchFamily="2" charset="-78"/>
              </a:rPr>
              <a:t>افزایش مصرف الکل</a:t>
            </a:r>
          </a:p>
          <a:p>
            <a:pPr marL="0" indent="0" algn="r" rtl="1">
              <a:buNone/>
            </a:pPr>
            <a:r>
              <a:rPr lang="fa-IR" dirty="0">
                <a:cs typeface="B Titr" panose="00000700000000000000" pitchFamily="2" charset="-78"/>
              </a:rPr>
              <a:t>افزایش وزن</a:t>
            </a:r>
          </a:p>
          <a:p>
            <a:pPr marL="0" indent="0" algn="r" rtl="1">
              <a:buNone/>
            </a:pPr>
            <a:r>
              <a:rPr lang="fa-IR" dirty="0">
                <a:cs typeface="B Titr" panose="00000700000000000000" pitchFamily="2" charset="-78"/>
              </a:rPr>
              <a:t>کاهش تحرک</a:t>
            </a:r>
            <a:endParaRPr lang="en-US" dirty="0">
              <a:cs typeface="B Titr" panose="00000700000000000000" pitchFamily="2" charset="-78"/>
            </a:endParaRPr>
          </a:p>
        </p:txBody>
      </p:sp>
    </p:spTree>
    <p:extLst>
      <p:ext uri="{BB962C8B-B14F-4D97-AF65-F5344CB8AC3E}">
        <p14:creationId xmlns:p14="http://schemas.microsoft.com/office/powerpoint/2010/main" val="3609101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429647-3D74-B1E6-9145-348A09477A3F}"/>
              </a:ext>
            </a:extLst>
          </p:cNvPr>
          <p:cNvSpPr>
            <a:spLocks noGrp="1"/>
          </p:cNvSpPr>
          <p:nvPr>
            <p:ph type="title"/>
          </p:nvPr>
        </p:nvSpPr>
        <p:spPr/>
        <p:txBody>
          <a:bodyPr/>
          <a:lstStyle/>
          <a:p>
            <a:r>
              <a:rPr lang="fa-IR" dirty="0">
                <a:cs typeface="B Titr" panose="00000700000000000000" pitchFamily="2" charset="-78"/>
              </a:rPr>
              <a:t>چرا سرطان روده در حال افزایش است؟</a:t>
            </a:r>
            <a:endParaRPr lang="en-US" dirty="0">
              <a:cs typeface="B Titr" panose="00000700000000000000" pitchFamily="2" charset="-78"/>
            </a:endParaRPr>
          </a:p>
        </p:txBody>
      </p:sp>
      <p:sp>
        <p:nvSpPr>
          <p:cNvPr id="5" name="Content Placeholder 4">
            <a:extLst>
              <a:ext uri="{FF2B5EF4-FFF2-40B4-BE49-F238E27FC236}">
                <a16:creationId xmlns:a16="http://schemas.microsoft.com/office/drawing/2014/main" id="{6D1A542D-1EA8-8BA7-B229-982AB214ECCF}"/>
              </a:ext>
            </a:extLst>
          </p:cNvPr>
          <p:cNvSpPr>
            <a:spLocks noGrp="1"/>
          </p:cNvSpPr>
          <p:nvPr>
            <p:ph sz="half" idx="1"/>
          </p:nvPr>
        </p:nvSpPr>
        <p:spPr/>
        <p:txBody>
          <a:bodyPr>
            <a:normAutofit fontScale="92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dirty="0">
                <a:ln>
                  <a:noFill/>
                </a:ln>
                <a:solidFill>
                  <a:srgbClr val="1C1D1E"/>
                </a:solidFill>
                <a:effectLst/>
                <a:uLnTx/>
                <a:uFillTx/>
                <a:latin typeface="Open Sans" panose="020B0606030504020204" pitchFamily="34" charset="0"/>
              </a:rPr>
              <a:t>Colorectal cancer can be considered a </a:t>
            </a:r>
            <a:r>
              <a:rPr kumimoji="0" lang="en-US" sz="4300" b="0" i="0" u="none" strike="noStrike" kern="1200" cap="none" spc="0" normalizeH="0" baseline="0" noProof="0" dirty="0">
                <a:ln>
                  <a:noFill/>
                </a:ln>
                <a:solidFill>
                  <a:srgbClr val="C00000"/>
                </a:solidFill>
                <a:effectLst/>
                <a:uLnTx/>
                <a:uFillTx/>
                <a:latin typeface="Open Sans" panose="020B0606030504020204" pitchFamily="34" charset="0"/>
              </a:rPr>
              <a:t>marker of socioeconomic development</a:t>
            </a:r>
            <a:r>
              <a:rPr kumimoji="0" lang="en-US" sz="4300" b="0" i="0" u="none" strike="noStrike" kern="1200" cap="none" spc="0" normalizeH="0" baseline="0" noProof="0" dirty="0">
                <a:ln>
                  <a:noFill/>
                </a:ln>
                <a:solidFill>
                  <a:srgbClr val="1C1D1E"/>
                </a:solidFill>
                <a:effectLst/>
                <a:uLnTx/>
                <a:uFillTx/>
                <a:latin typeface="Open Sans" panose="020B0606030504020204" pitchFamily="34" charset="0"/>
              </a:rPr>
              <a:t>, and, in countries undergoing major transition, incidence rates tend to rise uniformly with increasing HDI.</a:t>
            </a:r>
            <a:endParaRPr kumimoji="0" lang="en-US" sz="4300" b="0" i="0" u="none" strike="noStrike" kern="1200" cap="none" spc="0" normalizeH="0" baseline="0" noProof="0" dirty="0">
              <a:ln>
                <a:noFill/>
              </a:ln>
              <a:solidFill>
                <a:prstClr val="black"/>
              </a:solidFill>
              <a:effectLst/>
              <a:uLnTx/>
              <a:uFillTx/>
              <a:latin typeface="Arial"/>
            </a:endParaRPr>
          </a:p>
          <a:p>
            <a:endParaRPr lang="en-US" dirty="0"/>
          </a:p>
        </p:txBody>
      </p:sp>
      <p:sp>
        <p:nvSpPr>
          <p:cNvPr id="6" name="Content Placeholder 5">
            <a:extLst>
              <a:ext uri="{FF2B5EF4-FFF2-40B4-BE49-F238E27FC236}">
                <a16:creationId xmlns:a16="http://schemas.microsoft.com/office/drawing/2014/main" id="{36652279-D200-2D5E-C37C-15CBAF317F74}"/>
              </a:ext>
            </a:extLst>
          </p:cNvPr>
          <p:cNvSpPr>
            <a:spLocks noGrp="1"/>
          </p:cNvSpPr>
          <p:nvPr>
            <p:ph sz="half" idx="2"/>
          </p:nvPr>
        </p:nvSpPr>
        <p:spPr/>
        <p:txBody>
          <a:bodyPr>
            <a:normAutofit fontScale="92500" lnSpcReduction="20000"/>
          </a:bodyPr>
          <a:lstStyle/>
          <a:p>
            <a:pPr marL="0" indent="0" algn="r" rtl="1">
              <a:lnSpc>
                <a:spcPct val="170000"/>
              </a:lnSpc>
              <a:buNone/>
            </a:pPr>
            <a:r>
              <a:rPr lang="fa-IR" sz="4400" dirty="0">
                <a:cs typeface="B Titr" panose="00000700000000000000" pitchFamily="2" charset="-78"/>
              </a:rPr>
              <a:t>با توسعه اقتصادی اجتماعی ارتباط تنگاتنگ دارد</a:t>
            </a:r>
            <a:endParaRPr lang="en-US" sz="4400" dirty="0">
              <a:cs typeface="B Titr" panose="00000700000000000000" pitchFamily="2" charset="-78"/>
            </a:endParaRPr>
          </a:p>
        </p:txBody>
      </p:sp>
    </p:spTree>
    <p:extLst>
      <p:ext uri="{BB962C8B-B14F-4D97-AF65-F5344CB8AC3E}">
        <p14:creationId xmlns:p14="http://schemas.microsoft.com/office/powerpoint/2010/main" val="3920024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0363E-5247-2302-DAFA-019EC7CA13F4}"/>
              </a:ext>
            </a:extLst>
          </p:cNvPr>
          <p:cNvSpPr>
            <a:spLocks noGrp="1"/>
          </p:cNvSpPr>
          <p:nvPr>
            <p:ph type="title"/>
          </p:nvPr>
        </p:nvSpPr>
        <p:spPr/>
        <p:txBody>
          <a:bodyPr/>
          <a:lstStyle/>
          <a:p>
            <a:r>
              <a:rPr kumimoji="0" lang="fa-IR" sz="4400" b="0" i="0" u="none" strike="noStrike" kern="1200" cap="none" spc="0" normalizeH="0" baseline="0" noProof="0" dirty="0">
                <a:ln>
                  <a:noFill/>
                </a:ln>
                <a:solidFill>
                  <a:prstClr val="black"/>
                </a:solidFill>
                <a:effectLst/>
                <a:uLnTx/>
                <a:uFillTx/>
                <a:latin typeface="Calibri"/>
                <a:ea typeface="+mj-ea"/>
                <a:cs typeface="B Titr" panose="00000700000000000000" pitchFamily="2" charset="-78"/>
              </a:rPr>
              <a:t>چرا سرطان روده در حال افزایش است؟ (ادامه)</a:t>
            </a:r>
            <a:endParaRPr lang="en-US" dirty="0"/>
          </a:p>
        </p:txBody>
      </p:sp>
      <p:sp>
        <p:nvSpPr>
          <p:cNvPr id="3" name="Content Placeholder 2">
            <a:extLst>
              <a:ext uri="{FF2B5EF4-FFF2-40B4-BE49-F238E27FC236}">
                <a16:creationId xmlns:a16="http://schemas.microsoft.com/office/drawing/2014/main" id="{B978B2FD-B17E-BB3D-AA84-D9210F3AE728}"/>
              </a:ext>
            </a:extLst>
          </p:cNvPr>
          <p:cNvSpPr>
            <a:spLocks noGrp="1"/>
          </p:cNvSpPr>
          <p:nvPr>
            <p:ph sz="half" idx="1"/>
          </p:nvPr>
        </p:nvSpPr>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C1D1E"/>
                </a:solidFill>
                <a:effectLst/>
                <a:uLnTx/>
                <a:uFillTx/>
                <a:latin typeface="Open Sans" panose="020B0606030504020204" pitchFamily="34" charset="0"/>
              </a:rPr>
              <a:t>increased intake of animal-source foods and a more sedentary lifestyle, leading to decreased physical activity and increased prevalence of excess body weight, which are independently associated with colorectal cancer risk.</a:t>
            </a:r>
            <a:r>
              <a:rPr kumimoji="0" lang="en-US" sz="3200" b="0" i="0" u="none" strike="noStrike" kern="1200" cap="none" spc="0" normalizeH="0" baseline="30000" noProof="0" dirty="0">
                <a:ln>
                  <a:noFill/>
                </a:ln>
                <a:solidFill>
                  <a:srgbClr val="2F7BAE"/>
                </a:solidFill>
                <a:effectLst/>
                <a:uLnTx/>
                <a:uFillTx/>
                <a:latin typeface="Open Sans" panose="020B0606030504020204" pitchFamily="34" charset="0"/>
                <a:hlinkClick r:id="rId2"/>
              </a:rPr>
              <a:t>95</a:t>
            </a:r>
            <a:r>
              <a:rPr kumimoji="0" lang="en-US" sz="3200" b="0" i="0" u="none" strike="noStrike" kern="1200" cap="none" spc="0" normalizeH="0" baseline="0" noProof="0" dirty="0">
                <a:ln>
                  <a:noFill/>
                </a:ln>
                <a:solidFill>
                  <a:srgbClr val="1C1D1E"/>
                </a:solidFill>
                <a:effectLst/>
                <a:uLnTx/>
                <a:uFillTx/>
                <a:latin typeface="Open Sans" panose="020B0606030504020204" pitchFamily="34" charset="0"/>
              </a:rPr>
              <a:t> Additional risk factors include heavy alcohol consumption, cigarette smoking, and consumption of red or processed meat, whereas calcium supplements and adequate consumption of whole grains, fiber, and dairy products appear to decrease risk</a:t>
            </a:r>
            <a:endParaRPr kumimoji="0" lang="en-US" sz="3200" b="0" i="0" u="none" strike="noStrike" kern="1200" cap="none" spc="0" normalizeH="0" baseline="0" noProof="0" dirty="0">
              <a:ln>
                <a:noFill/>
              </a:ln>
              <a:solidFill>
                <a:prstClr val="black"/>
              </a:solidFill>
              <a:effectLst/>
              <a:uLnTx/>
              <a:uFillTx/>
              <a:latin typeface="Arial"/>
            </a:endParaRPr>
          </a:p>
          <a:p>
            <a:endParaRPr lang="en-US" dirty="0"/>
          </a:p>
        </p:txBody>
      </p:sp>
      <p:sp>
        <p:nvSpPr>
          <p:cNvPr id="4" name="Content Placeholder 3">
            <a:extLst>
              <a:ext uri="{FF2B5EF4-FFF2-40B4-BE49-F238E27FC236}">
                <a16:creationId xmlns:a16="http://schemas.microsoft.com/office/drawing/2014/main" id="{C4C750A5-EF48-6F97-8671-8BFEF4F089B8}"/>
              </a:ext>
            </a:extLst>
          </p:cNvPr>
          <p:cNvSpPr>
            <a:spLocks noGrp="1"/>
          </p:cNvSpPr>
          <p:nvPr>
            <p:ph sz="half" idx="2"/>
          </p:nvPr>
        </p:nvSpPr>
        <p:spPr/>
        <p:txBody>
          <a:bodyPr>
            <a:noAutofit/>
          </a:bodyPr>
          <a:lstStyle/>
          <a:p>
            <a:pPr algn="r" rtl="1">
              <a:buFont typeface="Wingdings" panose="05000000000000000000" pitchFamily="2" charset="2"/>
              <a:buChar char="ü"/>
            </a:pPr>
            <a:r>
              <a:rPr lang="fa-IR" sz="3200" dirty="0">
                <a:cs typeface="B Titr" panose="00000700000000000000" pitchFamily="2" charset="-78"/>
              </a:rPr>
              <a:t>استفاده غذاهای با منشاء حیوانی</a:t>
            </a:r>
          </a:p>
          <a:p>
            <a:pPr algn="r" rtl="1">
              <a:buFont typeface="Wingdings" panose="05000000000000000000" pitchFamily="2" charset="2"/>
              <a:buChar char="ü"/>
            </a:pPr>
            <a:r>
              <a:rPr lang="fa-IR" sz="3200" dirty="0">
                <a:cs typeface="B Titr" panose="00000700000000000000" pitchFamily="2" charset="-78"/>
              </a:rPr>
              <a:t>بی تحرکی</a:t>
            </a:r>
          </a:p>
          <a:p>
            <a:pPr algn="r" rtl="1">
              <a:buFont typeface="Wingdings" panose="05000000000000000000" pitchFamily="2" charset="2"/>
              <a:buChar char="ü"/>
            </a:pPr>
            <a:r>
              <a:rPr lang="fa-IR" sz="3200" dirty="0">
                <a:cs typeface="B Titr" panose="00000700000000000000" pitchFamily="2" charset="-78"/>
              </a:rPr>
              <a:t>افزایش چاقی در جامعه</a:t>
            </a:r>
          </a:p>
          <a:p>
            <a:pPr algn="r" rtl="1">
              <a:buFont typeface="Wingdings" panose="05000000000000000000" pitchFamily="2" charset="2"/>
              <a:buChar char="ü"/>
            </a:pPr>
            <a:r>
              <a:rPr lang="fa-IR" sz="3200" dirty="0">
                <a:cs typeface="B Titr" panose="00000700000000000000" pitchFamily="2" charset="-78"/>
              </a:rPr>
              <a:t>مصرف الکل</a:t>
            </a:r>
          </a:p>
          <a:p>
            <a:pPr algn="r" rtl="1">
              <a:buFont typeface="Wingdings" panose="05000000000000000000" pitchFamily="2" charset="2"/>
              <a:buChar char="ü"/>
            </a:pPr>
            <a:r>
              <a:rPr lang="fa-IR" sz="3200" dirty="0">
                <a:cs typeface="B Titr" panose="00000700000000000000" pitchFamily="2" charset="-78"/>
              </a:rPr>
              <a:t>سیگار</a:t>
            </a:r>
          </a:p>
          <a:p>
            <a:pPr algn="r" rtl="1">
              <a:buFont typeface="Wingdings" panose="05000000000000000000" pitchFamily="2" charset="2"/>
              <a:buChar char="ü"/>
            </a:pPr>
            <a:r>
              <a:rPr lang="fa-IR" sz="3200" dirty="0">
                <a:cs typeface="B Titr" panose="00000700000000000000" pitchFamily="2" charset="-78"/>
              </a:rPr>
              <a:t>مصرف گوشت قرمز و یا فرآوری شده</a:t>
            </a:r>
          </a:p>
          <a:p>
            <a:pPr algn="r" rtl="1">
              <a:buFont typeface="Wingdings" panose="05000000000000000000" pitchFamily="2" charset="2"/>
              <a:buChar char="ü"/>
            </a:pPr>
            <a:r>
              <a:rPr lang="fa-IR" sz="3200" dirty="0">
                <a:cs typeface="B Titr" panose="00000700000000000000" pitchFamily="2" charset="-78"/>
              </a:rPr>
              <a:t>مصرف کمتر لبنیات</a:t>
            </a:r>
          </a:p>
          <a:p>
            <a:pPr algn="r" rtl="1">
              <a:buFont typeface="Wingdings" panose="05000000000000000000" pitchFamily="2" charset="2"/>
              <a:buChar char="ü"/>
            </a:pPr>
            <a:r>
              <a:rPr lang="fa-IR" sz="3200" dirty="0">
                <a:cs typeface="B Titr" panose="00000700000000000000" pitchFamily="2" charset="-78"/>
              </a:rPr>
              <a:t>مصرف کمتر فیبر (میوه و سبزی)</a:t>
            </a:r>
          </a:p>
          <a:p>
            <a:pPr algn="r" rtl="1">
              <a:buFont typeface="Wingdings" panose="05000000000000000000" pitchFamily="2" charset="2"/>
              <a:buChar char="ü"/>
            </a:pPr>
            <a:endParaRPr lang="en-US" sz="3200" dirty="0">
              <a:cs typeface="B Titr" panose="00000700000000000000" pitchFamily="2" charset="-78"/>
            </a:endParaRPr>
          </a:p>
        </p:txBody>
      </p:sp>
    </p:spTree>
    <p:extLst>
      <p:ext uri="{BB962C8B-B14F-4D97-AF65-F5344CB8AC3E}">
        <p14:creationId xmlns:p14="http://schemas.microsoft.com/office/powerpoint/2010/main" val="880963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F34A9-CD95-A22F-D153-F40B33A980B4}"/>
              </a:ext>
            </a:extLst>
          </p:cNvPr>
          <p:cNvSpPr>
            <a:spLocks noGrp="1"/>
          </p:cNvSpPr>
          <p:nvPr>
            <p:ph type="title"/>
          </p:nvPr>
        </p:nvSpPr>
        <p:spPr/>
        <p:txBody>
          <a:bodyPr/>
          <a:lstStyle/>
          <a:p>
            <a:r>
              <a:rPr lang="fa-IR" dirty="0">
                <a:cs typeface="B Titr" panose="00000700000000000000" pitchFamily="2" charset="-78"/>
              </a:rPr>
              <a:t>چرا سرطان معده روند افزایش نشان می‌دهد؟ </a:t>
            </a:r>
            <a:endParaRPr lang="en-US" dirty="0">
              <a:cs typeface="B Titr" panose="00000700000000000000" pitchFamily="2" charset="-78"/>
            </a:endParaRPr>
          </a:p>
        </p:txBody>
      </p:sp>
      <p:sp>
        <p:nvSpPr>
          <p:cNvPr id="3" name="Content Placeholder 2">
            <a:extLst>
              <a:ext uri="{FF2B5EF4-FFF2-40B4-BE49-F238E27FC236}">
                <a16:creationId xmlns:a16="http://schemas.microsoft.com/office/drawing/2014/main" id="{3E632299-B586-CE87-F4CE-A0CF4FBB7ECC}"/>
              </a:ext>
            </a:extLst>
          </p:cNvPr>
          <p:cNvSpPr>
            <a:spLocks noGrp="1"/>
          </p:cNvSpPr>
          <p:nvPr>
            <p:ph sz="half" idx="1"/>
          </p:nvPr>
        </p:nvSpPr>
        <p:spPr/>
        <p:txBody>
          <a:bodyPr>
            <a:normAutofit fontScale="5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C1D1E"/>
                </a:solidFill>
                <a:effectLst/>
                <a:uLnTx/>
                <a:uFillTx/>
                <a:latin typeface="Open Sans" panose="020B0606030504020204" pitchFamily="34" charset="0"/>
              </a:rPr>
              <a:t> Chronic </a:t>
            </a:r>
            <a:r>
              <a:rPr kumimoji="0" lang="en-US" sz="4400" b="0" i="1" u="none" strike="noStrike" kern="1200" cap="none" spc="0" normalizeH="0" baseline="0" noProof="0" dirty="0">
                <a:ln>
                  <a:noFill/>
                </a:ln>
                <a:solidFill>
                  <a:srgbClr val="1C1D1E"/>
                </a:solidFill>
                <a:effectLst/>
                <a:uLnTx/>
                <a:uFillTx/>
                <a:latin typeface="Open Sans" panose="020B0606030504020204" pitchFamily="34" charset="0"/>
              </a:rPr>
              <a:t>Helicobacter pylori</a:t>
            </a:r>
            <a:r>
              <a:rPr kumimoji="0" lang="en-US" sz="4400" b="0" i="0" u="none" strike="noStrike" kern="1200" cap="none" spc="0" normalizeH="0" baseline="0" noProof="0" dirty="0">
                <a:ln>
                  <a:noFill/>
                </a:ln>
                <a:solidFill>
                  <a:srgbClr val="1C1D1E"/>
                </a:solidFill>
                <a:effectLst/>
                <a:uLnTx/>
                <a:uFillTx/>
                <a:latin typeface="Open Sans" panose="020B0606030504020204" pitchFamily="34" charset="0"/>
              </a:rPr>
              <a:t> infection is considered the principal cause of </a:t>
            </a:r>
            <a:r>
              <a:rPr kumimoji="0" lang="en-US" sz="4400" b="0" i="0" u="none" strike="noStrike" kern="1200" cap="none" spc="0" normalizeH="0" baseline="0" noProof="0" dirty="0" err="1">
                <a:ln>
                  <a:noFill/>
                </a:ln>
                <a:solidFill>
                  <a:srgbClr val="1C1D1E"/>
                </a:solidFill>
                <a:effectLst/>
                <a:uLnTx/>
                <a:uFillTx/>
                <a:latin typeface="Open Sans" panose="020B0606030504020204" pitchFamily="34" charset="0"/>
              </a:rPr>
              <a:t>noncardia</a:t>
            </a:r>
            <a:r>
              <a:rPr kumimoji="0" lang="en-US" sz="4400" b="0" i="0" u="none" strike="noStrike" kern="1200" cap="none" spc="0" normalizeH="0" baseline="0" noProof="0" dirty="0">
                <a:ln>
                  <a:noFill/>
                </a:ln>
                <a:solidFill>
                  <a:srgbClr val="1C1D1E"/>
                </a:solidFill>
                <a:effectLst/>
                <a:uLnTx/>
                <a:uFillTx/>
                <a:latin typeface="Open Sans" panose="020B0606030504020204" pitchFamily="34" charset="0"/>
              </a:rPr>
              <a:t> gastric cancer, with almost all cases attributed to this bacterium.</a:t>
            </a:r>
            <a:r>
              <a:rPr kumimoji="0" lang="en-US" sz="4400" b="0" i="0" u="none" strike="noStrike" kern="1200" cap="none" spc="0" normalizeH="0" baseline="30000" noProof="0" dirty="0">
                <a:ln>
                  <a:noFill/>
                </a:ln>
                <a:solidFill>
                  <a:srgbClr val="2F7BAE"/>
                </a:solidFill>
                <a:effectLst/>
                <a:uLnTx/>
                <a:uFillTx/>
                <a:latin typeface="Open Sans" panose="020B0606030504020204" pitchFamily="34" charset="0"/>
                <a:hlinkClick r:id="rId2"/>
              </a:rPr>
              <a:t>127</a:t>
            </a:r>
            <a:r>
              <a:rPr kumimoji="0" lang="en-US" sz="4400" b="0" i="0" u="none" strike="noStrike" kern="1200" cap="none" spc="0" normalizeH="0" baseline="30000" noProof="0" dirty="0">
                <a:ln>
                  <a:noFill/>
                </a:ln>
                <a:solidFill>
                  <a:srgbClr val="1C1D1E"/>
                </a:solidFill>
                <a:effectLst/>
                <a:uLnTx/>
                <a:uFillTx/>
                <a:latin typeface="Open Sans" panose="020B0606030504020204" pitchFamily="34" charset="0"/>
              </a:rPr>
              <a:t>, </a:t>
            </a:r>
            <a:r>
              <a:rPr kumimoji="0" lang="en-US" sz="4400" b="0" i="0" u="none" strike="noStrike" kern="1200" cap="none" spc="0" normalizeH="0" baseline="30000" noProof="0" dirty="0">
                <a:ln>
                  <a:noFill/>
                </a:ln>
                <a:solidFill>
                  <a:srgbClr val="2F7BAE"/>
                </a:solidFill>
                <a:effectLst/>
                <a:uLnTx/>
                <a:uFillTx/>
                <a:latin typeface="Open Sans" panose="020B0606030504020204" pitchFamily="34" charset="0"/>
                <a:hlinkClick r:id="rId3"/>
              </a:rPr>
              <a:t>128</a:t>
            </a:r>
            <a:r>
              <a:rPr kumimoji="0" lang="en-US" sz="4400" b="0" i="0" u="none" strike="noStrike" kern="1200" cap="none" spc="0" normalizeH="0" baseline="0" noProof="0" dirty="0">
                <a:ln>
                  <a:noFill/>
                </a:ln>
                <a:solidFill>
                  <a:srgbClr val="1C1D1E"/>
                </a:solidFill>
                <a:effectLst/>
                <a:uLnTx/>
                <a:uFillTx/>
                <a:latin typeface="Open Sans" panose="020B0606030504020204" pitchFamily="34" charset="0"/>
              </a:rPr>
              <a:t> The prevalence of </a:t>
            </a:r>
            <a:r>
              <a:rPr kumimoji="0" lang="en-US" sz="4400" b="0" i="1" u="none" strike="noStrike" kern="1200" cap="none" spc="0" normalizeH="0" baseline="0" noProof="0" dirty="0">
                <a:ln>
                  <a:noFill/>
                </a:ln>
                <a:solidFill>
                  <a:srgbClr val="1C1D1E"/>
                </a:solidFill>
                <a:effectLst/>
                <a:uLnTx/>
                <a:uFillTx/>
                <a:latin typeface="Open Sans" panose="020B0606030504020204" pitchFamily="34" charset="0"/>
              </a:rPr>
              <a:t>H. pylori</a:t>
            </a:r>
            <a:r>
              <a:rPr kumimoji="0" lang="en-US" sz="4400" b="0" i="0" u="none" strike="noStrike" kern="1200" cap="none" spc="0" normalizeH="0" baseline="0" noProof="0" dirty="0">
                <a:ln>
                  <a:noFill/>
                </a:ln>
                <a:solidFill>
                  <a:srgbClr val="1C1D1E"/>
                </a:solidFill>
                <a:effectLst/>
                <a:uLnTx/>
                <a:uFillTx/>
                <a:latin typeface="Open Sans" panose="020B0606030504020204" pitchFamily="34" charset="0"/>
              </a:rPr>
              <a:t> infection is extraordinarily high, infecting 50% of the world's population,</a:t>
            </a:r>
            <a:r>
              <a:rPr kumimoji="0" lang="en-US" sz="4400" b="0" i="0" u="none" strike="noStrike" kern="1200" cap="none" spc="0" normalizeH="0" baseline="30000" noProof="0" dirty="0">
                <a:ln>
                  <a:noFill/>
                </a:ln>
                <a:solidFill>
                  <a:srgbClr val="2F7BAE"/>
                </a:solidFill>
                <a:effectLst/>
                <a:uLnTx/>
                <a:uFillTx/>
                <a:latin typeface="Open Sans" panose="020B0606030504020204" pitchFamily="34" charset="0"/>
                <a:hlinkClick r:id="rId4"/>
              </a:rPr>
              <a:t>129</a:t>
            </a:r>
            <a:r>
              <a:rPr kumimoji="0" lang="en-US" sz="4400" b="0" i="0" u="none" strike="noStrike" kern="1200" cap="none" spc="0" normalizeH="0" baseline="0" noProof="0" dirty="0">
                <a:ln>
                  <a:noFill/>
                </a:ln>
                <a:solidFill>
                  <a:srgbClr val="1C1D1E"/>
                </a:solidFill>
                <a:effectLst/>
                <a:uLnTx/>
                <a:uFillTx/>
                <a:latin typeface="Open Sans" panose="020B0606030504020204" pitchFamily="34" charset="0"/>
              </a:rPr>
              <a:t> and its geographic variation correlates reasonably with that of stomach cancer incidence. However, &lt;5% of infected hosts will develop </a:t>
            </a:r>
            <a:r>
              <a:rPr kumimoji="0" lang="en-US" sz="4400" b="0" i="0" u="none" strike="noStrike" kern="1200" cap="none" spc="0" normalizeH="0" baseline="0" noProof="0" dirty="0" err="1">
                <a:ln>
                  <a:noFill/>
                </a:ln>
                <a:solidFill>
                  <a:srgbClr val="1C1D1E"/>
                </a:solidFill>
                <a:effectLst/>
                <a:uLnTx/>
                <a:uFillTx/>
                <a:latin typeface="Open Sans" panose="020B0606030504020204" pitchFamily="34" charset="0"/>
              </a:rPr>
              <a:t>cance</a:t>
            </a:r>
            <a:r>
              <a:rPr lang="en-US" sz="4400" dirty="0">
                <a:solidFill>
                  <a:srgbClr val="1C1D1E"/>
                </a:solidFill>
                <a:latin typeface="Open Sans" panose="020B0606030504020204" pitchFamily="34" charset="0"/>
              </a:rPr>
              <a:t>r</a:t>
            </a:r>
            <a:endParaRPr kumimoji="0" lang="en-US" sz="4400" b="0" i="0" u="none" strike="noStrike" kern="1200" cap="none" spc="0" normalizeH="0" baseline="0" noProof="0" dirty="0">
              <a:ln>
                <a:noFill/>
              </a:ln>
              <a:solidFill>
                <a:prstClr val="black"/>
              </a:solidFill>
              <a:effectLst/>
              <a:uLnTx/>
              <a:uFillTx/>
              <a:latin typeface="Arial"/>
            </a:endParaRPr>
          </a:p>
          <a:p>
            <a:endParaRPr lang="en-US" dirty="0"/>
          </a:p>
        </p:txBody>
      </p:sp>
      <p:sp>
        <p:nvSpPr>
          <p:cNvPr id="4" name="Content Placeholder 3">
            <a:extLst>
              <a:ext uri="{FF2B5EF4-FFF2-40B4-BE49-F238E27FC236}">
                <a16:creationId xmlns:a16="http://schemas.microsoft.com/office/drawing/2014/main" id="{B4326E3C-15FB-2835-3761-4DFA117FCD70}"/>
              </a:ext>
            </a:extLst>
          </p:cNvPr>
          <p:cNvSpPr>
            <a:spLocks noGrp="1"/>
          </p:cNvSpPr>
          <p:nvPr>
            <p:ph sz="half" idx="2"/>
          </p:nvPr>
        </p:nvSpPr>
        <p:spPr>
          <a:xfrm>
            <a:off x="6197600" y="1600201"/>
            <a:ext cx="5763342" cy="4525963"/>
          </a:xfrm>
        </p:spPr>
        <p:txBody>
          <a:bodyPr>
            <a:normAutofit fontScale="55000" lnSpcReduction="20000"/>
          </a:bodyPr>
          <a:lstStyle/>
          <a:p>
            <a:pPr algn="r" rtl="1"/>
            <a:r>
              <a:rPr lang="fa-IR" sz="7300" dirty="0">
                <a:cs typeface="B Titr" panose="00000700000000000000" pitchFamily="2" charset="-78"/>
              </a:rPr>
              <a:t>شیوع 50 درصدی هلیکوباکتر</a:t>
            </a:r>
          </a:p>
          <a:p>
            <a:pPr algn="r" rtl="1"/>
            <a:r>
              <a:rPr lang="fa-IR" sz="7300" dirty="0">
                <a:cs typeface="B Titr" panose="00000700000000000000" pitchFamily="2" charset="-78"/>
              </a:rPr>
              <a:t>حدود 5 درصدشان سرطانی می‌شوند</a:t>
            </a:r>
          </a:p>
          <a:p>
            <a:pPr algn="r" rtl="1"/>
            <a:endParaRPr lang="en-US" sz="4000" dirty="0">
              <a:cs typeface="B Titr" panose="00000700000000000000" pitchFamily="2" charset="-78"/>
            </a:endParaRPr>
          </a:p>
        </p:txBody>
      </p:sp>
    </p:spTree>
    <p:extLst>
      <p:ext uri="{BB962C8B-B14F-4D97-AF65-F5344CB8AC3E}">
        <p14:creationId xmlns:p14="http://schemas.microsoft.com/office/powerpoint/2010/main" val="3242322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8456-65BF-418F-DBB4-DBAF5D9ED396}"/>
              </a:ext>
            </a:extLst>
          </p:cNvPr>
          <p:cNvSpPr>
            <a:spLocks noGrp="1"/>
          </p:cNvSpPr>
          <p:nvPr>
            <p:ph type="title"/>
          </p:nvPr>
        </p:nvSpPr>
        <p:spPr/>
        <p:txBody>
          <a:bodyPr/>
          <a:lstStyle/>
          <a:p>
            <a:pPr rtl="1"/>
            <a:r>
              <a:rPr kumimoji="0" lang="fa-IR" sz="4400" b="0" i="0" u="none" strike="noStrike" kern="1200" cap="none" spc="0" normalizeH="0" baseline="0" noProof="0" dirty="0">
                <a:ln>
                  <a:noFill/>
                </a:ln>
                <a:solidFill>
                  <a:prstClr val="black"/>
                </a:solidFill>
                <a:effectLst/>
                <a:uLnTx/>
                <a:uFillTx/>
                <a:latin typeface="Calibri"/>
                <a:cs typeface="B Titr" panose="00000700000000000000" pitchFamily="2" charset="-78"/>
              </a:rPr>
              <a:t>چرا سرطان معده روند افزایش نشان می‌دهد؟</a:t>
            </a:r>
            <a:r>
              <a:rPr lang="fa-IR" dirty="0">
                <a:cs typeface="B Titr" panose="00000700000000000000" pitchFamily="2" charset="-78"/>
              </a:rPr>
              <a:t> (ادامه)</a:t>
            </a:r>
            <a:endParaRPr lang="en-US" dirty="0">
              <a:cs typeface="B Titr" panose="00000700000000000000" pitchFamily="2" charset="-78"/>
            </a:endParaRPr>
          </a:p>
        </p:txBody>
      </p:sp>
      <p:sp>
        <p:nvSpPr>
          <p:cNvPr id="3" name="Content Placeholder 2">
            <a:extLst>
              <a:ext uri="{FF2B5EF4-FFF2-40B4-BE49-F238E27FC236}">
                <a16:creationId xmlns:a16="http://schemas.microsoft.com/office/drawing/2014/main" id="{08BEAB5D-85EA-62FD-525C-ACE9EAA7EDEE}"/>
              </a:ext>
            </a:extLst>
          </p:cNvPr>
          <p:cNvSpPr>
            <a:spLocks noGrp="1"/>
          </p:cNvSpPr>
          <p:nvPr>
            <p:ph sz="half" idx="1"/>
          </p:nvPr>
        </p:nvSpPr>
        <p:spPr/>
        <p:txBody>
          <a:bodyPr>
            <a:normAutofit fontScale="70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C1D1E"/>
                </a:solidFill>
                <a:effectLst/>
                <a:uLnTx/>
                <a:uFillTx/>
                <a:latin typeface="Open Sans" panose="020B0606030504020204" pitchFamily="34" charset="0"/>
              </a:rPr>
              <a:t> Established risk factors beyond </a:t>
            </a:r>
            <a:r>
              <a:rPr kumimoji="0" lang="en-US" sz="4400" b="0" i="1" u="none" strike="noStrike" kern="1200" cap="none" spc="0" normalizeH="0" baseline="0" noProof="0" dirty="0">
                <a:ln>
                  <a:noFill/>
                </a:ln>
                <a:solidFill>
                  <a:srgbClr val="1C1D1E"/>
                </a:solidFill>
                <a:effectLst/>
                <a:uLnTx/>
                <a:uFillTx/>
                <a:latin typeface="Open Sans" panose="020B0606030504020204" pitchFamily="34" charset="0"/>
              </a:rPr>
              <a:t>H. pylori</a:t>
            </a:r>
            <a:r>
              <a:rPr kumimoji="0" lang="en-US" sz="4400" b="0" i="0" u="none" strike="noStrike" kern="1200" cap="none" spc="0" normalizeH="0" baseline="0" noProof="0" dirty="0">
                <a:ln>
                  <a:noFill/>
                </a:ln>
                <a:solidFill>
                  <a:srgbClr val="1C1D1E"/>
                </a:solidFill>
                <a:effectLst/>
                <a:uLnTx/>
                <a:uFillTx/>
                <a:latin typeface="Open Sans" panose="020B0606030504020204" pitchFamily="34" charset="0"/>
              </a:rPr>
              <a:t> for </a:t>
            </a:r>
            <a:r>
              <a:rPr kumimoji="0" lang="en-US" sz="4400" b="0" i="0" u="none" strike="noStrike" kern="1200" cap="none" spc="0" normalizeH="0" baseline="0" noProof="0" dirty="0" err="1">
                <a:ln>
                  <a:noFill/>
                </a:ln>
                <a:solidFill>
                  <a:srgbClr val="1C1D1E"/>
                </a:solidFill>
                <a:effectLst/>
                <a:uLnTx/>
                <a:uFillTx/>
                <a:latin typeface="Open Sans" panose="020B0606030504020204" pitchFamily="34" charset="0"/>
              </a:rPr>
              <a:t>noncardia</a:t>
            </a:r>
            <a:r>
              <a:rPr kumimoji="0" lang="en-US" sz="4400" b="0" i="0" u="none" strike="noStrike" kern="1200" cap="none" spc="0" normalizeH="0" baseline="0" noProof="0" dirty="0">
                <a:ln>
                  <a:noFill/>
                </a:ln>
                <a:solidFill>
                  <a:srgbClr val="1C1D1E"/>
                </a:solidFill>
                <a:effectLst/>
                <a:uLnTx/>
                <a:uFillTx/>
                <a:latin typeface="Open Sans" panose="020B0606030504020204" pitchFamily="34" charset="0"/>
              </a:rPr>
              <a:t> gastric cancer include alcohol consumption, tobacco smoking, and foods preserved by salting.</a:t>
            </a:r>
            <a:r>
              <a:rPr kumimoji="0" lang="en-US" sz="4400" b="0" i="0" u="none" strike="noStrike" kern="1200" cap="none" spc="0" normalizeH="0" baseline="30000" noProof="0" dirty="0">
                <a:ln>
                  <a:noFill/>
                </a:ln>
                <a:solidFill>
                  <a:srgbClr val="2F7BAE"/>
                </a:solidFill>
                <a:effectLst/>
                <a:uLnTx/>
                <a:uFillTx/>
                <a:latin typeface="Open Sans" panose="020B0606030504020204" pitchFamily="34" charset="0"/>
                <a:hlinkClick r:id="rId2"/>
              </a:rPr>
              <a:t>96</a:t>
            </a:r>
            <a:r>
              <a:rPr kumimoji="0" lang="en-US" sz="4400" b="0" i="0" u="none" strike="noStrike" kern="1200" cap="none" spc="0" normalizeH="0" baseline="0" noProof="0" dirty="0">
                <a:ln>
                  <a:noFill/>
                </a:ln>
                <a:solidFill>
                  <a:srgbClr val="1C1D1E"/>
                </a:solidFill>
                <a:effectLst/>
                <a:uLnTx/>
                <a:uFillTx/>
                <a:latin typeface="Open Sans" panose="020B0606030504020204" pitchFamily="34" charset="0"/>
              </a:rPr>
              <a:t> Low fruit intake and the high consumption of processed meat and of grilled or barbecued meat and fish may increase the risk</a:t>
            </a:r>
            <a:endParaRPr kumimoji="0" lang="en-US" sz="4400" b="0" i="0" u="none" strike="noStrike" kern="1200" cap="none" spc="0" normalizeH="0" baseline="0" noProof="0" dirty="0">
              <a:ln>
                <a:noFill/>
              </a:ln>
              <a:solidFill>
                <a:prstClr val="black"/>
              </a:solidFill>
              <a:effectLst/>
              <a:uLnTx/>
              <a:uFillTx/>
              <a:latin typeface="Arial"/>
            </a:endParaRPr>
          </a:p>
          <a:p>
            <a:endParaRPr lang="en-US" dirty="0"/>
          </a:p>
        </p:txBody>
      </p:sp>
      <p:sp>
        <p:nvSpPr>
          <p:cNvPr id="4" name="Content Placeholder 3">
            <a:extLst>
              <a:ext uri="{FF2B5EF4-FFF2-40B4-BE49-F238E27FC236}">
                <a16:creationId xmlns:a16="http://schemas.microsoft.com/office/drawing/2014/main" id="{4576252C-8FE2-7AFF-6373-1982F8A99DBF}"/>
              </a:ext>
            </a:extLst>
          </p:cNvPr>
          <p:cNvSpPr>
            <a:spLocks noGrp="1"/>
          </p:cNvSpPr>
          <p:nvPr>
            <p:ph sz="half" idx="2"/>
          </p:nvPr>
        </p:nvSpPr>
        <p:spPr/>
        <p:txBody>
          <a:bodyPr>
            <a:noAutofit/>
          </a:bodyPr>
          <a:lstStyle/>
          <a:p>
            <a:pPr algn="r" rtl="1"/>
            <a:r>
              <a:rPr lang="fa-IR" sz="4400" dirty="0">
                <a:cs typeface="B Titr" panose="00000700000000000000" pitchFamily="2" charset="-78"/>
              </a:rPr>
              <a:t>دخانیات</a:t>
            </a:r>
          </a:p>
          <a:p>
            <a:pPr algn="r" rtl="1"/>
            <a:r>
              <a:rPr lang="fa-IR" sz="4400" dirty="0">
                <a:cs typeface="B Titr" panose="00000700000000000000" pitchFamily="2" charset="-78"/>
              </a:rPr>
              <a:t>الکل</a:t>
            </a:r>
          </a:p>
          <a:p>
            <a:pPr algn="r" rtl="1"/>
            <a:r>
              <a:rPr lang="fa-IR" sz="4400" dirty="0">
                <a:cs typeface="B Titr" panose="00000700000000000000" pitchFamily="2" charset="-78"/>
              </a:rPr>
              <a:t>مصرف کم میوه و سبزی</a:t>
            </a:r>
          </a:p>
          <a:p>
            <a:pPr algn="r" rtl="1"/>
            <a:r>
              <a:rPr lang="fa-IR" sz="4400" dirty="0">
                <a:cs typeface="B Titr" panose="00000700000000000000" pitchFamily="2" charset="-78"/>
              </a:rPr>
              <a:t>مصرف زیاد غذاهای فرآوری شده</a:t>
            </a:r>
          </a:p>
          <a:p>
            <a:pPr algn="r" rtl="1"/>
            <a:r>
              <a:rPr lang="fa-IR" sz="4400" dirty="0">
                <a:cs typeface="B Titr" panose="00000700000000000000" pitchFamily="2" charset="-78"/>
              </a:rPr>
              <a:t>مصرف گوشتهای ذغالی</a:t>
            </a:r>
            <a:endParaRPr lang="en-US" sz="4400" dirty="0">
              <a:cs typeface="B Titr" panose="00000700000000000000" pitchFamily="2" charset="-78"/>
            </a:endParaRPr>
          </a:p>
        </p:txBody>
      </p:sp>
    </p:spTree>
    <p:extLst>
      <p:ext uri="{BB962C8B-B14F-4D97-AF65-F5344CB8AC3E}">
        <p14:creationId xmlns:p14="http://schemas.microsoft.com/office/powerpoint/2010/main" val="649872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FFE6-0D16-EE9C-A5B9-E5D0E8AB4F5B}"/>
              </a:ext>
            </a:extLst>
          </p:cNvPr>
          <p:cNvSpPr>
            <a:spLocks noGrp="1"/>
          </p:cNvSpPr>
          <p:nvPr>
            <p:ph type="title"/>
          </p:nvPr>
        </p:nvSpPr>
        <p:spPr/>
        <p:txBody>
          <a:bodyPr/>
          <a:lstStyle/>
          <a:p>
            <a:pPr algn="r" rtl="1"/>
            <a:r>
              <a:rPr lang="fa-IR" sz="4400" dirty="0">
                <a:solidFill>
                  <a:srgbClr val="7030A0"/>
                </a:solidFill>
                <a:cs typeface="B Titr" panose="00000700000000000000" pitchFamily="2" charset="-78"/>
              </a:rPr>
              <a:t>آیا اساساً سرطان قابل پیشگیری است؟</a:t>
            </a:r>
            <a:endParaRPr lang="en-US" sz="4400" dirty="0">
              <a:solidFill>
                <a:srgbClr val="7030A0"/>
              </a:solidFill>
              <a:cs typeface="B Titr" panose="00000700000000000000" pitchFamily="2" charset="-78"/>
            </a:endParaRPr>
          </a:p>
        </p:txBody>
      </p:sp>
      <p:sp>
        <p:nvSpPr>
          <p:cNvPr id="3" name="Text Placeholder 2">
            <a:extLst>
              <a:ext uri="{FF2B5EF4-FFF2-40B4-BE49-F238E27FC236}">
                <a16:creationId xmlns:a16="http://schemas.microsoft.com/office/drawing/2014/main" id="{6EA90F9A-721B-83F4-C57E-9A411A50DAAE}"/>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5B6CF1DC-1C9B-4ABE-282F-24ACD4DEAB50}"/>
              </a:ext>
            </a:extLst>
          </p:cNvPr>
          <p:cNvPicPr>
            <a:picLocks noChangeAspect="1"/>
          </p:cNvPicPr>
          <p:nvPr/>
        </p:nvPicPr>
        <p:blipFill>
          <a:blip r:embed="rId2"/>
          <a:stretch>
            <a:fillRect/>
          </a:stretch>
        </p:blipFill>
        <p:spPr>
          <a:xfrm>
            <a:off x="0" y="2006600"/>
            <a:ext cx="11525250" cy="4514850"/>
          </a:xfrm>
          <a:prstGeom prst="rect">
            <a:avLst/>
          </a:prstGeom>
        </p:spPr>
      </p:pic>
    </p:spTree>
    <p:extLst>
      <p:ext uri="{BB962C8B-B14F-4D97-AF65-F5344CB8AC3E}">
        <p14:creationId xmlns:p14="http://schemas.microsoft.com/office/powerpoint/2010/main" val="896385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9F364-A348-AB74-8254-27CDAE7B4957}"/>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A3D9BAE5-24F4-D5CD-6B0D-D5EE55F7FE67}"/>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A0AE10A2-F5C9-06B7-F775-2E304256ED17}"/>
              </a:ext>
            </a:extLst>
          </p:cNvPr>
          <p:cNvPicPr>
            <a:picLocks noChangeAspect="1"/>
          </p:cNvPicPr>
          <p:nvPr/>
        </p:nvPicPr>
        <p:blipFill>
          <a:blip r:embed="rId2"/>
          <a:stretch>
            <a:fillRect/>
          </a:stretch>
        </p:blipFill>
        <p:spPr>
          <a:xfrm>
            <a:off x="0" y="0"/>
            <a:ext cx="6799727" cy="6858000"/>
          </a:xfrm>
          <a:prstGeom prst="rect">
            <a:avLst/>
          </a:prstGeom>
        </p:spPr>
      </p:pic>
      <p:pic>
        <p:nvPicPr>
          <p:cNvPr id="5" name="Picture 4">
            <a:extLst>
              <a:ext uri="{FF2B5EF4-FFF2-40B4-BE49-F238E27FC236}">
                <a16:creationId xmlns:a16="http://schemas.microsoft.com/office/drawing/2014/main" id="{18577167-F16A-E0E2-F1A1-DF6C2A8CED80}"/>
              </a:ext>
            </a:extLst>
          </p:cNvPr>
          <p:cNvPicPr>
            <a:picLocks noChangeAspect="1"/>
          </p:cNvPicPr>
          <p:nvPr/>
        </p:nvPicPr>
        <p:blipFill>
          <a:blip r:embed="rId3"/>
          <a:stretch>
            <a:fillRect/>
          </a:stretch>
        </p:blipFill>
        <p:spPr>
          <a:xfrm>
            <a:off x="7251424" y="256474"/>
            <a:ext cx="2857500" cy="485775"/>
          </a:xfrm>
          <a:prstGeom prst="rect">
            <a:avLst/>
          </a:prstGeom>
        </p:spPr>
      </p:pic>
    </p:spTree>
    <p:extLst>
      <p:ext uri="{BB962C8B-B14F-4D97-AF65-F5344CB8AC3E}">
        <p14:creationId xmlns:p14="http://schemas.microsoft.com/office/powerpoint/2010/main" val="2447796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51BA-2674-CC23-81A3-B3E9A3F55C13}"/>
              </a:ext>
            </a:extLst>
          </p:cNvPr>
          <p:cNvSpPr>
            <a:spLocks noGrp="1"/>
          </p:cNvSpPr>
          <p:nvPr>
            <p:ph type="title"/>
          </p:nvPr>
        </p:nvSpPr>
        <p:spPr/>
        <p:txBody>
          <a:bodyPr/>
          <a:lstStyle/>
          <a:p>
            <a:pPr algn="r" rtl="1"/>
            <a:r>
              <a:rPr lang="fa-IR" sz="4400" dirty="0">
                <a:solidFill>
                  <a:srgbClr val="0070C0"/>
                </a:solidFill>
                <a:cs typeface="B Titr" panose="00000700000000000000" pitchFamily="2" charset="-78"/>
              </a:rPr>
              <a:t>تا چه حد میتوان از آن پیشگیری نمود؟</a:t>
            </a:r>
            <a:endParaRPr lang="en-US" sz="4400" dirty="0">
              <a:solidFill>
                <a:srgbClr val="0070C0"/>
              </a:solidFill>
              <a:cs typeface="B Titr" panose="00000700000000000000" pitchFamily="2" charset="-78"/>
            </a:endParaRPr>
          </a:p>
        </p:txBody>
      </p:sp>
      <p:sp>
        <p:nvSpPr>
          <p:cNvPr id="3" name="Text Placeholder 2">
            <a:extLst>
              <a:ext uri="{FF2B5EF4-FFF2-40B4-BE49-F238E27FC236}">
                <a16:creationId xmlns:a16="http://schemas.microsoft.com/office/drawing/2014/main" id="{6ADA66BF-8E23-991D-293C-2985879025CD}"/>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FC413B61-A03F-8147-295D-9AAAEDDE329A}"/>
              </a:ext>
            </a:extLst>
          </p:cNvPr>
          <p:cNvPicPr>
            <a:picLocks noChangeAspect="1"/>
          </p:cNvPicPr>
          <p:nvPr/>
        </p:nvPicPr>
        <p:blipFill>
          <a:blip r:embed="rId2"/>
          <a:stretch>
            <a:fillRect/>
          </a:stretch>
        </p:blipFill>
        <p:spPr>
          <a:xfrm>
            <a:off x="225288" y="2006600"/>
            <a:ext cx="9392358" cy="4743735"/>
          </a:xfrm>
          <a:prstGeom prst="rect">
            <a:avLst/>
          </a:prstGeom>
        </p:spPr>
      </p:pic>
    </p:spTree>
    <p:extLst>
      <p:ext uri="{BB962C8B-B14F-4D97-AF65-F5344CB8AC3E}">
        <p14:creationId xmlns:p14="http://schemas.microsoft.com/office/powerpoint/2010/main" val="3830849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51BA-2674-CC23-81A3-B3E9A3F55C13}"/>
              </a:ext>
            </a:extLst>
          </p:cNvPr>
          <p:cNvSpPr>
            <a:spLocks noGrp="1"/>
          </p:cNvSpPr>
          <p:nvPr>
            <p:ph type="title"/>
          </p:nvPr>
        </p:nvSpPr>
        <p:spPr>
          <a:xfrm>
            <a:off x="1192695" y="92755"/>
            <a:ext cx="10972800" cy="1143000"/>
          </a:xfrm>
        </p:spPr>
        <p:txBody>
          <a:bodyPr>
            <a:normAutofit/>
          </a:bodyPr>
          <a:lstStyle/>
          <a:p>
            <a:pPr algn="r" rtl="1"/>
            <a:r>
              <a:rPr lang="fa-IR" sz="4400" dirty="0">
                <a:solidFill>
                  <a:srgbClr val="0070C0"/>
                </a:solidFill>
                <a:cs typeface="B Titr" panose="00000700000000000000" pitchFamily="2" charset="-78"/>
              </a:rPr>
              <a:t>تا چه حد میتوان از آن پیشگیری نمود؟ </a:t>
            </a:r>
            <a:r>
              <a:rPr lang="fa-IR" sz="2000" dirty="0">
                <a:solidFill>
                  <a:srgbClr val="0070C0"/>
                </a:solidFill>
                <a:cs typeface="B Titr" panose="00000700000000000000" pitchFamily="2" charset="-78"/>
              </a:rPr>
              <a:t>(گروه 75 تا 100 درصد)</a:t>
            </a:r>
            <a:endParaRPr lang="en-US" sz="2000" dirty="0">
              <a:solidFill>
                <a:srgbClr val="0070C0"/>
              </a:solidFill>
              <a:cs typeface="B Titr" panose="00000700000000000000" pitchFamily="2" charset="-78"/>
            </a:endParaRPr>
          </a:p>
        </p:txBody>
      </p:sp>
      <p:pic>
        <p:nvPicPr>
          <p:cNvPr id="10" name="Content Placeholder 9">
            <a:extLst>
              <a:ext uri="{FF2B5EF4-FFF2-40B4-BE49-F238E27FC236}">
                <a16:creationId xmlns:a16="http://schemas.microsoft.com/office/drawing/2014/main" id="{8763EACE-FDA8-83BC-699F-0580E9B30537}"/>
              </a:ext>
            </a:extLst>
          </p:cNvPr>
          <p:cNvPicPr>
            <a:picLocks noGrp="1" noChangeAspect="1"/>
          </p:cNvPicPr>
          <p:nvPr>
            <p:ph sz="half" idx="1"/>
          </p:nvPr>
        </p:nvPicPr>
        <p:blipFill>
          <a:blip r:embed="rId2"/>
          <a:stretch>
            <a:fillRect/>
          </a:stretch>
        </p:blipFill>
        <p:spPr>
          <a:xfrm>
            <a:off x="227604" y="953662"/>
            <a:ext cx="4315574" cy="5904338"/>
          </a:xfrm>
        </p:spPr>
      </p:pic>
      <p:graphicFrame>
        <p:nvGraphicFramePr>
          <p:cNvPr id="11" name="Table 11">
            <a:extLst>
              <a:ext uri="{FF2B5EF4-FFF2-40B4-BE49-F238E27FC236}">
                <a16:creationId xmlns:a16="http://schemas.microsoft.com/office/drawing/2014/main" id="{9E8FC852-B1D1-17FC-C54F-47750CCD31BE}"/>
              </a:ext>
            </a:extLst>
          </p:cNvPr>
          <p:cNvGraphicFramePr>
            <a:graphicFrameLocks noGrp="1"/>
          </p:cNvGraphicFramePr>
          <p:nvPr>
            <p:ph sz="half" idx="2"/>
            <p:extLst>
              <p:ext uri="{D42A27DB-BD31-4B8C-83A1-F6EECF244321}">
                <p14:modId xmlns:p14="http://schemas.microsoft.com/office/powerpoint/2010/main" val="2759887541"/>
              </p:ext>
            </p:extLst>
          </p:nvPr>
        </p:nvGraphicFramePr>
        <p:xfrm>
          <a:off x="5340626" y="1630017"/>
          <a:ext cx="6241774" cy="4907280"/>
        </p:xfrm>
        <a:graphic>
          <a:graphicData uri="http://schemas.openxmlformats.org/drawingml/2006/table">
            <a:tbl>
              <a:tblPr firstRow="1" bandRow="1">
                <a:tableStyleId>{5C22544A-7EE6-4342-B048-85BDC9FD1C3A}</a:tableStyleId>
              </a:tblPr>
              <a:tblGrid>
                <a:gridCol w="3120887">
                  <a:extLst>
                    <a:ext uri="{9D8B030D-6E8A-4147-A177-3AD203B41FA5}">
                      <a16:colId xmlns:a16="http://schemas.microsoft.com/office/drawing/2014/main" val="3794404735"/>
                    </a:ext>
                  </a:extLst>
                </a:gridCol>
                <a:gridCol w="3120887">
                  <a:extLst>
                    <a:ext uri="{9D8B030D-6E8A-4147-A177-3AD203B41FA5}">
                      <a16:colId xmlns:a16="http://schemas.microsoft.com/office/drawing/2014/main" val="359517810"/>
                    </a:ext>
                  </a:extLst>
                </a:gridCol>
              </a:tblGrid>
              <a:tr h="445840">
                <a:tc>
                  <a:txBody>
                    <a:bodyPr/>
                    <a:lstStyle/>
                    <a:p>
                      <a:pPr algn="ctr"/>
                      <a:r>
                        <a:rPr lang="fa-IR" sz="3200" dirty="0">
                          <a:cs typeface="B Titr" panose="00000700000000000000" pitchFamily="2" charset="-78"/>
                        </a:rPr>
                        <a:t>درصد قالب پیشگیری بودن</a:t>
                      </a:r>
                      <a:endParaRPr lang="en-US" sz="3200" dirty="0">
                        <a:cs typeface="B Titr" panose="00000700000000000000" pitchFamily="2" charset="-78"/>
                      </a:endParaRPr>
                    </a:p>
                  </a:txBody>
                  <a:tcPr/>
                </a:tc>
                <a:tc>
                  <a:txBody>
                    <a:bodyPr/>
                    <a:lstStyle/>
                    <a:p>
                      <a:pPr algn="ctr"/>
                      <a:r>
                        <a:rPr lang="fa-IR" sz="3200" dirty="0">
                          <a:cs typeface="B Titr" panose="00000700000000000000" pitchFamily="2" charset="-78"/>
                        </a:rPr>
                        <a:t>نام سرطان</a:t>
                      </a:r>
                      <a:endParaRPr lang="en-US" sz="3200" dirty="0">
                        <a:cs typeface="B Titr" panose="00000700000000000000" pitchFamily="2" charset="-78"/>
                      </a:endParaRPr>
                    </a:p>
                  </a:txBody>
                  <a:tcPr/>
                </a:tc>
                <a:extLst>
                  <a:ext uri="{0D108BD9-81ED-4DB2-BD59-A6C34878D82A}">
                    <a16:rowId xmlns:a16="http://schemas.microsoft.com/office/drawing/2014/main" val="1180277885"/>
                  </a:ext>
                </a:extLst>
              </a:tr>
              <a:tr h="475658">
                <a:tc>
                  <a:txBody>
                    <a:bodyPr/>
                    <a:lstStyle/>
                    <a:p>
                      <a:pPr algn="ctr"/>
                      <a:r>
                        <a:rPr lang="fa-IR" sz="3600" dirty="0">
                          <a:cs typeface="B Titr" panose="00000700000000000000" pitchFamily="2" charset="-78"/>
                        </a:rPr>
                        <a:t>100</a:t>
                      </a:r>
                      <a:endParaRPr lang="en-US" sz="3600" dirty="0">
                        <a:cs typeface="B Titr" panose="00000700000000000000" pitchFamily="2" charset="-78"/>
                      </a:endParaRPr>
                    </a:p>
                  </a:txBody>
                  <a:tcPr/>
                </a:tc>
                <a:tc>
                  <a:txBody>
                    <a:bodyPr/>
                    <a:lstStyle/>
                    <a:p>
                      <a:pPr algn="ctr"/>
                      <a:r>
                        <a:rPr lang="fa-IR" sz="3200" dirty="0">
                          <a:cs typeface="B Titr" panose="00000700000000000000" pitchFamily="2" charset="-78"/>
                        </a:rPr>
                        <a:t>دهانه رحم</a:t>
                      </a:r>
                      <a:endParaRPr lang="en-US" sz="3200" dirty="0">
                        <a:cs typeface="B Titr" panose="00000700000000000000" pitchFamily="2" charset="-78"/>
                      </a:endParaRPr>
                    </a:p>
                  </a:txBody>
                  <a:tcPr/>
                </a:tc>
                <a:extLst>
                  <a:ext uri="{0D108BD9-81ED-4DB2-BD59-A6C34878D82A}">
                    <a16:rowId xmlns:a16="http://schemas.microsoft.com/office/drawing/2014/main" val="3217469620"/>
                  </a:ext>
                </a:extLst>
              </a:tr>
              <a:tr h="475658">
                <a:tc>
                  <a:txBody>
                    <a:bodyPr/>
                    <a:lstStyle/>
                    <a:p>
                      <a:pPr algn="ctr"/>
                      <a:r>
                        <a:rPr lang="fa-IR" sz="3600" dirty="0">
                          <a:cs typeface="B Titr" panose="00000700000000000000" pitchFamily="2" charset="-78"/>
                        </a:rPr>
                        <a:t>90</a:t>
                      </a:r>
                      <a:endParaRPr lang="en-US" sz="3600" dirty="0">
                        <a:cs typeface="B Titr" panose="00000700000000000000" pitchFamily="2" charset="-78"/>
                      </a:endParaRPr>
                    </a:p>
                  </a:txBody>
                  <a:tcPr/>
                </a:tc>
                <a:tc>
                  <a:txBody>
                    <a:bodyPr/>
                    <a:lstStyle/>
                    <a:p>
                      <a:pPr algn="ctr"/>
                      <a:r>
                        <a:rPr lang="fa-IR" sz="3200" dirty="0">
                          <a:cs typeface="B Titr" panose="00000700000000000000" pitchFamily="2" charset="-78"/>
                        </a:rPr>
                        <a:t>ریه</a:t>
                      </a:r>
                      <a:endParaRPr lang="en-US" sz="3200" dirty="0">
                        <a:cs typeface="B Titr" panose="00000700000000000000" pitchFamily="2" charset="-78"/>
                      </a:endParaRPr>
                    </a:p>
                  </a:txBody>
                  <a:tcPr/>
                </a:tc>
                <a:extLst>
                  <a:ext uri="{0D108BD9-81ED-4DB2-BD59-A6C34878D82A}">
                    <a16:rowId xmlns:a16="http://schemas.microsoft.com/office/drawing/2014/main" val="3210958381"/>
                  </a:ext>
                </a:extLst>
              </a:tr>
              <a:tr h="475658">
                <a:tc>
                  <a:txBody>
                    <a:bodyPr/>
                    <a:lstStyle/>
                    <a:p>
                      <a:pPr algn="ctr"/>
                      <a:r>
                        <a:rPr lang="fa-IR" sz="3600" dirty="0">
                          <a:cs typeface="B Titr" panose="00000700000000000000" pitchFamily="2" charset="-78"/>
                        </a:rPr>
                        <a:t>90</a:t>
                      </a:r>
                      <a:endParaRPr lang="en-US" sz="3600" dirty="0">
                        <a:cs typeface="B Titr" panose="00000700000000000000" pitchFamily="2" charset="-78"/>
                      </a:endParaRPr>
                    </a:p>
                  </a:txBody>
                  <a:tcPr/>
                </a:tc>
                <a:tc>
                  <a:txBody>
                    <a:bodyPr/>
                    <a:lstStyle/>
                    <a:p>
                      <a:pPr algn="ctr"/>
                      <a:r>
                        <a:rPr lang="fa-IR" sz="3200" dirty="0">
                          <a:cs typeface="B Titr" panose="00000700000000000000" pitchFamily="2" charset="-78"/>
                        </a:rPr>
                        <a:t>حفره دهان</a:t>
                      </a:r>
                      <a:endParaRPr lang="en-US" sz="3200" dirty="0">
                        <a:cs typeface="B Titr" panose="00000700000000000000" pitchFamily="2" charset="-78"/>
                      </a:endParaRPr>
                    </a:p>
                  </a:txBody>
                  <a:tcPr/>
                </a:tc>
                <a:extLst>
                  <a:ext uri="{0D108BD9-81ED-4DB2-BD59-A6C34878D82A}">
                    <a16:rowId xmlns:a16="http://schemas.microsoft.com/office/drawing/2014/main" val="2267762087"/>
                  </a:ext>
                </a:extLst>
              </a:tr>
              <a:tr h="475658">
                <a:tc>
                  <a:txBody>
                    <a:bodyPr/>
                    <a:lstStyle/>
                    <a:p>
                      <a:pPr algn="ctr"/>
                      <a:r>
                        <a:rPr lang="fa-IR" sz="3600" dirty="0">
                          <a:cs typeface="B Titr" panose="00000700000000000000" pitchFamily="2" charset="-78"/>
                        </a:rPr>
                        <a:t>90</a:t>
                      </a:r>
                      <a:endParaRPr lang="en-US" sz="3600" dirty="0">
                        <a:cs typeface="B Titr" panose="00000700000000000000" pitchFamily="2" charset="-78"/>
                      </a:endParaRPr>
                    </a:p>
                  </a:txBody>
                  <a:tcPr/>
                </a:tc>
                <a:tc>
                  <a:txBody>
                    <a:bodyPr/>
                    <a:lstStyle/>
                    <a:p>
                      <a:pPr algn="ctr"/>
                      <a:r>
                        <a:rPr lang="fa-IR" sz="3200" dirty="0">
                          <a:cs typeface="B Titr" panose="00000700000000000000" pitchFamily="2" charset="-78"/>
                        </a:rPr>
                        <a:t>مری</a:t>
                      </a:r>
                      <a:endParaRPr lang="en-US" sz="3200" dirty="0">
                        <a:cs typeface="B Titr" panose="00000700000000000000" pitchFamily="2" charset="-78"/>
                      </a:endParaRPr>
                    </a:p>
                  </a:txBody>
                  <a:tcPr/>
                </a:tc>
                <a:extLst>
                  <a:ext uri="{0D108BD9-81ED-4DB2-BD59-A6C34878D82A}">
                    <a16:rowId xmlns:a16="http://schemas.microsoft.com/office/drawing/2014/main" val="1850363197"/>
                  </a:ext>
                </a:extLst>
              </a:tr>
              <a:tr h="475658">
                <a:tc>
                  <a:txBody>
                    <a:bodyPr/>
                    <a:lstStyle/>
                    <a:p>
                      <a:pPr algn="ctr"/>
                      <a:r>
                        <a:rPr lang="fa-IR" sz="3600" dirty="0">
                          <a:cs typeface="B Titr" panose="00000700000000000000" pitchFamily="2" charset="-78"/>
                        </a:rPr>
                        <a:t>75</a:t>
                      </a:r>
                      <a:endParaRPr lang="en-US" sz="3600" dirty="0">
                        <a:cs typeface="B Titr" panose="00000700000000000000" pitchFamily="2" charset="-78"/>
                      </a:endParaRPr>
                    </a:p>
                  </a:txBody>
                  <a:tcPr/>
                </a:tc>
                <a:tc>
                  <a:txBody>
                    <a:bodyPr/>
                    <a:lstStyle/>
                    <a:p>
                      <a:pPr algn="ctr"/>
                      <a:r>
                        <a:rPr lang="fa-IR" sz="3200" dirty="0">
                          <a:cs typeface="B Titr" panose="00000700000000000000" pitchFamily="2" charset="-78"/>
                        </a:rPr>
                        <a:t>ملانوما</a:t>
                      </a:r>
                      <a:endParaRPr lang="en-US" sz="3200" dirty="0">
                        <a:cs typeface="B Titr" panose="00000700000000000000" pitchFamily="2" charset="-78"/>
                      </a:endParaRPr>
                    </a:p>
                  </a:txBody>
                  <a:tcPr/>
                </a:tc>
                <a:extLst>
                  <a:ext uri="{0D108BD9-81ED-4DB2-BD59-A6C34878D82A}">
                    <a16:rowId xmlns:a16="http://schemas.microsoft.com/office/drawing/2014/main" val="1290248712"/>
                  </a:ext>
                </a:extLst>
              </a:tr>
              <a:tr h="475658">
                <a:tc>
                  <a:txBody>
                    <a:bodyPr/>
                    <a:lstStyle/>
                    <a:p>
                      <a:pPr algn="ctr"/>
                      <a:r>
                        <a:rPr lang="fa-IR" sz="3600" dirty="0">
                          <a:cs typeface="B Titr" panose="00000700000000000000" pitchFamily="2" charset="-78"/>
                        </a:rPr>
                        <a:t>75</a:t>
                      </a:r>
                      <a:endParaRPr lang="en-US" sz="3600" dirty="0">
                        <a:cs typeface="B Titr" panose="00000700000000000000" pitchFamily="2" charset="-78"/>
                      </a:endParaRPr>
                    </a:p>
                  </a:txBody>
                  <a:tcPr/>
                </a:tc>
                <a:tc>
                  <a:txBody>
                    <a:bodyPr/>
                    <a:lstStyle/>
                    <a:p>
                      <a:pPr algn="ctr"/>
                      <a:r>
                        <a:rPr lang="fa-IR" sz="3200" dirty="0">
                          <a:cs typeface="B Titr" panose="00000700000000000000" pitchFamily="2" charset="-78"/>
                        </a:rPr>
                        <a:t>معده</a:t>
                      </a:r>
                      <a:endParaRPr lang="en-US" sz="3200" dirty="0">
                        <a:cs typeface="B Titr" panose="00000700000000000000" pitchFamily="2" charset="-78"/>
                      </a:endParaRPr>
                    </a:p>
                  </a:txBody>
                  <a:tcPr/>
                </a:tc>
                <a:extLst>
                  <a:ext uri="{0D108BD9-81ED-4DB2-BD59-A6C34878D82A}">
                    <a16:rowId xmlns:a16="http://schemas.microsoft.com/office/drawing/2014/main" val="3939305946"/>
                  </a:ext>
                </a:extLst>
              </a:tr>
            </a:tbl>
          </a:graphicData>
        </a:graphic>
      </p:graphicFrame>
      <p:pic>
        <p:nvPicPr>
          <p:cNvPr id="8" name="Picture 7">
            <a:extLst>
              <a:ext uri="{FF2B5EF4-FFF2-40B4-BE49-F238E27FC236}">
                <a16:creationId xmlns:a16="http://schemas.microsoft.com/office/drawing/2014/main" id="{B71CB41A-3B4C-20CF-3DF5-8C3B78C7E311}"/>
              </a:ext>
            </a:extLst>
          </p:cNvPr>
          <p:cNvPicPr>
            <a:picLocks noChangeAspect="1"/>
          </p:cNvPicPr>
          <p:nvPr/>
        </p:nvPicPr>
        <p:blipFill>
          <a:blip r:embed="rId3"/>
          <a:stretch>
            <a:fillRect/>
          </a:stretch>
        </p:blipFill>
        <p:spPr>
          <a:xfrm>
            <a:off x="0" y="0"/>
            <a:ext cx="2385391" cy="851925"/>
          </a:xfrm>
          <a:prstGeom prst="rect">
            <a:avLst/>
          </a:prstGeom>
        </p:spPr>
      </p:pic>
    </p:spTree>
    <p:extLst>
      <p:ext uri="{BB962C8B-B14F-4D97-AF65-F5344CB8AC3E}">
        <p14:creationId xmlns:p14="http://schemas.microsoft.com/office/powerpoint/2010/main" val="4205054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2133600" y="381000"/>
            <a:ext cx="8153400" cy="1143000"/>
          </a:xfrm>
        </p:spPr>
        <p:txBody>
          <a:bodyPr/>
          <a:lstStyle/>
          <a:p>
            <a:pPr eaLnBrk="1" hangingPunct="1"/>
            <a:r>
              <a:rPr lang="fa-IR" sz="3600" dirty="0">
                <a:cs typeface="B Titr" pitchFamily="2" charset="-78"/>
              </a:rPr>
              <a:t>تغییر در الگوی بیماری ها</a:t>
            </a:r>
            <a:endParaRPr lang="en-US" sz="2000" i="1" dirty="0">
              <a:cs typeface="B Titr" pitchFamily="2" charset="-78"/>
            </a:endParaRPr>
          </a:p>
        </p:txBody>
      </p:sp>
      <p:sp>
        <p:nvSpPr>
          <p:cNvPr id="8195" name="Line 3"/>
          <p:cNvSpPr>
            <a:spLocks noChangeShapeType="1"/>
          </p:cNvSpPr>
          <p:nvPr/>
        </p:nvSpPr>
        <p:spPr bwMode="auto">
          <a:xfrm>
            <a:off x="2743200" y="2209801"/>
            <a:ext cx="0" cy="4187825"/>
          </a:xfrm>
          <a:prstGeom prst="line">
            <a:avLst/>
          </a:prstGeom>
          <a:noFill/>
          <a:ln w="25400">
            <a:solidFill>
              <a:schemeClr val="tx1"/>
            </a:solidFill>
            <a:round/>
            <a:headEnd type="triangle" w="lg" len="lg"/>
            <a:tailEnd/>
          </a:ln>
        </p:spPr>
        <p:txBody>
          <a:bodyPr/>
          <a:lstStyle/>
          <a:p>
            <a:endParaRPr lang="en-US">
              <a:solidFill>
                <a:prstClr val="black"/>
              </a:solidFill>
              <a:latin typeface="Calibri"/>
            </a:endParaRPr>
          </a:p>
        </p:txBody>
      </p:sp>
      <p:sp>
        <p:nvSpPr>
          <p:cNvPr id="8196" name="Line 4"/>
          <p:cNvSpPr>
            <a:spLocks noChangeShapeType="1"/>
          </p:cNvSpPr>
          <p:nvPr/>
        </p:nvSpPr>
        <p:spPr bwMode="auto">
          <a:xfrm rot="5400000">
            <a:off x="6195219" y="2971007"/>
            <a:ext cx="0" cy="6856412"/>
          </a:xfrm>
          <a:prstGeom prst="line">
            <a:avLst/>
          </a:prstGeom>
          <a:noFill/>
          <a:ln w="25400">
            <a:solidFill>
              <a:schemeClr val="tx1"/>
            </a:solidFill>
            <a:round/>
            <a:headEnd type="triangle" w="lg" len="lg"/>
            <a:tailEnd/>
          </a:ln>
        </p:spPr>
        <p:txBody>
          <a:bodyPr/>
          <a:lstStyle/>
          <a:p>
            <a:endParaRPr lang="en-US">
              <a:solidFill>
                <a:prstClr val="black"/>
              </a:solidFill>
              <a:latin typeface="Calibri"/>
            </a:endParaRPr>
          </a:p>
        </p:txBody>
      </p:sp>
      <p:sp>
        <p:nvSpPr>
          <p:cNvPr id="8197" name="Text Box 5"/>
          <p:cNvSpPr txBox="1">
            <a:spLocks noChangeArrowheads="1"/>
          </p:cNvSpPr>
          <p:nvPr/>
        </p:nvSpPr>
        <p:spPr bwMode="auto">
          <a:xfrm rot="-5400000">
            <a:off x="1708282" y="3855394"/>
            <a:ext cx="1417376" cy="461665"/>
          </a:xfrm>
          <a:prstGeom prst="rect">
            <a:avLst/>
          </a:prstGeom>
          <a:noFill/>
          <a:ln w="9525">
            <a:noFill/>
            <a:miter lim="800000"/>
            <a:headEnd/>
            <a:tailEnd/>
          </a:ln>
        </p:spPr>
        <p:txBody>
          <a:bodyPr wrap="none">
            <a:spAutoFit/>
          </a:bodyPr>
          <a:lstStyle/>
          <a:p>
            <a:r>
              <a:rPr lang="fa-IR" sz="2400" b="1" dirty="0">
                <a:solidFill>
                  <a:prstClr val="black"/>
                </a:solidFill>
                <a:latin typeface="Calibri"/>
                <a:cs typeface="B Titr" pitchFamily="2" charset="-78"/>
              </a:rPr>
              <a:t>میزان مرگ</a:t>
            </a:r>
            <a:endParaRPr lang="en-US" sz="2400" b="1" dirty="0">
              <a:solidFill>
                <a:prstClr val="black"/>
              </a:solidFill>
              <a:latin typeface="Calibri"/>
              <a:cs typeface="B Titr" pitchFamily="2" charset="-78"/>
            </a:endParaRPr>
          </a:p>
        </p:txBody>
      </p:sp>
      <p:sp>
        <p:nvSpPr>
          <p:cNvPr id="8198" name="Freeform 6"/>
          <p:cNvSpPr>
            <a:spLocks/>
          </p:cNvSpPr>
          <p:nvPr/>
        </p:nvSpPr>
        <p:spPr bwMode="auto">
          <a:xfrm>
            <a:off x="2994025" y="2527301"/>
            <a:ext cx="6553200" cy="3490913"/>
          </a:xfrm>
          <a:custGeom>
            <a:avLst/>
            <a:gdLst>
              <a:gd name="T0" fmla="*/ 0 w 4128"/>
              <a:gd name="T1" fmla="*/ 0 h 2640"/>
              <a:gd name="T2" fmla="*/ 2147483647 w 4128"/>
              <a:gd name="T3" fmla="*/ 2147483647 h 2640"/>
              <a:gd name="T4" fmla="*/ 2147483647 w 4128"/>
              <a:gd name="T5" fmla="*/ 2147483647 h 2640"/>
              <a:gd name="T6" fmla="*/ 0 60000 65536"/>
              <a:gd name="T7" fmla="*/ 0 60000 65536"/>
              <a:gd name="T8" fmla="*/ 0 60000 65536"/>
              <a:gd name="T9" fmla="*/ 0 w 4128"/>
              <a:gd name="T10" fmla="*/ 0 h 2640"/>
              <a:gd name="T11" fmla="*/ 4128 w 4128"/>
              <a:gd name="T12" fmla="*/ 2640 h 2640"/>
            </a:gdLst>
            <a:ahLst/>
            <a:cxnLst>
              <a:cxn ang="T6">
                <a:pos x="T0" y="T1"/>
              </a:cxn>
              <a:cxn ang="T7">
                <a:pos x="T2" y="T3"/>
              </a:cxn>
              <a:cxn ang="T8">
                <a:pos x="T4" y="T5"/>
              </a:cxn>
            </a:cxnLst>
            <a:rect l="T9" t="T10" r="T11" b="T12"/>
            <a:pathLst>
              <a:path w="4128" h="2640">
                <a:moveTo>
                  <a:pt x="0" y="0"/>
                </a:moveTo>
                <a:cubicBezTo>
                  <a:pt x="304" y="548"/>
                  <a:pt x="608" y="1096"/>
                  <a:pt x="1296" y="1536"/>
                </a:cubicBezTo>
                <a:cubicBezTo>
                  <a:pt x="1984" y="1976"/>
                  <a:pt x="3056" y="2308"/>
                  <a:pt x="4128" y="2640"/>
                </a:cubicBezTo>
              </a:path>
            </a:pathLst>
          </a:custGeom>
          <a:noFill/>
          <a:ln w="63500">
            <a:solidFill>
              <a:srgbClr val="FF0000"/>
            </a:solidFill>
            <a:round/>
            <a:headEnd/>
            <a:tailEnd/>
          </a:ln>
        </p:spPr>
        <p:txBody>
          <a:bodyPr/>
          <a:lstStyle/>
          <a:p>
            <a:endParaRPr lang="en-US">
              <a:solidFill>
                <a:prstClr val="black"/>
              </a:solidFill>
              <a:latin typeface="Calibri"/>
            </a:endParaRPr>
          </a:p>
        </p:txBody>
      </p:sp>
      <p:sp>
        <p:nvSpPr>
          <p:cNvPr id="8199" name="Text Box 7"/>
          <p:cNvSpPr txBox="1">
            <a:spLocks noChangeArrowheads="1"/>
          </p:cNvSpPr>
          <p:nvPr/>
        </p:nvSpPr>
        <p:spPr bwMode="auto">
          <a:xfrm>
            <a:off x="8235950" y="5222875"/>
            <a:ext cx="1696298" cy="369332"/>
          </a:xfrm>
          <a:prstGeom prst="rect">
            <a:avLst/>
          </a:prstGeom>
          <a:noFill/>
          <a:ln w="9525">
            <a:noFill/>
            <a:miter lim="800000"/>
            <a:headEnd/>
            <a:tailEnd/>
          </a:ln>
        </p:spPr>
        <p:txBody>
          <a:bodyPr wrap="none">
            <a:spAutoFit/>
          </a:bodyPr>
          <a:lstStyle/>
          <a:p>
            <a:r>
              <a:rPr lang="fa-IR" dirty="0">
                <a:solidFill>
                  <a:srgbClr val="FF0000"/>
                </a:solidFill>
                <a:latin typeface="Calibri"/>
                <a:cs typeface="B Titr" pitchFamily="2" charset="-78"/>
              </a:rPr>
              <a:t>بیماری های عفونی</a:t>
            </a:r>
            <a:endParaRPr lang="en-US" dirty="0">
              <a:solidFill>
                <a:srgbClr val="FF0000"/>
              </a:solidFill>
              <a:latin typeface="Calibri"/>
              <a:cs typeface="B Titr" pitchFamily="2" charset="-78"/>
            </a:endParaRPr>
          </a:p>
        </p:txBody>
      </p:sp>
      <p:sp>
        <p:nvSpPr>
          <p:cNvPr id="8200" name="Text Box 8"/>
          <p:cNvSpPr txBox="1">
            <a:spLocks noChangeArrowheads="1"/>
          </p:cNvSpPr>
          <p:nvPr/>
        </p:nvSpPr>
        <p:spPr bwMode="auto">
          <a:xfrm>
            <a:off x="4953000" y="6396336"/>
            <a:ext cx="838200" cy="461665"/>
          </a:xfrm>
          <a:prstGeom prst="rect">
            <a:avLst/>
          </a:prstGeom>
          <a:noFill/>
          <a:ln w="9525">
            <a:noFill/>
            <a:miter lim="800000"/>
            <a:headEnd/>
            <a:tailEnd/>
          </a:ln>
        </p:spPr>
        <p:txBody>
          <a:bodyPr wrap="square">
            <a:spAutoFit/>
          </a:bodyPr>
          <a:lstStyle/>
          <a:p>
            <a:r>
              <a:rPr lang="fa-IR" sz="2400" b="1" dirty="0">
                <a:solidFill>
                  <a:prstClr val="black"/>
                </a:solidFill>
                <a:latin typeface="Calibri"/>
                <a:cs typeface="B Titr" pitchFamily="2" charset="-78"/>
              </a:rPr>
              <a:t>توسعه</a:t>
            </a:r>
            <a:endParaRPr lang="en-US" sz="2400" b="1" dirty="0">
              <a:solidFill>
                <a:prstClr val="black"/>
              </a:solidFill>
              <a:latin typeface="Calibri"/>
              <a:cs typeface="B Titr" pitchFamily="2" charset="-78"/>
            </a:endParaRPr>
          </a:p>
        </p:txBody>
      </p:sp>
      <p:sp>
        <p:nvSpPr>
          <p:cNvPr id="8201" name="Freeform 9"/>
          <p:cNvSpPr>
            <a:spLocks/>
          </p:cNvSpPr>
          <p:nvPr/>
        </p:nvSpPr>
        <p:spPr bwMode="auto">
          <a:xfrm>
            <a:off x="3352800" y="2590800"/>
            <a:ext cx="3048000" cy="3733800"/>
          </a:xfrm>
          <a:custGeom>
            <a:avLst/>
            <a:gdLst>
              <a:gd name="T0" fmla="*/ 0 w 1920"/>
              <a:gd name="T1" fmla="*/ 2147483647 h 2352"/>
              <a:gd name="T2" fmla="*/ 2147483647 w 1920"/>
              <a:gd name="T3" fmla="*/ 2147483647 h 2352"/>
              <a:gd name="T4" fmla="*/ 2147483647 w 1920"/>
              <a:gd name="T5" fmla="*/ 2147483647 h 2352"/>
              <a:gd name="T6" fmla="*/ 2147483647 w 1920"/>
              <a:gd name="T7" fmla="*/ 0 h 2352"/>
              <a:gd name="T8" fmla="*/ 0 60000 65536"/>
              <a:gd name="T9" fmla="*/ 0 60000 65536"/>
              <a:gd name="T10" fmla="*/ 0 60000 65536"/>
              <a:gd name="T11" fmla="*/ 0 60000 65536"/>
              <a:gd name="T12" fmla="*/ 0 w 1920"/>
              <a:gd name="T13" fmla="*/ 0 h 2352"/>
              <a:gd name="T14" fmla="*/ 1920 w 1920"/>
              <a:gd name="T15" fmla="*/ 2352 h 2352"/>
            </a:gdLst>
            <a:ahLst/>
            <a:cxnLst>
              <a:cxn ang="T8">
                <a:pos x="T0" y="T1"/>
              </a:cxn>
              <a:cxn ang="T9">
                <a:pos x="T2" y="T3"/>
              </a:cxn>
              <a:cxn ang="T10">
                <a:pos x="T4" y="T5"/>
              </a:cxn>
              <a:cxn ang="T11">
                <a:pos x="T6" y="T7"/>
              </a:cxn>
            </a:cxnLst>
            <a:rect l="T12" t="T13" r="T14" b="T15"/>
            <a:pathLst>
              <a:path w="1920" h="2352">
                <a:moveTo>
                  <a:pt x="0" y="2352"/>
                </a:moveTo>
                <a:cubicBezTo>
                  <a:pt x="424" y="1996"/>
                  <a:pt x="848" y="1640"/>
                  <a:pt x="1104" y="1296"/>
                </a:cubicBezTo>
                <a:cubicBezTo>
                  <a:pt x="1360" y="952"/>
                  <a:pt x="1400" y="504"/>
                  <a:pt x="1536" y="288"/>
                </a:cubicBezTo>
                <a:cubicBezTo>
                  <a:pt x="1672" y="72"/>
                  <a:pt x="1856" y="48"/>
                  <a:pt x="1920" y="0"/>
                </a:cubicBezTo>
              </a:path>
            </a:pathLst>
          </a:custGeom>
          <a:noFill/>
          <a:ln w="63500">
            <a:solidFill>
              <a:srgbClr val="FFCC00"/>
            </a:solidFill>
            <a:round/>
            <a:headEnd/>
            <a:tailEnd/>
          </a:ln>
        </p:spPr>
        <p:txBody>
          <a:bodyPr/>
          <a:lstStyle/>
          <a:p>
            <a:endParaRPr lang="en-US">
              <a:solidFill>
                <a:prstClr val="black"/>
              </a:solidFill>
              <a:latin typeface="Calibri"/>
            </a:endParaRPr>
          </a:p>
        </p:txBody>
      </p:sp>
      <p:sp>
        <p:nvSpPr>
          <p:cNvPr id="8202" name="Text Box 10"/>
          <p:cNvSpPr txBox="1">
            <a:spLocks noChangeArrowheads="1"/>
          </p:cNvSpPr>
          <p:nvPr/>
        </p:nvSpPr>
        <p:spPr bwMode="auto">
          <a:xfrm>
            <a:off x="5505451" y="2179638"/>
            <a:ext cx="880369" cy="369332"/>
          </a:xfrm>
          <a:prstGeom prst="rect">
            <a:avLst/>
          </a:prstGeom>
          <a:noFill/>
          <a:ln w="9525">
            <a:noFill/>
            <a:miter lim="800000"/>
            <a:headEnd/>
            <a:tailEnd/>
          </a:ln>
        </p:spPr>
        <p:txBody>
          <a:bodyPr wrap="none">
            <a:spAutoFit/>
          </a:bodyPr>
          <a:lstStyle/>
          <a:p>
            <a:r>
              <a:rPr lang="fa-IR" b="1" dirty="0">
                <a:solidFill>
                  <a:srgbClr val="FFCC00"/>
                </a:solidFill>
                <a:latin typeface="Calibri"/>
                <a:cs typeface="B Titr" pitchFamily="2" charset="-78"/>
              </a:rPr>
              <a:t>تصادفات</a:t>
            </a:r>
            <a:endParaRPr lang="en-US" b="1" dirty="0">
              <a:solidFill>
                <a:srgbClr val="FFCC00"/>
              </a:solidFill>
              <a:latin typeface="Calibri"/>
              <a:cs typeface="B Titr" pitchFamily="2" charset="-78"/>
            </a:endParaRPr>
          </a:p>
        </p:txBody>
      </p:sp>
      <p:sp>
        <p:nvSpPr>
          <p:cNvPr id="8203" name="Text Box 11"/>
          <p:cNvSpPr txBox="1">
            <a:spLocks noChangeArrowheads="1"/>
          </p:cNvSpPr>
          <p:nvPr/>
        </p:nvSpPr>
        <p:spPr bwMode="auto">
          <a:xfrm>
            <a:off x="6781800" y="2133600"/>
            <a:ext cx="663964" cy="369332"/>
          </a:xfrm>
          <a:prstGeom prst="rect">
            <a:avLst/>
          </a:prstGeom>
          <a:noFill/>
          <a:ln w="9525">
            <a:noFill/>
            <a:miter lim="800000"/>
            <a:headEnd/>
            <a:tailEnd/>
          </a:ln>
        </p:spPr>
        <p:txBody>
          <a:bodyPr wrap="none">
            <a:spAutoFit/>
          </a:bodyPr>
          <a:lstStyle/>
          <a:p>
            <a:pPr algn="ctr"/>
            <a:r>
              <a:rPr lang="fa-IR" b="1" dirty="0">
                <a:solidFill>
                  <a:srgbClr val="99FF33"/>
                </a:solidFill>
                <a:latin typeface="Calibri"/>
                <a:cs typeface="B Titr" pitchFamily="2" charset="-78"/>
              </a:rPr>
              <a:t>دیابت</a:t>
            </a:r>
            <a:endParaRPr lang="en-US" b="1" dirty="0">
              <a:solidFill>
                <a:srgbClr val="99FF33"/>
              </a:solidFill>
              <a:latin typeface="Calibri"/>
              <a:cs typeface="B Titr" pitchFamily="2" charset="-78"/>
            </a:endParaRPr>
          </a:p>
        </p:txBody>
      </p:sp>
      <p:sp>
        <p:nvSpPr>
          <p:cNvPr id="8204" name="Text Box 12"/>
          <p:cNvSpPr txBox="1">
            <a:spLocks noChangeArrowheads="1"/>
          </p:cNvSpPr>
          <p:nvPr/>
        </p:nvSpPr>
        <p:spPr bwMode="auto">
          <a:xfrm>
            <a:off x="7854951" y="2179638"/>
            <a:ext cx="1180131" cy="369332"/>
          </a:xfrm>
          <a:prstGeom prst="rect">
            <a:avLst/>
          </a:prstGeom>
          <a:noFill/>
          <a:ln w="9525">
            <a:noFill/>
            <a:miter lim="800000"/>
            <a:headEnd/>
            <a:tailEnd/>
          </a:ln>
        </p:spPr>
        <p:txBody>
          <a:bodyPr wrap="none">
            <a:spAutoFit/>
          </a:bodyPr>
          <a:lstStyle/>
          <a:p>
            <a:r>
              <a:rPr lang="fa-IR" dirty="0">
                <a:solidFill>
                  <a:srgbClr val="CC99FF"/>
                </a:solidFill>
                <a:latin typeface="Calibri"/>
                <a:cs typeface="B Titr" pitchFamily="2" charset="-78"/>
              </a:rPr>
              <a:t>قلبی عروقی</a:t>
            </a:r>
            <a:endParaRPr lang="en-US" dirty="0">
              <a:solidFill>
                <a:srgbClr val="CC99FF"/>
              </a:solidFill>
              <a:latin typeface="Calibri"/>
              <a:cs typeface="B Titr" pitchFamily="2" charset="-78"/>
            </a:endParaRPr>
          </a:p>
        </p:txBody>
      </p:sp>
      <p:sp>
        <p:nvSpPr>
          <p:cNvPr id="8205" name="Text Box 13"/>
          <p:cNvSpPr txBox="1">
            <a:spLocks noChangeArrowheads="1"/>
          </p:cNvSpPr>
          <p:nvPr/>
        </p:nvSpPr>
        <p:spPr bwMode="auto">
          <a:xfrm>
            <a:off x="9051926" y="2179638"/>
            <a:ext cx="768159" cy="369332"/>
          </a:xfrm>
          <a:prstGeom prst="rect">
            <a:avLst/>
          </a:prstGeom>
          <a:noFill/>
          <a:ln w="9525">
            <a:noFill/>
            <a:miter lim="800000"/>
            <a:headEnd/>
            <a:tailEnd/>
          </a:ln>
        </p:spPr>
        <p:txBody>
          <a:bodyPr wrap="none">
            <a:spAutoFit/>
          </a:bodyPr>
          <a:lstStyle/>
          <a:p>
            <a:r>
              <a:rPr lang="fa-IR" b="1" dirty="0">
                <a:solidFill>
                  <a:srgbClr val="99CCFF"/>
                </a:solidFill>
                <a:latin typeface="Calibri"/>
                <a:cs typeface="B Titr" pitchFamily="2" charset="-78"/>
              </a:rPr>
              <a:t>سرطان</a:t>
            </a:r>
            <a:endParaRPr lang="en-US" b="1" dirty="0">
              <a:solidFill>
                <a:srgbClr val="99CCFF"/>
              </a:solidFill>
              <a:latin typeface="Calibri"/>
              <a:cs typeface="B Titr" pitchFamily="2" charset="-78"/>
            </a:endParaRPr>
          </a:p>
        </p:txBody>
      </p:sp>
      <p:sp>
        <p:nvSpPr>
          <p:cNvPr id="8206" name="Freeform 14"/>
          <p:cNvSpPr>
            <a:spLocks/>
          </p:cNvSpPr>
          <p:nvPr/>
        </p:nvSpPr>
        <p:spPr bwMode="auto">
          <a:xfrm>
            <a:off x="4343400" y="2590800"/>
            <a:ext cx="3048000" cy="3733800"/>
          </a:xfrm>
          <a:custGeom>
            <a:avLst/>
            <a:gdLst>
              <a:gd name="T0" fmla="*/ 0 w 1920"/>
              <a:gd name="T1" fmla="*/ 2147483647 h 2352"/>
              <a:gd name="T2" fmla="*/ 2147483647 w 1920"/>
              <a:gd name="T3" fmla="*/ 2147483647 h 2352"/>
              <a:gd name="T4" fmla="*/ 2147483647 w 1920"/>
              <a:gd name="T5" fmla="*/ 2147483647 h 2352"/>
              <a:gd name="T6" fmla="*/ 2147483647 w 1920"/>
              <a:gd name="T7" fmla="*/ 0 h 2352"/>
              <a:gd name="T8" fmla="*/ 0 60000 65536"/>
              <a:gd name="T9" fmla="*/ 0 60000 65536"/>
              <a:gd name="T10" fmla="*/ 0 60000 65536"/>
              <a:gd name="T11" fmla="*/ 0 60000 65536"/>
              <a:gd name="T12" fmla="*/ 0 w 1920"/>
              <a:gd name="T13" fmla="*/ 0 h 2352"/>
              <a:gd name="T14" fmla="*/ 1920 w 1920"/>
              <a:gd name="T15" fmla="*/ 2352 h 2352"/>
            </a:gdLst>
            <a:ahLst/>
            <a:cxnLst>
              <a:cxn ang="T8">
                <a:pos x="T0" y="T1"/>
              </a:cxn>
              <a:cxn ang="T9">
                <a:pos x="T2" y="T3"/>
              </a:cxn>
              <a:cxn ang="T10">
                <a:pos x="T4" y="T5"/>
              </a:cxn>
              <a:cxn ang="T11">
                <a:pos x="T6" y="T7"/>
              </a:cxn>
            </a:cxnLst>
            <a:rect l="T12" t="T13" r="T14" b="T15"/>
            <a:pathLst>
              <a:path w="1920" h="2352">
                <a:moveTo>
                  <a:pt x="0" y="2352"/>
                </a:moveTo>
                <a:cubicBezTo>
                  <a:pt x="424" y="1996"/>
                  <a:pt x="848" y="1640"/>
                  <a:pt x="1104" y="1296"/>
                </a:cubicBezTo>
                <a:cubicBezTo>
                  <a:pt x="1360" y="952"/>
                  <a:pt x="1400" y="504"/>
                  <a:pt x="1536" y="288"/>
                </a:cubicBezTo>
                <a:cubicBezTo>
                  <a:pt x="1672" y="72"/>
                  <a:pt x="1856" y="48"/>
                  <a:pt x="1920" y="0"/>
                </a:cubicBezTo>
              </a:path>
            </a:pathLst>
          </a:custGeom>
          <a:noFill/>
          <a:ln w="63500">
            <a:solidFill>
              <a:srgbClr val="99CC00"/>
            </a:solidFill>
            <a:round/>
            <a:headEnd/>
            <a:tailEnd/>
          </a:ln>
        </p:spPr>
        <p:txBody>
          <a:bodyPr/>
          <a:lstStyle/>
          <a:p>
            <a:endParaRPr lang="en-US">
              <a:solidFill>
                <a:prstClr val="black"/>
              </a:solidFill>
              <a:latin typeface="Calibri"/>
            </a:endParaRPr>
          </a:p>
        </p:txBody>
      </p:sp>
      <p:sp>
        <p:nvSpPr>
          <p:cNvPr id="8207" name="Freeform 15"/>
          <p:cNvSpPr>
            <a:spLocks/>
          </p:cNvSpPr>
          <p:nvPr/>
        </p:nvSpPr>
        <p:spPr bwMode="auto">
          <a:xfrm>
            <a:off x="5257800" y="2590800"/>
            <a:ext cx="3048000" cy="3733800"/>
          </a:xfrm>
          <a:custGeom>
            <a:avLst/>
            <a:gdLst>
              <a:gd name="T0" fmla="*/ 0 w 1920"/>
              <a:gd name="T1" fmla="*/ 2147483647 h 2352"/>
              <a:gd name="T2" fmla="*/ 2147483647 w 1920"/>
              <a:gd name="T3" fmla="*/ 2147483647 h 2352"/>
              <a:gd name="T4" fmla="*/ 2147483647 w 1920"/>
              <a:gd name="T5" fmla="*/ 2147483647 h 2352"/>
              <a:gd name="T6" fmla="*/ 2147483647 w 1920"/>
              <a:gd name="T7" fmla="*/ 0 h 2352"/>
              <a:gd name="T8" fmla="*/ 0 60000 65536"/>
              <a:gd name="T9" fmla="*/ 0 60000 65536"/>
              <a:gd name="T10" fmla="*/ 0 60000 65536"/>
              <a:gd name="T11" fmla="*/ 0 60000 65536"/>
              <a:gd name="T12" fmla="*/ 0 w 1920"/>
              <a:gd name="T13" fmla="*/ 0 h 2352"/>
              <a:gd name="T14" fmla="*/ 1920 w 1920"/>
              <a:gd name="T15" fmla="*/ 2352 h 2352"/>
            </a:gdLst>
            <a:ahLst/>
            <a:cxnLst>
              <a:cxn ang="T8">
                <a:pos x="T0" y="T1"/>
              </a:cxn>
              <a:cxn ang="T9">
                <a:pos x="T2" y="T3"/>
              </a:cxn>
              <a:cxn ang="T10">
                <a:pos x="T4" y="T5"/>
              </a:cxn>
              <a:cxn ang="T11">
                <a:pos x="T6" y="T7"/>
              </a:cxn>
            </a:cxnLst>
            <a:rect l="T12" t="T13" r="T14" b="T15"/>
            <a:pathLst>
              <a:path w="1920" h="2352">
                <a:moveTo>
                  <a:pt x="0" y="2352"/>
                </a:moveTo>
                <a:cubicBezTo>
                  <a:pt x="424" y="1996"/>
                  <a:pt x="848" y="1640"/>
                  <a:pt x="1104" y="1296"/>
                </a:cubicBezTo>
                <a:cubicBezTo>
                  <a:pt x="1360" y="952"/>
                  <a:pt x="1400" y="504"/>
                  <a:pt x="1536" y="288"/>
                </a:cubicBezTo>
                <a:cubicBezTo>
                  <a:pt x="1672" y="72"/>
                  <a:pt x="1856" y="48"/>
                  <a:pt x="1920" y="0"/>
                </a:cubicBezTo>
              </a:path>
            </a:pathLst>
          </a:custGeom>
          <a:noFill/>
          <a:ln w="63500">
            <a:solidFill>
              <a:srgbClr val="CC99FF"/>
            </a:solidFill>
            <a:round/>
            <a:headEnd/>
            <a:tailEnd/>
          </a:ln>
        </p:spPr>
        <p:txBody>
          <a:bodyPr/>
          <a:lstStyle/>
          <a:p>
            <a:endParaRPr lang="en-US">
              <a:solidFill>
                <a:prstClr val="black"/>
              </a:solidFill>
              <a:latin typeface="Calibri"/>
            </a:endParaRPr>
          </a:p>
        </p:txBody>
      </p:sp>
      <p:sp>
        <p:nvSpPr>
          <p:cNvPr id="8208" name="Freeform 16"/>
          <p:cNvSpPr>
            <a:spLocks/>
          </p:cNvSpPr>
          <p:nvPr/>
        </p:nvSpPr>
        <p:spPr bwMode="auto">
          <a:xfrm>
            <a:off x="6248400" y="2590800"/>
            <a:ext cx="3048000" cy="3733800"/>
          </a:xfrm>
          <a:custGeom>
            <a:avLst/>
            <a:gdLst>
              <a:gd name="T0" fmla="*/ 0 w 1920"/>
              <a:gd name="T1" fmla="*/ 2147483647 h 2352"/>
              <a:gd name="T2" fmla="*/ 2147483647 w 1920"/>
              <a:gd name="T3" fmla="*/ 2147483647 h 2352"/>
              <a:gd name="T4" fmla="*/ 2147483647 w 1920"/>
              <a:gd name="T5" fmla="*/ 2147483647 h 2352"/>
              <a:gd name="T6" fmla="*/ 2147483647 w 1920"/>
              <a:gd name="T7" fmla="*/ 0 h 2352"/>
              <a:gd name="T8" fmla="*/ 0 60000 65536"/>
              <a:gd name="T9" fmla="*/ 0 60000 65536"/>
              <a:gd name="T10" fmla="*/ 0 60000 65536"/>
              <a:gd name="T11" fmla="*/ 0 60000 65536"/>
              <a:gd name="T12" fmla="*/ 0 w 1920"/>
              <a:gd name="T13" fmla="*/ 0 h 2352"/>
              <a:gd name="T14" fmla="*/ 1920 w 1920"/>
              <a:gd name="T15" fmla="*/ 2352 h 2352"/>
            </a:gdLst>
            <a:ahLst/>
            <a:cxnLst>
              <a:cxn ang="T8">
                <a:pos x="T0" y="T1"/>
              </a:cxn>
              <a:cxn ang="T9">
                <a:pos x="T2" y="T3"/>
              </a:cxn>
              <a:cxn ang="T10">
                <a:pos x="T4" y="T5"/>
              </a:cxn>
              <a:cxn ang="T11">
                <a:pos x="T6" y="T7"/>
              </a:cxn>
            </a:cxnLst>
            <a:rect l="T12" t="T13" r="T14" b="T15"/>
            <a:pathLst>
              <a:path w="1920" h="2352">
                <a:moveTo>
                  <a:pt x="0" y="2352"/>
                </a:moveTo>
                <a:cubicBezTo>
                  <a:pt x="424" y="1996"/>
                  <a:pt x="848" y="1640"/>
                  <a:pt x="1104" y="1296"/>
                </a:cubicBezTo>
                <a:cubicBezTo>
                  <a:pt x="1360" y="952"/>
                  <a:pt x="1400" y="504"/>
                  <a:pt x="1536" y="288"/>
                </a:cubicBezTo>
                <a:cubicBezTo>
                  <a:pt x="1672" y="72"/>
                  <a:pt x="1856" y="48"/>
                  <a:pt x="1920" y="0"/>
                </a:cubicBezTo>
              </a:path>
            </a:pathLst>
          </a:custGeom>
          <a:noFill/>
          <a:ln w="63500">
            <a:solidFill>
              <a:srgbClr val="99CCFF"/>
            </a:solidFill>
            <a:round/>
            <a:headEnd/>
            <a:tailEnd/>
          </a:ln>
        </p:spPr>
        <p:txBody>
          <a:bodyPr/>
          <a:lstStyle/>
          <a:p>
            <a:endParaRPr lang="en-US">
              <a:solidFill>
                <a:prstClr val="black"/>
              </a:solidFill>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51BA-2674-CC23-81A3-B3E9A3F55C13}"/>
              </a:ext>
            </a:extLst>
          </p:cNvPr>
          <p:cNvSpPr>
            <a:spLocks noGrp="1"/>
          </p:cNvSpPr>
          <p:nvPr>
            <p:ph type="title"/>
          </p:nvPr>
        </p:nvSpPr>
        <p:spPr>
          <a:xfrm>
            <a:off x="1192695" y="92755"/>
            <a:ext cx="10972800" cy="1143000"/>
          </a:xfrm>
        </p:spPr>
        <p:txBody>
          <a:bodyPr/>
          <a:lstStyle/>
          <a:p>
            <a:pPr algn="r" rtl="1"/>
            <a:r>
              <a:rPr lang="fa-IR" sz="4400" dirty="0">
                <a:solidFill>
                  <a:srgbClr val="0070C0"/>
                </a:solidFill>
                <a:cs typeface="B Titr" panose="00000700000000000000" pitchFamily="2" charset="-78"/>
              </a:rPr>
              <a:t>تا چه حد میتوان از آن پیشگیری نمود؟</a:t>
            </a:r>
            <a:endParaRPr lang="en-US" sz="4400" dirty="0">
              <a:solidFill>
                <a:srgbClr val="0070C0"/>
              </a:solidFill>
              <a:cs typeface="B Titr" panose="00000700000000000000" pitchFamily="2" charset="-78"/>
            </a:endParaRPr>
          </a:p>
        </p:txBody>
      </p:sp>
      <p:graphicFrame>
        <p:nvGraphicFramePr>
          <p:cNvPr id="11" name="Table 11">
            <a:extLst>
              <a:ext uri="{FF2B5EF4-FFF2-40B4-BE49-F238E27FC236}">
                <a16:creationId xmlns:a16="http://schemas.microsoft.com/office/drawing/2014/main" id="{9E8FC852-B1D1-17FC-C54F-47750CCD31BE}"/>
              </a:ext>
            </a:extLst>
          </p:cNvPr>
          <p:cNvGraphicFramePr>
            <a:graphicFrameLocks noGrp="1"/>
          </p:cNvGraphicFramePr>
          <p:nvPr>
            <p:ph sz="half" idx="2"/>
            <p:extLst>
              <p:ext uri="{D42A27DB-BD31-4B8C-83A1-F6EECF244321}">
                <p14:modId xmlns:p14="http://schemas.microsoft.com/office/powerpoint/2010/main" val="2398309897"/>
              </p:ext>
            </p:extLst>
          </p:nvPr>
        </p:nvGraphicFramePr>
        <p:xfrm>
          <a:off x="5324574" y="1217885"/>
          <a:ext cx="6241774" cy="5547360"/>
        </p:xfrm>
        <a:graphic>
          <a:graphicData uri="http://schemas.openxmlformats.org/drawingml/2006/table">
            <a:tbl>
              <a:tblPr firstRow="1" bandRow="1">
                <a:tableStyleId>{5C22544A-7EE6-4342-B048-85BDC9FD1C3A}</a:tableStyleId>
              </a:tblPr>
              <a:tblGrid>
                <a:gridCol w="3120887">
                  <a:extLst>
                    <a:ext uri="{9D8B030D-6E8A-4147-A177-3AD203B41FA5}">
                      <a16:colId xmlns:a16="http://schemas.microsoft.com/office/drawing/2014/main" val="3794404735"/>
                    </a:ext>
                  </a:extLst>
                </a:gridCol>
                <a:gridCol w="3120887">
                  <a:extLst>
                    <a:ext uri="{9D8B030D-6E8A-4147-A177-3AD203B41FA5}">
                      <a16:colId xmlns:a16="http://schemas.microsoft.com/office/drawing/2014/main" val="359517810"/>
                    </a:ext>
                  </a:extLst>
                </a:gridCol>
              </a:tblGrid>
              <a:tr h="445840">
                <a:tc>
                  <a:txBody>
                    <a:bodyPr/>
                    <a:lstStyle/>
                    <a:p>
                      <a:pPr algn="ctr"/>
                      <a:r>
                        <a:rPr lang="fa-IR" sz="3200" dirty="0">
                          <a:cs typeface="B Titr" panose="00000700000000000000" pitchFamily="2" charset="-78"/>
                        </a:rPr>
                        <a:t>درصد قالب پیشگیری بودن</a:t>
                      </a:r>
                      <a:endParaRPr lang="en-US" sz="3200" dirty="0">
                        <a:cs typeface="B Titr" panose="00000700000000000000" pitchFamily="2" charset="-78"/>
                      </a:endParaRPr>
                    </a:p>
                  </a:txBody>
                  <a:tcPr/>
                </a:tc>
                <a:tc>
                  <a:txBody>
                    <a:bodyPr/>
                    <a:lstStyle/>
                    <a:p>
                      <a:pPr algn="ctr"/>
                      <a:r>
                        <a:rPr lang="fa-IR" sz="3200" dirty="0">
                          <a:cs typeface="B Titr" panose="00000700000000000000" pitchFamily="2" charset="-78"/>
                        </a:rPr>
                        <a:t>نام سرطان</a:t>
                      </a:r>
                      <a:endParaRPr lang="en-US" sz="3200" dirty="0">
                        <a:cs typeface="B Titr" panose="00000700000000000000" pitchFamily="2" charset="-78"/>
                      </a:endParaRPr>
                    </a:p>
                  </a:txBody>
                  <a:tcPr/>
                </a:tc>
                <a:extLst>
                  <a:ext uri="{0D108BD9-81ED-4DB2-BD59-A6C34878D82A}">
                    <a16:rowId xmlns:a16="http://schemas.microsoft.com/office/drawing/2014/main" val="1180277885"/>
                  </a:ext>
                </a:extLst>
              </a:tr>
              <a:tr h="475658">
                <a:tc>
                  <a:txBody>
                    <a:bodyPr/>
                    <a:lstStyle/>
                    <a:p>
                      <a:pPr algn="ctr"/>
                      <a:r>
                        <a:rPr lang="fa-IR" sz="3600" dirty="0">
                          <a:cs typeface="B Titr" panose="00000700000000000000" pitchFamily="2" charset="-78"/>
                        </a:rPr>
                        <a:t>55</a:t>
                      </a:r>
                      <a:endParaRPr lang="en-US" sz="3600" dirty="0">
                        <a:cs typeface="B Titr" panose="00000700000000000000" pitchFamily="2" charset="-78"/>
                      </a:endParaRPr>
                    </a:p>
                  </a:txBody>
                  <a:tcPr/>
                </a:tc>
                <a:tc>
                  <a:txBody>
                    <a:bodyPr/>
                    <a:lstStyle/>
                    <a:p>
                      <a:pPr algn="ctr"/>
                      <a:r>
                        <a:rPr lang="fa-IR" sz="3200" dirty="0">
                          <a:cs typeface="B Titr" panose="00000700000000000000" pitchFamily="2" charset="-78"/>
                        </a:rPr>
                        <a:t>روده</a:t>
                      </a:r>
                      <a:endParaRPr lang="en-US" sz="3200" dirty="0">
                        <a:cs typeface="B Titr" panose="00000700000000000000" pitchFamily="2" charset="-78"/>
                      </a:endParaRPr>
                    </a:p>
                  </a:txBody>
                  <a:tcPr/>
                </a:tc>
                <a:extLst>
                  <a:ext uri="{0D108BD9-81ED-4DB2-BD59-A6C34878D82A}">
                    <a16:rowId xmlns:a16="http://schemas.microsoft.com/office/drawing/2014/main" val="3217469620"/>
                  </a:ext>
                </a:extLst>
              </a:tr>
              <a:tr h="475658">
                <a:tc>
                  <a:txBody>
                    <a:bodyPr/>
                    <a:lstStyle/>
                    <a:p>
                      <a:pPr algn="ctr"/>
                      <a:r>
                        <a:rPr lang="fa-IR" sz="3600" dirty="0">
                          <a:cs typeface="B Titr" panose="00000700000000000000" pitchFamily="2" charset="-78"/>
                        </a:rPr>
                        <a:t>40</a:t>
                      </a:r>
                      <a:endParaRPr lang="en-US" sz="3600" dirty="0">
                        <a:cs typeface="B Titr" panose="00000700000000000000" pitchFamily="2" charset="-78"/>
                      </a:endParaRPr>
                    </a:p>
                  </a:txBody>
                  <a:tcPr/>
                </a:tc>
                <a:tc>
                  <a:txBody>
                    <a:bodyPr/>
                    <a:lstStyle/>
                    <a:p>
                      <a:pPr algn="ctr"/>
                      <a:r>
                        <a:rPr lang="fa-IR" sz="3200" dirty="0">
                          <a:cs typeface="B Titr" panose="00000700000000000000" pitchFamily="2" charset="-78"/>
                        </a:rPr>
                        <a:t>مثانه</a:t>
                      </a:r>
                      <a:endParaRPr lang="en-US" sz="3200" dirty="0">
                        <a:cs typeface="B Titr" panose="00000700000000000000" pitchFamily="2" charset="-78"/>
                      </a:endParaRPr>
                    </a:p>
                  </a:txBody>
                  <a:tcPr/>
                </a:tc>
                <a:extLst>
                  <a:ext uri="{0D108BD9-81ED-4DB2-BD59-A6C34878D82A}">
                    <a16:rowId xmlns:a16="http://schemas.microsoft.com/office/drawing/2014/main" val="3210958381"/>
                  </a:ext>
                </a:extLst>
              </a:tr>
              <a:tr h="475658">
                <a:tc>
                  <a:txBody>
                    <a:bodyPr/>
                    <a:lstStyle/>
                    <a:p>
                      <a:pPr algn="ctr"/>
                      <a:r>
                        <a:rPr lang="fa-IR" sz="3600" dirty="0">
                          <a:cs typeface="B Titr" panose="00000700000000000000" pitchFamily="2" charset="-78"/>
                        </a:rPr>
                        <a:t>40</a:t>
                      </a:r>
                      <a:endParaRPr lang="en-US" sz="3600" dirty="0">
                        <a:cs typeface="B Titr" panose="00000700000000000000" pitchFamily="2" charset="-78"/>
                      </a:endParaRPr>
                    </a:p>
                  </a:txBody>
                  <a:tcPr/>
                </a:tc>
                <a:tc>
                  <a:txBody>
                    <a:bodyPr/>
                    <a:lstStyle/>
                    <a:p>
                      <a:pPr algn="ctr"/>
                      <a:r>
                        <a:rPr lang="fa-IR" sz="3200" dirty="0">
                          <a:cs typeface="B Titr" panose="00000700000000000000" pitchFamily="2" charset="-78"/>
                        </a:rPr>
                        <a:t>کبد</a:t>
                      </a:r>
                      <a:endParaRPr lang="en-US" sz="3200" dirty="0">
                        <a:cs typeface="B Titr" panose="00000700000000000000" pitchFamily="2" charset="-78"/>
                      </a:endParaRPr>
                    </a:p>
                  </a:txBody>
                  <a:tcPr/>
                </a:tc>
                <a:extLst>
                  <a:ext uri="{0D108BD9-81ED-4DB2-BD59-A6C34878D82A}">
                    <a16:rowId xmlns:a16="http://schemas.microsoft.com/office/drawing/2014/main" val="2267762087"/>
                  </a:ext>
                </a:extLst>
              </a:tr>
              <a:tr h="475658">
                <a:tc>
                  <a:txBody>
                    <a:bodyPr/>
                    <a:lstStyle/>
                    <a:p>
                      <a:pPr algn="ctr"/>
                      <a:r>
                        <a:rPr lang="fa-IR" sz="3600" dirty="0">
                          <a:cs typeface="B Titr" panose="00000700000000000000" pitchFamily="2" charset="-78"/>
                        </a:rPr>
                        <a:t>40</a:t>
                      </a:r>
                      <a:endParaRPr lang="en-US" sz="3600" dirty="0">
                        <a:cs typeface="B Titr" panose="00000700000000000000" pitchFamily="2" charset="-78"/>
                      </a:endParaRPr>
                    </a:p>
                  </a:txBody>
                  <a:tcPr/>
                </a:tc>
                <a:tc>
                  <a:txBody>
                    <a:bodyPr/>
                    <a:lstStyle/>
                    <a:p>
                      <a:pPr algn="ctr"/>
                      <a:r>
                        <a:rPr lang="fa-IR" sz="3200" dirty="0">
                          <a:cs typeface="B Titr" panose="00000700000000000000" pitchFamily="2" charset="-78"/>
                        </a:rPr>
                        <a:t>کلیه</a:t>
                      </a:r>
                      <a:endParaRPr lang="en-US" sz="3200" dirty="0">
                        <a:cs typeface="B Titr" panose="00000700000000000000" pitchFamily="2" charset="-78"/>
                      </a:endParaRPr>
                    </a:p>
                  </a:txBody>
                  <a:tcPr/>
                </a:tc>
                <a:extLst>
                  <a:ext uri="{0D108BD9-81ED-4DB2-BD59-A6C34878D82A}">
                    <a16:rowId xmlns:a16="http://schemas.microsoft.com/office/drawing/2014/main" val="1850363197"/>
                  </a:ext>
                </a:extLst>
              </a:tr>
              <a:tr h="475658">
                <a:tc>
                  <a:txBody>
                    <a:bodyPr/>
                    <a:lstStyle/>
                    <a:p>
                      <a:pPr algn="ctr"/>
                      <a:r>
                        <a:rPr lang="fa-IR" sz="3600" dirty="0">
                          <a:cs typeface="B Titr" panose="00000700000000000000" pitchFamily="2" charset="-78"/>
                        </a:rPr>
                        <a:t>35</a:t>
                      </a:r>
                      <a:endParaRPr lang="en-US" sz="3600" dirty="0">
                        <a:cs typeface="B Titr" panose="00000700000000000000" pitchFamily="2" charset="-78"/>
                      </a:endParaRPr>
                    </a:p>
                  </a:txBody>
                  <a:tcPr/>
                </a:tc>
                <a:tc>
                  <a:txBody>
                    <a:bodyPr/>
                    <a:lstStyle/>
                    <a:p>
                      <a:pPr algn="ctr"/>
                      <a:r>
                        <a:rPr lang="fa-IR" sz="3200" dirty="0">
                          <a:cs typeface="B Titr" panose="00000700000000000000" pitchFamily="2" charset="-78"/>
                        </a:rPr>
                        <a:t>رحم</a:t>
                      </a:r>
                      <a:endParaRPr lang="en-US" sz="3200" dirty="0">
                        <a:cs typeface="B Titr" panose="00000700000000000000" pitchFamily="2" charset="-78"/>
                      </a:endParaRPr>
                    </a:p>
                  </a:txBody>
                  <a:tcPr/>
                </a:tc>
                <a:extLst>
                  <a:ext uri="{0D108BD9-81ED-4DB2-BD59-A6C34878D82A}">
                    <a16:rowId xmlns:a16="http://schemas.microsoft.com/office/drawing/2014/main" val="1290248712"/>
                  </a:ext>
                </a:extLst>
              </a:tr>
              <a:tr h="475658">
                <a:tc>
                  <a:txBody>
                    <a:bodyPr/>
                    <a:lstStyle/>
                    <a:p>
                      <a:pPr algn="ctr"/>
                      <a:r>
                        <a:rPr lang="fa-IR" sz="3600" dirty="0">
                          <a:cs typeface="B Titr" panose="00000700000000000000" pitchFamily="2" charset="-78"/>
                        </a:rPr>
                        <a:t>25</a:t>
                      </a:r>
                      <a:endParaRPr lang="en-US" sz="3600" dirty="0">
                        <a:cs typeface="B Titr" panose="00000700000000000000" pitchFamily="2" charset="-78"/>
                      </a:endParaRPr>
                    </a:p>
                  </a:txBody>
                  <a:tcPr/>
                </a:tc>
                <a:tc>
                  <a:txBody>
                    <a:bodyPr/>
                    <a:lstStyle/>
                    <a:p>
                      <a:pPr algn="ctr"/>
                      <a:r>
                        <a:rPr lang="fa-IR" sz="3200" dirty="0">
                          <a:cs typeface="B Titr" panose="00000700000000000000" pitchFamily="2" charset="-78"/>
                        </a:rPr>
                        <a:t>پستان</a:t>
                      </a:r>
                      <a:endParaRPr lang="en-US" sz="3200" dirty="0">
                        <a:cs typeface="B Titr" panose="00000700000000000000" pitchFamily="2" charset="-78"/>
                      </a:endParaRPr>
                    </a:p>
                  </a:txBody>
                  <a:tcPr/>
                </a:tc>
                <a:extLst>
                  <a:ext uri="{0D108BD9-81ED-4DB2-BD59-A6C34878D82A}">
                    <a16:rowId xmlns:a16="http://schemas.microsoft.com/office/drawing/2014/main" val="3939305946"/>
                  </a:ext>
                </a:extLst>
              </a:tr>
              <a:tr h="475658">
                <a:tc>
                  <a:txBody>
                    <a:bodyPr/>
                    <a:lstStyle/>
                    <a:p>
                      <a:pPr algn="ctr"/>
                      <a:r>
                        <a:rPr lang="fa-IR" sz="3600" dirty="0">
                          <a:cs typeface="B Titr" panose="00000700000000000000" pitchFamily="2" charset="-78"/>
                        </a:rPr>
                        <a:t>0</a:t>
                      </a:r>
                      <a:endParaRPr lang="en-US" sz="3600" dirty="0">
                        <a:cs typeface="B Titr" panose="00000700000000000000" pitchFamily="2" charset="-78"/>
                      </a:endParaRPr>
                    </a:p>
                  </a:txBody>
                  <a:tcPr/>
                </a:tc>
                <a:tc>
                  <a:txBody>
                    <a:bodyPr/>
                    <a:lstStyle/>
                    <a:p>
                      <a:pPr algn="ctr"/>
                      <a:r>
                        <a:rPr lang="fa-IR" sz="3200" dirty="0">
                          <a:cs typeface="B Titr" panose="00000700000000000000" pitchFamily="2" charset="-78"/>
                        </a:rPr>
                        <a:t>مغز</a:t>
                      </a:r>
                      <a:endParaRPr lang="en-US" sz="3200" dirty="0">
                        <a:cs typeface="B Titr" panose="00000700000000000000" pitchFamily="2" charset="-78"/>
                      </a:endParaRPr>
                    </a:p>
                  </a:txBody>
                  <a:tcPr/>
                </a:tc>
                <a:extLst>
                  <a:ext uri="{0D108BD9-81ED-4DB2-BD59-A6C34878D82A}">
                    <a16:rowId xmlns:a16="http://schemas.microsoft.com/office/drawing/2014/main" val="2995780011"/>
                  </a:ext>
                </a:extLst>
              </a:tr>
            </a:tbl>
          </a:graphicData>
        </a:graphic>
      </p:graphicFrame>
      <p:pic>
        <p:nvPicPr>
          <p:cNvPr id="8" name="Picture 7">
            <a:extLst>
              <a:ext uri="{FF2B5EF4-FFF2-40B4-BE49-F238E27FC236}">
                <a16:creationId xmlns:a16="http://schemas.microsoft.com/office/drawing/2014/main" id="{B71CB41A-3B4C-20CF-3DF5-8C3B78C7E311}"/>
              </a:ext>
            </a:extLst>
          </p:cNvPr>
          <p:cNvPicPr>
            <a:picLocks noChangeAspect="1"/>
          </p:cNvPicPr>
          <p:nvPr/>
        </p:nvPicPr>
        <p:blipFill>
          <a:blip r:embed="rId2"/>
          <a:stretch>
            <a:fillRect/>
          </a:stretch>
        </p:blipFill>
        <p:spPr>
          <a:xfrm>
            <a:off x="0" y="0"/>
            <a:ext cx="2523215" cy="901148"/>
          </a:xfrm>
          <a:prstGeom prst="rect">
            <a:avLst/>
          </a:prstGeom>
        </p:spPr>
      </p:pic>
      <p:pic>
        <p:nvPicPr>
          <p:cNvPr id="9" name="Content Placeholder 6">
            <a:extLst>
              <a:ext uri="{FF2B5EF4-FFF2-40B4-BE49-F238E27FC236}">
                <a16:creationId xmlns:a16="http://schemas.microsoft.com/office/drawing/2014/main" id="{BD060E05-417F-408F-79B5-2D8551122CF6}"/>
              </a:ext>
            </a:extLst>
          </p:cNvPr>
          <p:cNvPicPr>
            <a:picLocks noGrp="1" noChangeAspect="1"/>
          </p:cNvPicPr>
          <p:nvPr>
            <p:ph sz="half" idx="1"/>
          </p:nvPr>
        </p:nvPicPr>
        <p:blipFill>
          <a:blip r:embed="rId3"/>
          <a:stretch>
            <a:fillRect/>
          </a:stretch>
        </p:blipFill>
        <p:spPr>
          <a:xfrm>
            <a:off x="416417" y="1104587"/>
            <a:ext cx="4309010" cy="5660658"/>
          </a:xfrm>
        </p:spPr>
      </p:pic>
    </p:spTree>
    <p:extLst>
      <p:ext uri="{BB962C8B-B14F-4D97-AF65-F5344CB8AC3E}">
        <p14:creationId xmlns:p14="http://schemas.microsoft.com/office/powerpoint/2010/main" val="3747821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51BA-2674-CC23-81A3-B3E9A3F55C13}"/>
              </a:ext>
            </a:extLst>
          </p:cNvPr>
          <p:cNvSpPr>
            <a:spLocks noGrp="1"/>
          </p:cNvSpPr>
          <p:nvPr>
            <p:ph type="title"/>
          </p:nvPr>
        </p:nvSpPr>
        <p:spPr>
          <a:xfrm>
            <a:off x="1219200" y="139751"/>
            <a:ext cx="10694504" cy="1143000"/>
          </a:xfrm>
        </p:spPr>
        <p:txBody>
          <a:bodyPr/>
          <a:lstStyle/>
          <a:p>
            <a:pPr algn="r" rtl="1"/>
            <a:r>
              <a:rPr lang="fa-IR" sz="4400" dirty="0">
                <a:solidFill>
                  <a:srgbClr val="0070C0"/>
                </a:solidFill>
                <a:cs typeface="B Titr" panose="00000700000000000000" pitchFamily="2" charset="-78"/>
              </a:rPr>
              <a:t>چگونه از آن میتوان پیشگیری نمود؟ (دخانیات)</a:t>
            </a:r>
            <a:endParaRPr lang="en-US" sz="4400" dirty="0">
              <a:solidFill>
                <a:srgbClr val="0070C0"/>
              </a:solidFill>
              <a:cs typeface="B Titr" panose="00000700000000000000" pitchFamily="2" charset="-78"/>
            </a:endParaRPr>
          </a:p>
        </p:txBody>
      </p:sp>
      <p:sp>
        <p:nvSpPr>
          <p:cNvPr id="6" name="Content Placeholder 5">
            <a:extLst>
              <a:ext uri="{FF2B5EF4-FFF2-40B4-BE49-F238E27FC236}">
                <a16:creationId xmlns:a16="http://schemas.microsoft.com/office/drawing/2014/main" id="{30D2E9F4-06F9-A789-5B15-58648BE1CBD6}"/>
              </a:ext>
            </a:extLst>
          </p:cNvPr>
          <p:cNvSpPr>
            <a:spLocks noGrp="1"/>
          </p:cNvSpPr>
          <p:nvPr>
            <p:ph sz="half" idx="2"/>
          </p:nvPr>
        </p:nvSpPr>
        <p:spPr/>
        <p:txBody>
          <a:bodyPr>
            <a:normAutofit/>
          </a:bodyPr>
          <a:lstStyle/>
          <a:p>
            <a:pPr algn="r" rtl="1"/>
            <a:r>
              <a:rPr lang="fa-IR" sz="4000" dirty="0">
                <a:cs typeface="B Titr" panose="00000700000000000000" pitchFamily="2" charset="-78"/>
              </a:rPr>
              <a:t>82 درصد سرطان </a:t>
            </a:r>
            <a:r>
              <a:rPr lang="fa-IR" sz="4000" dirty="0">
                <a:solidFill>
                  <a:srgbClr val="C00000"/>
                </a:solidFill>
                <a:cs typeface="B Titr" panose="00000700000000000000" pitchFamily="2" charset="-78"/>
              </a:rPr>
              <a:t>ریه</a:t>
            </a:r>
          </a:p>
          <a:p>
            <a:pPr algn="r" rtl="1"/>
            <a:r>
              <a:rPr lang="fa-IR" sz="4000" dirty="0">
                <a:cs typeface="B Titr" panose="00000700000000000000" pitchFamily="2" charset="-78"/>
              </a:rPr>
              <a:t>74 درصد سرطان </a:t>
            </a:r>
            <a:r>
              <a:rPr lang="fa-IR" sz="4000" dirty="0">
                <a:solidFill>
                  <a:srgbClr val="C00000"/>
                </a:solidFill>
                <a:cs typeface="B Titr" panose="00000700000000000000" pitchFamily="2" charset="-78"/>
              </a:rPr>
              <a:t>حنجره</a:t>
            </a:r>
          </a:p>
          <a:p>
            <a:pPr algn="r" rtl="1"/>
            <a:r>
              <a:rPr lang="fa-IR" sz="4000" dirty="0">
                <a:cs typeface="B Titr" panose="00000700000000000000" pitchFamily="2" charset="-78"/>
              </a:rPr>
              <a:t>50 درصد سرطان </a:t>
            </a:r>
            <a:r>
              <a:rPr lang="fa-IR" sz="4000" dirty="0">
                <a:solidFill>
                  <a:srgbClr val="C00000"/>
                </a:solidFill>
                <a:cs typeface="B Titr" panose="00000700000000000000" pitchFamily="2" charset="-78"/>
              </a:rPr>
              <a:t>مری</a:t>
            </a:r>
          </a:p>
          <a:p>
            <a:pPr algn="r" rtl="1"/>
            <a:r>
              <a:rPr lang="fa-IR" sz="4000" dirty="0">
                <a:cs typeface="B Titr" panose="00000700000000000000" pitchFamily="2" charset="-78"/>
              </a:rPr>
              <a:t>47 درصد سرطان </a:t>
            </a:r>
            <a:r>
              <a:rPr lang="fa-IR" sz="4000" dirty="0">
                <a:solidFill>
                  <a:srgbClr val="C00000"/>
                </a:solidFill>
                <a:cs typeface="B Titr" panose="00000700000000000000" pitchFamily="2" charset="-78"/>
              </a:rPr>
              <a:t>مثانه</a:t>
            </a:r>
            <a:endParaRPr lang="en-US" sz="4000" dirty="0">
              <a:solidFill>
                <a:srgbClr val="C00000"/>
              </a:solidFill>
              <a:cs typeface="B Titr" panose="00000700000000000000" pitchFamily="2" charset="-78"/>
            </a:endParaRPr>
          </a:p>
        </p:txBody>
      </p:sp>
      <p:pic>
        <p:nvPicPr>
          <p:cNvPr id="15" name="Content Placeholder 14">
            <a:extLst>
              <a:ext uri="{FF2B5EF4-FFF2-40B4-BE49-F238E27FC236}">
                <a16:creationId xmlns:a16="http://schemas.microsoft.com/office/drawing/2014/main" id="{7A17E58E-B0FA-A595-F1B6-315FFA381891}"/>
              </a:ext>
            </a:extLst>
          </p:cNvPr>
          <p:cNvPicPr>
            <a:picLocks noGrp="1" noChangeAspect="1"/>
          </p:cNvPicPr>
          <p:nvPr>
            <p:ph sz="half" idx="1"/>
          </p:nvPr>
        </p:nvPicPr>
        <p:blipFill>
          <a:blip r:embed="rId2"/>
          <a:stretch>
            <a:fillRect/>
          </a:stretch>
        </p:blipFill>
        <p:spPr>
          <a:xfrm>
            <a:off x="1219201" y="1543573"/>
            <a:ext cx="4028660" cy="4802457"/>
          </a:xfrm>
        </p:spPr>
      </p:pic>
      <p:pic>
        <p:nvPicPr>
          <p:cNvPr id="13" name="Picture 12">
            <a:extLst>
              <a:ext uri="{FF2B5EF4-FFF2-40B4-BE49-F238E27FC236}">
                <a16:creationId xmlns:a16="http://schemas.microsoft.com/office/drawing/2014/main" id="{FC0CD448-AED5-9861-8E0F-149298BDABA3}"/>
              </a:ext>
            </a:extLst>
          </p:cNvPr>
          <p:cNvPicPr>
            <a:picLocks noChangeAspect="1"/>
          </p:cNvPicPr>
          <p:nvPr/>
        </p:nvPicPr>
        <p:blipFill>
          <a:blip r:embed="rId3"/>
          <a:stretch>
            <a:fillRect/>
          </a:stretch>
        </p:blipFill>
        <p:spPr>
          <a:xfrm>
            <a:off x="0" y="0"/>
            <a:ext cx="1524000" cy="901700"/>
          </a:xfrm>
          <a:prstGeom prst="rect">
            <a:avLst/>
          </a:prstGeom>
        </p:spPr>
      </p:pic>
    </p:spTree>
    <p:extLst>
      <p:ext uri="{BB962C8B-B14F-4D97-AF65-F5344CB8AC3E}">
        <p14:creationId xmlns:p14="http://schemas.microsoft.com/office/powerpoint/2010/main" val="2043759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E42C7-CB9D-44A3-2D84-A66B064B46C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E9EBB7B-E837-C698-0BA4-87A3FE93E5A5}"/>
              </a:ext>
            </a:extLst>
          </p:cNvPr>
          <p:cNvSpPr>
            <a:spLocks noGrp="1"/>
          </p:cNvSpPr>
          <p:nvPr>
            <p:ph sz="half" idx="1"/>
          </p:nvPr>
        </p:nvSpPr>
        <p:spPr>
          <a:xfrm>
            <a:off x="609600" y="2028825"/>
            <a:ext cx="5384800" cy="4525963"/>
          </a:xfrm>
        </p:spPr>
        <p:txBody>
          <a:bodyPr/>
          <a:lstStyle/>
          <a:p>
            <a:r>
              <a:rPr lang="en-US" b="0" i="0" dirty="0">
                <a:solidFill>
                  <a:srgbClr val="212121"/>
                </a:solidFill>
                <a:effectLst/>
                <a:latin typeface="BlinkMacSystemFont"/>
              </a:rPr>
              <a:t> Waterpipe smoking and lung cancer (OR=4.58)</a:t>
            </a:r>
          </a:p>
          <a:p>
            <a:r>
              <a:rPr lang="en-US" dirty="0" err="1">
                <a:solidFill>
                  <a:srgbClr val="212121"/>
                </a:solidFill>
                <a:latin typeface="BlinkMacSystemFont"/>
              </a:rPr>
              <a:t>O</a:t>
            </a:r>
            <a:r>
              <a:rPr lang="en-US" b="0" i="0" dirty="0" err="1">
                <a:solidFill>
                  <a:srgbClr val="212121"/>
                </a:solidFill>
                <a:effectLst/>
                <a:latin typeface="BlinkMacSystemFont"/>
              </a:rPr>
              <a:t>esophageal</a:t>
            </a:r>
            <a:r>
              <a:rPr lang="en-US" b="0" i="0" dirty="0">
                <a:solidFill>
                  <a:srgbClr val="212121"/>
                </a:solidFill>
                <a:effectLst/>
                <a:latin typeface="BlinkMacSystemFont"/>
              </a:rPr>
              <a:t> cancer (OR=3.63)</a:t>
            </a:r>
            <a:endParaRPr lang="en-US" dirty="0"/>
          </a:p>
        </p:txBody>
      </p:sp>
      <p:pic>
        <p:nvPicPr>
          <p:cNvPr id="9" name="Content Placeholder 8">
            <a:extLst>
              <a:ext uri="{FF2B5EF4-FFF2-40B4-BE49-F238E27FC236}">
                <a16:creationId xmlns:a16="http://schemas.microsoft.com/office/drawing/2014/main" id="{D5C854CC-603C-79C5-B932-BF0BBBFD9811}"/>
              </a:ext>
            </a:extLst>
          </p:cNvPr>
          <p:cNvPicPr>
            <a:picLocks noGrp="1" noChangeAspect="1"/>
          </p:cNvPicPr>
          <p:nvPr>
            <p:ph sz="half" idx="2"/>
          </p:nvPr>
        </p:nvPicPr>
        <p:blipFill>
          <a:blip r:embed="rId2"/>
          <a:stretch>
            <a:fillRect/>
          </a:stretch>
        </p:blipFill>
        <p:spPr>
          <a:xfrm>
            <a:off x="8046554" y="4105424"/>
            <a:ext cx="4145446" cy="2752576"/>
          </a:xfrm>
          <a:prstGeom prst="rect">
            <a:avLst/>
          </a:prstGeom>
        </p:spPr>
      </p:pic>
      <p:pic>
        <p:nvPicPr>
          <p:cNvPr id="6" name="Picture 5">
            <a:extLst>
              <a:ext uri="{FF2B5EF4-FFF2-40B4-BE49-F238E27FC236}">
                <a16:creationId xmlns:a16="http://schemas.microsoft.com/office/drawing/2014/main" id="{58C89D6F-4844-9F23-E5F1-578703BA5285}"/>
              </a:ext>
            </a:extLst>
          </p:cNvPr>
          <p:cNvPicPr>
            <a:picLocks noChangeAspect="1"/>
          </p:cNvPicPr>
          <p:nvPr/>
        </p:nvPicPr>
        <p:blipFill>
          <a:blip r:embed="rId3"/>
          <a:stretch>
            <a:fillRect/>
          </a:stretch>
        </p:blipFill>
        <p:spPr>
          <a:xfrm>
            <a:off x="397565" y="106018"/>
            <a:ext cx="6800850" cy="2028825"/>
          </a:xfrm>
          <a:prstGeom prst="rect">
            <a:avLst/>
          </a:prstGeom>
        </p:spPr>
      </p:pic>
      <p:pic>
        <p:nvPicPr>
          <p:cNvPr id="8" name="Picture 7">
            <a:extLst>
              <a:ext uri="{FF2B5EF4-FFF2-40B4-BE49-F238E27FC236}">
                <a16:creationId xmlns:a16="http://schemas.microsoft.com/office/drawing/2014/main" id="{2748F838-6F55-F6F4-0145-E24CD98698E6}"/>
              </a:ext>
            </a:extLst>
          </p:cNvPr>
          <p:cNvPicPr>
            <a:picLocks noChangeAspect="1"/>
          </p:cNvPicPr>
          <p:nvPr/>
        </p:nvPicPr>
        <p:blipFill>
          <a:blip r:embed="rId4"/>
          <a:stretch>
            <a:fillRect/>
          </a:stretch>
        </p:blipFill>
        <p:spPr>
          <a:xfrm>
            <a:off x="0" y="4030342"/>
            <a:ext cx="6800850" cy="2827658"/>
          </a:xfrm>
          <a:prstGeom prst="rect">
            <a:avLst/>
          </a:prstGeom>
        </p:spPr>
      </p:pic>
      <p:pic>
        <p:nvPicPr>
          <p:cNvPr id="10" name="Picture 9">
            <a:extLst>
              <a:ext uri="{FF2B5EF4-FFF2-40B4-BE49-F238E27FC236}">
                <a16:creationId xmlns:a16="http://schemas.microsoft.com/office/drawing/2014/main" id="{06D6E8B1-31E4-13CE-CDCF-F1B282BAC584}"/>
              </a:ext>
            </a:extLst>
          </p:cNvPr>
          <p:cNvPicPr>
            <a:picLocks noChangeAspect="1"/>
          </p:cNvPicPr>
          <p:nvPr/>
        </p:nvPicPr>
        <p:blipFill>
          <a:blip r:embed="rId5"/>
          <a:stretch>
            <a:fillRect/>
          </a:stretch>
        </p:blipFill>
        <p:spPr>
          <a:xfrm flipH="1">
            <a:off x="8309113" y="-26242"/>
            <a:ext cx="3882887" cy="4108876"/>
          </a:xfrm>
          <a:prstGeom prst="rect">
            <a:avLst/>
          </a:prstGeom>
        </p:spPr>
      </p:pic>
      <p:sp>
        <p:nvSpPr>
          <p:cNvPr id="11" name="TextBox 10">
            <a:extLst>
              <a:ext uri="{FF2B5EF4-FFF2-40B4-BE49-F238E27FC236}">
                <a16:creationId xmlns:a16="http://schemas.microsoft.com/office/drawing/2014/main" id="{E7FFF168-1B41-4F59-B594-42972B38C2DE}"/>
              </a:ext>
            </a:extLst>
          </p:cNvPr>
          <p:cNvSpPr txBox="1"/>
          <p:nvPr/>
        </p:nvSpPr>
        <p:spPr>
          <a:xfrm>
            <a:off x="5441045" y="3353507"/>
            <a:ext cx="2844048" cy="707886"/>
          </a:xfrm>
          <a:prstGeom prst="rect">
            <a:avLst/>
          </a:prstGeom>
          <a:noFill/>
        </p:spPr>
        <p:txBody>
          <a:bodyPr wrap="none" rtlCol="0">
            <a:spAutoFit/>
          </a:bodyPr>
          <a:lstStyle/>
          <a:p>
            <a:r>
              <a:rPr lang="fa-IR" sz="4000" dirty="0">
                <a:solidFill>
                  <a:srgbClr val="7030A0"/>
                </a:solidFill>
                <a:cs typeface="B Titr" panose="00000700000000000000" pitchFamily="2" charset="-78"/>
              </a:rPr>
              <a:t>قلیان و سرطان</a:t>
            </a:r>
            <a:endParaRPr lang="en-US" sz="4000" dirty="0">
              <a:solidFill>
                <a:srgbClr val="7030A0"/>
              </a:solidFill>
              <a:cs typeface="B Titr" panose="00000700000000000000" pitchFamily="2" charset="-78"/>
            </a:endParaRPr>
          </a:p>
        </p:txBody>
      </p:sp>
    </p:spTree>
    <p:extLst>
      <p:ext uri="{BB962C8B-B14F-4D97-AF65-F5344CB8AC3E}">
        <p14:creationId xmlns:p14="http://schemas.microsoft.com/office/powerpoint/2010/main" val="584592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41A4-5983-9E8E-B9A8-2E59A221253C}"/>
              </a:ext>
            </a:extLst>
          </p:cNvPr>
          <p:cNvSpPr>
            <a:spLocks noGrp="1"/>
          </p:cNvSpPr>
          <p:nvPr>
            <p:ph type="title"/>
          </p:nvPr>
        </p:nvSpPr>
        <p:spPr/>
        <p:txBody>
          <a:bodyPr/>
          <a:lstStyle/>
          <a:p>
            <a:r>
              <a:rPr lang="fa-IR" sz="4400" dirty="0">
                <a:solidFill>
                  <a:srgbClr val="0070C0"/>
                </a:solidFill>
                <a:cs typeface="B Titr" panose="00000700000000000000" pitchFamily="2" charset="-78"/>
              </a:rPr>
              <a:t>چگونه از آن میتوان پیشگیری نمود؟ (پُروزنی)</a:t>
            </a:r>
            <a:endParaRPr lang="en-US" dirty="0"/>
          </a:p>
        </p:txBody>
      </p:sp>
      <p:pic>
        <p:nvPicPr>
          <p:cNvPr id="6" name="Content Placeholder 5">
            <a:extLst>
              <a:ext uri="{FF2B5EF4-FFF2-40B4-BE49-F238E27FC236}">
                <a16:creationId xmlns:a16="http://schemas.microsoft.com/office/drawing/2014/main" id="{395EA2E4-E81C-A953-2ED8-495BB13A3D06}"/>
              </a:ext>
            </a:extLst>
          </p:cNvPr>
          <p:cNvPicPr>
            <a:picLocks noGrp="1" noChangeAspect="1"/>
          </p:cNvPicPr>
          <p:nvPr>
            <p:ph sz="half" idx="1"/>
          </p:nvPr>
        </p:nvPicPr>
        <p:blipFill>
          <a:blip r:embed="rId2"/>
          <a:stretch>
            <a:fillRect/>
          </a:stretch>
        </p:blipFill>
        <p:spPr>
          <a:xfrm>
            <a:off x="1391479" y="1725383"/>
            <a:ext cx="3638066" cy="4692085"/>
          </a:xfrm>
        </p:spPr>
      </p:pic>
      <p:sp>
        <p:nvSpPr>
          <p:cNvPr id="4" name="Content Placeholder 3">
            <a:extLst>
              <a:ext uri="{FF2B5EF4-FFF2-40B4-BE49-F238E27FC236}">
                <a16:creationId xmlns:a16="http://schemas.microsoft.com/office/drawing/2014/main" id="{733FFBBA-469A-D373-2CB0-776607D43E6C}"/>
              </a:ext>
            </a:extLst>
          </p:cNvPr>
          <p:cNvSpPr>
            <a:spLocks noGrp="1"/>
          </p:cNvSpPr>
          <p:nvPr>
            <p:ph sz="half" idx="2"/>
          </p:nvPr>
        </p:nvSpPr>
        <p:spPr/>
        <p:txBody>
          <a:bodyPr>
            <a:normAutofit/>
          </a:bodyPr>
          <a:lstStyle/>
          <a:p>
            <a:pPr algn="r" rtl="1"/>
            <a:r>
              <a:rPr lang="fa-IR" sz="4000" dirty="0">
                <a:cs typeface="B Titr" panose="00000700000000000000" pitchFamily="2" charset="-78"/>
              </a:rPr>
              <a:t>60 درصد سرطان </a:t>
            </a:r>
            <a:r>
              <a:rPr lang="fa-IR" sz="4000" dirty="0">
                <a:solidFill>
                  <a:srgbClr val="C00000"/>
                </a:solidFill>
                <a:cs typeface="B Titr" panose="00000700000000000000" pitchFamily="2" charset="-78"/>
              </a:rPr>
              <a:t>رحم</a:t>
            </a:r>
          </a:p>
          <a:p>
            <a:pPr algn="r" rtl="1"/>
            <a:r>
              <a:rPr lang="fa-IR" sz="4000" dirty="0">
                <a:cs typeface="B Titr" panose="00000700000000000000" pitchFamily="2" charset="-78"/>
              </a:rPr>
              <a:t>34 درصد سرطان </a:t>
            </a:r>
            <a:r>
              <a:rPr lang="fa-IR" sz="4000" dirty="0">
                <a:solidFill>
                  <a:srgbClr val="C00000"/>
                </a:solidFill>
                <a:cs typeface="B Titr" panose="00000700000000000000" pitchFamily="2" charset="-78"/>
              </a:rPr>
              <a:t>کبد</a:t>
            </a:r>
          </a:p>
          <a:p>
            <a:pPr algn="r" rtl="1"/>
            <a:r>
              <a:rPr lang="fa-IR" sz="4000" dirty="0">
                <a:cs typeface="B Titr" panose="00000700000000000000" pitchFamily="2" charset="-78"/>
              </a:rPr>
              <a:t>11 درصد سرطان </a:t>
            </a:r>
            <a:r>
              <a:rPr lang="fa-IR" sz="4000" dirty="0">
                <a:solidFill>
                  <a:srgbClr val="C00000"/>
                </a:solidFill>
                <a:cs typeface="B Titr" panose="00000700000000000000" pitchFamily="2" charset="-78"/>
              </a:rPr>
              <a:t>پستان</a:t>
            </a:r>
          </a:p>
          <a:p>
            <a:pPr algn="r" rtl="1"/>
            <a:r>
              <a:rPr lang="fa-IR" sz="4000" dirty="0">
                <a:cs typeface="B Titr" panose="00000700000000000000" pitchFamily="2" charset="-78"/>
              </a:rPr>
              <a:t>5 درصد سرطان </a:t>
            </a:r>
            <a:r>
              <a:rPr lang="fa-IR" sz="4000" dirty="0">
                <a:solidFill>
                  <a:srgbClr val="C00000"/>
                </a:solidFill>
                <a:cs typeface="B Titr" panose="00000700000000000000" pitchFamily="2" charset="-78"/>
              </a:rPr>
              <a:t>روده</a:t>
            </a:r>
            <a:endParaRPr lang="en-US" sz="4000" dirty="0">
              <a:solidFill>
                <a:srgbClr val="C00000"/>
              </a:solidFill>
              <a:cs typeface="B Titr" panose="00000700000000000000" pitchFamily="2" charset="-78"/>
            </a:endParaRPr>
          </a:p>
          <a:p>
            <a:endParaRPr lang="en-US" sz="4000" dirty="0"/>
          </a:p>
        </p:txBody>
      </p:sp>
    </p:spTree>
    <p:extLst>
      <p:ext uri="{BB962C8B-B14F-4D97-AF65-F5344CB8AC3E}">
        <p14:creationId xmlns:p14="http://schemas.microsoft.com/office/powerpoint/2010/main" val="1590919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41A4-5983-9E8E-B9A8-2E59A221253C}"/>
              </a:ext>
            </a:extLst>
          </p:cNvPr>
          <p:cNvSpPr>
            <a:spLocks noGrp="1"/>
          </p:cNvSpPr>
          <p:nvPr>
            <p:ph type="title"/>
          </p:nvPr>
        </p:nvSpPr>
        <p:spPr/>
        <p:txBody>
          <a:bodyPr/>
          <a:lstStyle/>
          <a:p>
            <a:r>
              <a:rPr lang="fa-IR" sz="4400" dirty="0">
                <a:solidFill>
                  <a:srgbClr val="0070C0"/>
                </a:solidFill>
                <a:cs typeface="B Titr" panose="00000700000000000000" pitchFamily="2" charset="-78"/>
              </a:rPr>
              <a:t>چگونه از آن میتوان پیشگیری نمود؟ (الکل)</a:t>
            </a:r>
            <a:endParaRPr lang="en-US" dirty="0"/>
          </a:p>
        </p:txBody>
      </p:sp>
      <p:sp>
        <p:nvSpPr>
          <p:cNvPr id="4" name="Content Placeholder 3">
            <a:extLst>
              <a:ext uri="{FF2B5EF4-FFF2-40B4-BE49-F238E27FC236}">
                <a16:creationId xmlns:a16="http://schemas.microsoft.com/office/drawing/2014/main" id="{733FFBBA-469A-D373-2CB0-776607D43E6C}"/>
              </a:ext>
            </a:extLst>
          </p:cNvPr>
          <p:cNvSpPr>
            <a:spLocks noGrp="1"/>
          </p:cNvSpPr>
          <p:nvPr>
            <p:ph sz="half" idx="2"/>
          </p:nvPr>
        </p:nvSpPr>
        <p:spPr/>
        <p:txBody>
          <a:bodyPr>
            <a:normAutofit/>
          </a:bodyPr>
          <a:lstStyle/>
          <a:p>
            <a:pPr algn="r" rtl="1"/>
            <a:r>
              <a:rPr lang="fa-IR" sz="4000" dirty="0">
                <a:cs typeface="B Titr" panose="00000700000000000000" pitchFamily="2" charset="-78"/>
              </a:rPr>
              <a:t>46 درصد سرطان </a:t>
            </a:r>
            <a:r>
              <a:rPr lang="fa-IR" sz="4000" dirty="0">
                <a:solidFill>
                  <a:srgbClr val="C00000"/>
                </a:solidFill>
                <a:cs typeface="B Titr" panose="00000700000000000000" pitchFamily="2" charset="-78"/>
              </a:rPr>
              <a:t>دهان</a:t>
            </a:r>
          </a:p>
          <a:p>
            <a:pPr algn="r" rtl="1"/>
            <a:r>
              <a:rPr lang="fa-IR" sz="4000" dirty="0">
                <a:cs typeface="B Titr" panose="00000700000000000000" pitchFamily="2" charset="-78"/>
              </a:rPr>
              <a:t>25 درصد سرطان </a:t>
            </a:r>
            <a:r>
              <a:rPr lang="fa-IR" sz="4000" dirty="0">
                <a:solidFill>
                  <a:srgbClr val="C00000"/>
                </a:solidFill>
                <a:cs typeface="B Titr" panose="00000700000000000000" pitchFamily="2" charset="-78"/>
              </a:rPr>
              <a:t>کبد</a:t>
            </a:r>
          </a:p>
          <a:p>
            <a:pPr algn="r" rtl="1"/>
            <a:r>
              <a:rPr lang="fa-IR" sz="4000" dirty="0">
                <a:cs typeface="B Titr" panose="00000700000000000000" pitchFamily="2" charset="-78"/>
              </a:rPr>
              <a:t>17 درصد سرطان </a:t>
            </a:r>
            <a:r>
              <a:rPr lang="fa-IR" sz="4000" dirty="0">
                <a:solidFill>
                  <a:srgbClr val="C00000"/>
                </a:solidFill>
                <a:cs typeface="B Titr" panose="00000700000000000000" pitchFamily="2" charset="-78"/>
              </a:rPr>
              <a:t>روده</a:t>
            </a:r>
          </a:p>
          <a:p>
            <a:pPr algn="r" rtl="1"/>
            <a:r>
              <a:rPr lang="fa-IR" sz="4000" dirty="0">
                <a:cs typeface="B Titr" panose="00000700000000000000" pitchFamily="2" charset="-78"/>
              </a:rPr>
              <a:t>6 درصد سرطان </a:t>
            </a:r>
            <a:r>
              <a:rPr lang="fa-IR" sz="4000" dirty="0">
                <a:solidFill>
                  <a:srgbClr val="C00000"/>
                </a:solidFill>
                <a:cs typeface="B Titr" panose="00000700000000000000" pitchFamily="2" charset="-78"/>
              </a:rPr>
              <a:t>پستان</a:t>
            </a:r>
            <a:endParaRPr lang="en-US" sz="4000" dirty="0">
              <a:solidFill>
                <a:srgbClr val="C00000"/>
              </a:solidFill>
              <a:cs typeface="B Titr" panose="00000700000000000000" pitchFamily="2" charset="-78"/>
            </a:endParaRPr>
          </a:p>
          <a:p>
            <a:endParaRPr lang="en-US" sz="4000" dirty="0"/>
          </a:p>
        </p:txBody>
      </p:sp>
      <p:pic>
        <p:nvPicPr>
          <p:cNvPr id="8" name="Content Placeholder 7">
            <a:extLst>
              <a:ext uri="{FF2B5EF4-FFF2-40B4-BE49-F238E27FC236}">
                <a16:creationId xmlns:a16="http://schemas.microsoft.com/office/drawing/2014/main" id="{3BB8C731-ECFF-0A79-D4DE-2FC6DC0AFE17}"/>
              </a:ext>
            </a:extLst>
          </p:cNvPr>
          <p:cNvPicPr>
            <a:picLocks noGrp="1" noChangeAspect="1"/>
          </p:cNvPicPr>
          <p:nvPr>
            <p:ph sz="half" idx="1"/>
          </p:nvPr>
        </p:nvPicPr>
        <p:blipFill>
          <a:blip r:embed="rId2"/>
          <a:stretch>
            <a:fillRect/>
          </a:stretch>
        </p:blipFill>
        <p:spPr>
          <a:xfrm>
            <a:off x="848140" y="1324051"/>
            <a:ext cx="3985729" cy="5531709"/>
          </a:xfrm>
        </p:spPr>
      </p:pic>
    </p:spTree>
    <p:extLst>
      <p:ext uri="{BB962C8B-B14F-4D97-AF65-F5344CB8AC3E}">
        <p14:creationId xmlns:p14="http://schemas.microsoft.com/office/powerpoint/2010/main" val="2734067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685800"/>
          </a:xfrm>
        </p:spPr>
        <p:txBody>
          <a:bodyPr>
            <a:normAutofit fontScale="90000"/>
          </a:bodyPr>
          <a:lstStyle/>
          <a:p>
            <a:r>
              <a:rPr lang="fa-IR" b="1" dirty="0">
                <a:cs typeface="B Nazanin" pitchFamily="2" charset="-78"/>
              </a:rPr>
              <a:t>الکل</a:t>
            </a:r>
            <a:endParaRPr lang="en-US" b="1" dirty="0">
              <a:cs typeface="B Nazanin" pitchFamily="2" charset="-78"/>
            </a:endParaRPr>
          </a:p>
        </p:txBody>
      </p:sp>
      <p:sp>
        <p:nvSpPr>
          <p:cNvPr id="3" name="Content Placeholder 2"/>
          <p:cNvSpPr>
            <a:spLocks noGrp="1"/>
          </p:cNvSpPr>
          <p:nvPr>
            <p:ph idx="1"/>
          </p:nvPr>
        </p:nvSpPr>
        <p:spPr>
          <a:xfrm>
            <a:off x="2830668" y="622504"/>
            <a:ext cx="8229600" cy="4525963"/>
          </a:xfrm>
        </p:spPr>
        <p:txBody>
          <a:bodyPr/>
          <a:lstStyle/>
          <a:p>
            <a:pPr algn="r" rtl="1">
              <a:buNone/>
            </a:pPr>
            <a:r>
              <a:rPr lang="fa-IR" b="1" dirty="0">
                <a:cs typeface="B Nazanin" pitchFamily="2" charset="-78"/>
              </a:rPr>
              <a:t>مصرف الکل موجب</a:t>
            </a:r>
          </a:p>
          <a:p>
            <a:pPr algn="r" rtl="1">
              <a:buNone/>
            </a:pPr>
            <a:r>
              <a:rPr lang="fa-IR" b="1" dirty="0">
                <a:cs typeface="B Nazanin" pitchFamily="2" charset="-78"/>
              </a:rPr>
              <a:t> سرطان های متعددی</a:t>
            </a:r>
          </a:p>
          <a:p>
            <a:pPr algn="r" rtl="1">
              <a:buNone/>
            </a:pPr>
            <a:r>
              <a:rPr lang="fa-IR" b="1" dirty="0">
                <a:cs typeface="B Nazanin" pitchFamily="2" charset="-78"/>
              </a:rPr>
              <a:t> می تواند بشود:</a:t>
            </a:r>
          </a:p>
          <a:p>
            <a:pPr algn="r" rtl="1">
              <a:buNone/>
            </a:pPr>
            <a:r>
              <a:rPr lang="fa-IR" b="1" dirty="0">
                <a:solidFill>
                  <a:srgbClr val="FF0000"/>
                </a:solidFill>
                <a:cs typeface="B Nazanin" pitchFamily="2" charset="-78"/>
              </a:rPr>
              <a:t>دهان، حلق، حنجره، مری</a:t>
            </a:r>
          </a:p>
          <a:p>
            <a:pPr algn="r" rtl="1">
              <a:buNone/>
            </a:pPr>
            <a:r>
              <a:rPr lang="fa-IR" b="1" dirty="0">
                <a:solidFill>
                  <a:srgbClr val="FF0000"/>
                </a:solidFill>
                <a:cs typeface="B Nazanin" pitchFamily="2" charset="-78"/>
              </a:rPr>
              <a:t> کبد، روده، پستان</a:t>
            </a:r>
          </a:p>
          <a:p>
            <a:pPr algn="r" rtl="1">
              <a:buNone/>
            </a:pPr>
            <a:endParaRPr lang="fa-IR" b="1" dirty="0">
              <a:solidFill>
                <a:srgbClr val="FF0000"/>
              </a:solidFill>
              <a:cs typeface="B Nazanin" pitchFamily="2" charset="-78"/>
            </a:endParaRPr>
          </a:p>
          <a:p>
            <a:pPr algn="r" rtl="1">
              <a:buNone/>
            </a:pPr>
            <a:endParaRPr lang="en-US" dirty="0">
              <a:cs typeface="B Nazanin" pitchFamily="2" charset="-78"/>
            </a:endParaRPr>
          </a:p>
        </p:txBody>
      </p:sp>
      <p:pic>
        <p:nvPicPr>
          <p:cNvPr id="5122" name="Picture 2" descr="http://zniup3zx6m0ydqfpv9y6sgtf.wpengine.netdna-cdn.com/wp-content/uploads/2014/12/4-ways-alcohol-causes-cancer.png"/>
          <p:cNvPicPr>
            <a:picLocks noChangeAspect="1" noChangeArrowheads="1"/>
          </p:cNvPicPr>
          <p:nvPr/>
        </p:nvPicPr>
        <p:blipFill>
          <a:blip r:embed="rId2"/>
          <a:srcRect/>
          <a:stretch>
            <a:fillRect/>
          </a:stretch>
        </p:blipFill>
        <p:spPr bwMode="auto">
          <a:xfrm>
            <a:off x="115289" y="215696"/>
            <a:ext cx="5288825" cy="6019800"/>
          </a:xfrm>
          <a:prstGeom prst="rect">
            <a:avLst/>
          </a:prstGeom>
          <a:noFill/>
        </p:spPr>
      </p:pic>
      <p:pic>
        <p:nvPicPr>
          <p:cNvPr id="4" name="Picture 3">
            <a:extLst>
              <a:ext uri="{FF2B5EF4-FFF2-40B4-BE49-F238E27FC236}">
                <a16:creationId xmlns:a16="http://schemas.microsoft.com/office/drawing/2014/main" id="{8427A453-EC7E-63EB-1483-66DEB46276B7}"/>
              </a:ext>
            </a:extLst>
          </p:cNvPr>
          <p:cNvPicPr>
            <a:picLocks noChangeAspect="1"/>
          </p:cNvPicPr>
          <p:nvPr/>
        </p:nvPicPr>
        <p:blipFill>
          <a:blip r:embed="rId3"/>
          <a:stretch>
            <a:fillRect/>
          </a:stretch>
        </p:blipFill>
        <p:spPr>
          <a:xfrm>
            <a:off x="7475432" y="3520132"/>
            <a:ext cx="4601279" cy="2520833"/>
          </a:xfrm>
          <a:prstGeom prst="rect">
            <a:avLst/>
          </a:prstGeom>
        </p:spPr>
      </p:pic>
      <p:sp>
        <p:nvSpPr>
          <p:cNvPr id="7" name="TextBox 6">
            <a:extLst>
              <a:ext uri="{FF2B5EF4-FFF2-40B4-BE49-F238E27FC236}">
                <a16:creationId xmlns:a16="http://schemas.microsoft.com/office/drawing/2014/main" id="{441D162A-DA1E-2544-6DFF-91D03665BFD2}"/>
              </a:ext>
            </a:extLst>
          </p:cNvPr>
          <p:cNvSpPr txBox="1"/>
          <p:nvPr/>
        </p:nvSpPr>
        <p:spPr>
          <a:xfrm>
            <a:off x="3991165" y="6211669"/>
            <a:ext cx="8390887" cy="646331"/>
          </a:xfrm>
          <a:prstGeom prst="rect">
            <a:avLst/>
          </a:prstGeom>
          <a:noFill/>
        </p:spPr>
        <p:txBody>
          <a:bodyPr wrap="square">
            <a:spAutoFit/>
          </a:bodyPr>
          <a:lstStyle/>
          <a:p>
            <a:r>
              <a:rPr lang="fa-IR" sz="3600" dirty="0">
                <a:solidFill>
                  <a:srgbClr val="7030A0"/>
                </a:solidFill>
                <a:cs typeface="B Titr" panose="00000700000000000000" pitchFamily="2" charset="-78"/>
              </a:rPr>
              <a:t>پروفسور سالی دیویس مدیر ارشد پزشکی انگلیس </a:t>
            </a:r>
            <a:endParaRPr lang="en-US" sz="3600" dirty="0">
              <a:solidFill>
                <a:srgbClr val="7030A0"/>
              </a:solidFill>
              <a:cs typeface="B Titr" panose="00000700000000000000" pitchFamily="2" charset="-78"/>
            </a:endParaRPr>
          </a:p>
        </p:txBody>
      </p:sp>
    </p:spTree>
    <p:extLst>
      <p:ext uri="{BB962C8B-B14F-4D97-AF65-F5344CB8AC3E}">
        <p14:creationId xmlns:p14="http://schemas.microsoft.com/office/powerpoint/2010/main" val="615822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EE63-FB67-45BE-6D24-1F27858212E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BB5ED4DF-C816-F4C2-5E4C-7621D169C416}"/>
              </a:ext>
            </a:extLst>
          </p:cNvPr>
          <p:cNvPicPr>
            <a:picLocks noGrp="1" noChangeAspect="1"/>
          </p:cNvPicPr>
          <p:nvPr>
            <p:ph sz="half" idx="1"/>
          </p:nvPr>
        </p:nvPicPr>
        <p:blipFill>
          <a:blip r:embed="rId2"/>
          <a:stretch>
            <a:fillRect/>
          </a:stretch>
        </p:blipFill>
        <p:spPr>
          <a:xfrm>
            <a:off x="1369" y="274638"/>
            <a:ext cx="12233801" cy="5331032"/>
          </a:xfrm>
        </p:spPr>
      </p:pic>
      <p:sp>
        <p:nvSpPr>
          <p:cNvPr id="7" name="TextBox 6">
            <a:extLst>
              <a:ext uri="{FF2B5EF4-FFF2-40B4-BE49-F238E27FC236}">
                <a16:creationId xmlns:a16="http://schemas.microsoft.com/office/drawing/2014/main" id="{CD324225-319B-6CAC-0805-373867D9C232}"/>
              </a:ext>
            </a:extLst>
          </p:cNvPr>
          <p:cNvSpPr txBox="1"/>
          <p:nvPr/>
        </p:nvSpPr>
        <p:spPr>
          <a:xfrm>
            <a:off x="198783" y="5875476"/>
            <a:ext cx="12151083" cy="707886"/>
          </a:xfrm>
          <a:prstGeom prst="rect">
            <a:avLst/>
          </a:prstGeom>
          <a:noFill/>
        </p:spPr>
        <p:txBody>
          <a:bodyPr wrap="none" rtlCol="0">
            <a:spAutoFit/>
          </a:bodyPr>
          <a:lstStyle/>
          <a:p>
            <a:r>
              <a:rPr lang="fa-IR" sz="4000" dirty="0">
                <a:cs typeface="B Titr" panose="00000700000000000000" pitchFamily="2" charset="-78"/>
              </a:rPr>
              <a:t>در تقسیم بندی بین المللی الکل در گروه یک سرطانزاها قرار میگیرد</a:t>
            </a:r>
            <a:endParaRPr lang="en-US" sz="4000" dirty="0">
              <a:cs typeface="B Titr" panose="00000700000000000000" pitchFamily="2" charset="-78"/>
            </a:endParaRPr>
          </a:p>
        </p:txBody>
      </p:sp>
    </p:spTree>
    <p:extLst>
      <p:ext uri="{BB962C8B-B14F-4D97-AF65-F5344CB8AC3E}">
        <p14:creationId xmlns:p14="http://schemas.microsoft.com/office/powerpoint/2010/main" val="3414653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41A4-5983-9E8E-B9A8-2E59A221253C}"/>
              </a:ext>
            </a:extLst>
          </p:cNvPr>
          <p:cNvSpPr>
            <a:spLocks noGrp="1"/>
          </p:cNvSpPr>
          <p:nvPr>
            <p:ph type="title"/>
          </p:nvPr>
        </p:nvSpPr>
        <p:spPr/>
        <p:txBody>
          <a:bodyPr>
            <a:normAutofit fontScale="90000"/>
          </a:bodyPr>
          <a:lstStyle/>
          <a:p>
            <a:r>
              <a:rPr lang="fa-IR" sz="4400" dirty="0">
                <a:solidFill>
                  <a:srgbClr val="0070C0"/>
                </a:solidFill>
                <a:cs typeface="B Titr" panose="00000700000000000000" pitchFamily="2" charset="-78"/>
              </a:rPr>
              <a:t>چگونه از آن میتوان پیشگیری نمود؟ (مصرف میوه و سبزی)</a:t>
            </a:r>
            <a:endParaRPr lang="en-US" dirty="0"/>
          </a:p>
        </p:txBody>
      </p:sp>
      <p:pic>
        <p:nvPicPr>
          <p:cNvPr id="3" name="Content Placeholder 2">
            <a:extLst>
              <a:ext uri="{FF2B5EF4-FFF2-40B4-BE49-F238E27FC236}">
                <a16:creationId xmlns:a16="http://schemas.microsoft.com/office/drawing/2014/main" id="{AF19F0AB-DC96-4A81-AA85-AC306270BE95}"/>
              </a:ext>
            </a:extLst>
          </p:cNvPr>
          <p:cNvPicPr>
            <a:picLocks noGrp="1" noChangeAspect="1"/>
          </p:cNvPicPr>
          <p:nvPr>
            <p:ph sz="half" idx="1"/>
          </p:nvPr>
        </p:nvPicPr>
        <p:blipFill>
          <a:blip r:embed="rId2"/>
          <a:stretch>
            <a:fillRect/>
          </a:stretch>
        </p:blipFill>
        <p:spPr>
          <a:xfrm>
            <a:off x="0" y="1946858"/>
            <a:ext cx="6459652" cy="3229826"/>
          </a:xfrm>
          <a:prstGeom prst="rect">
            <a:avLst/>
          </a:prstGeom>
        </p:spPr>
      </p:pic>
      <p:pic>
        <p:nvPicPr>
          <p:cNvPr id="8" name="Picture 7">
            <a:extLst>
              <a:ext uri="{FF2B5EF4-FFF2-40B4-BE49-F238E27FC236}">
                <a16:creationId xmlns:a16="http://schemas.microsoft.com/office/drawing/2014/main" id="{3542C22A-FCFD-193A-A05B-96E6B09F84EA}"/>
              </a:ext>
            </a:extLst>
          </p:cNvPr>
          <p:cNvPicPr>
            <a:picLocks noChangeAspect="1"/>
          </p:cNvPicPr>
          <p:nvPr/>
        </p:nvPicPr>
        <p:blipFill>
          <a:blip r:embed="rId3"/>
          <a:stretch>
            <a:fillRect/>
          </a:stretch>
        </p:blipFill>
        <p:spPr>
          <a:xfrm>
            <a:off x="7105945" y="1217470"/>
            <a:ext cx="4309307" cy="5638224"/>
          </a:xfrm>
          <a:prstGeom prst="rect">
            <a:avLst/>
          </a:prstGeom>
        </p:spPr>
      </p:pic>
    </p:spTree>
    <p:extLst>
      <p:ext uri="{BB962C8B-B14F-4D97-AF65-F5344CB8AC3E}">
        <p14:creationId xmlns:p14="http://schemas.microsoft.com/office/powerpoint/2010/main" val="3052236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41A4-5983-9E8E-B9A8-2E59A221253C}"/>
              </a:ext>
            </a:extLst>
          </p:cNvPr>
          <p:cNvSpPr>
            <a:spLocks noGrp="1"/>
          </p:cNvSpPr>
          <p:nvPr>
            <p:ph type="title"/>
          </p:nvPr>
        </p:nvSpPr>
        <p:spPr/>
        <p:txBody>
          <a:bodyPr/>
          <a:lstStyle/>
          <a:p>
            <a:r>
              <a:rPr lang="fa-IR" sz="4400" dirty="0">
                <a:solidFill>
                  <a:srgbClr val="0070C0"/>
                </a:solidFill>
                <a:cs typeface="B Titr" panose="00000700000000000000" pitchFamily="2" charset="-78"/>
              </a:rPr>
              <a:t>چگونه از آن میتوان پیشگیری نمود؟ (ورزش)</a:t>
            </a:r>
            <a:endParaRPr lang="en-US" dirty="0"/>
          </a:p>
        </p:txBody>
      </p:sp>
      <p:pic>
        <p:nvPicPr>
          <p:cNvPr id="8" name="Content Placeholder 7">
            <a:extLst>
              <a:ext uri="{FF2B5EF4-FFF2-40B4-BE49-F238E27FC236}">
                <a16:creationId xmlns:a16="http://schemas.microsoft.com/office/drawing/2014/main" id="{6E210173-F7F4-870B-85DC-88BBDD60CA2B}"/>
              </a:ext>
            </a:extLst>
          </p:cNvPr>
          <p:cNvPicPr>
            <a:picLocks noGrp="1" noChangeAspect="1"/>
          </p:cNvPicPr>
          <p:nvPr>
            <p:ph sz="half" idx="1"/>
          </p:nvPr>
        </p:nvPicPr>
        <p:blipFill>
          <a:blip r:embed="rId2"/>
          <a:stretch>
            <a:fillRect/>
          </a:stretch>
        </p:blipFill>
        <p:spPr>
          <a:xfrm>
            <a:off x="427782" y="1351242"/>
            <a:ext cx="4996418" cy="5432153"/>
          </a:xfrm>
        </p:spPr>
      </p:pic>
      <p:pic>
        <p:nvPicPr>
          <p:cNvPr id="3" name="Content Placeholder 2">
            <a:extLst>
              <a:ext uri="{FF2B5EF4-FFF2-40B4-BE49-F238E27FC236}">
                <a16:creationId xmlns:a16="http://schemas.microsoft.com/office/drawing/2014/main" id="{92798177-91B3-6D45-7D20-9A6DC13A7F39}"/>
              </a:ext>
            </a:extLst>
          </p:cNvPr>
          <p:cNvPicPr>
            <a:picLocks noGrp="1" noChangeAspect="1"/>
          </p:cNvPicPr>
          <p:nvPr>
            <p:ph sz="half" idx="2"/>
          </p:nvPr>
        </p:nvPicPr>
        <p:blipFill>
          <a:blip r:embed="rId3"/>
          <a:stretch>
            <a:fillRect/>
          </a:stretch>
        </p:blipFill>
        <p:spPr>
          <a:xfrm>
            <a:off x="5645426" y="2294279"/>
            <a:ext cx="6332288" cy="3546081"/>
          </a:xfrm>
          <a:prstGeom prst="rect">
            <a:avLst/>
          </a:prstGeom>
        </p:spPr>
      </p:pic>
    </p:spTree>
    <p:extLst>
      <p:ext uri="{BB962C8B-B14F-4D97-AF65-F5344CB8AC3E}">
        <p14:creationId xmlns:p14="http://schemas.microsoft.com/office/powerpoint/2010/main" val="2762244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41A4-5983-9E8E-B9A8-2E59A221253C}"/>
              </a:ext>
            </a:extLst>
          </p:cNvPr>
          <p:cNvSpPr>
            <a:spLocks noGrp="1"/>
          </p:cNvSpPr>
          <p:nvPr>
            <p:ph type="title"/>
          </p:nvPr>
        </p:nvSpPr>
        <p:spPr/>
        <p:txBody>
          <a:bodyPr/>
          <a:lstStyle/>
          <a:p>
            <a:r>
              <a:rPr lang="fa-IR" sz="4400" dirty="0">
                <a:solidFill>
                  <a:srgbClr val="0070C0"/>
                </a:solidFill>
                <a:cs typeface="B Titr" panose="00000700000000000000" pitchFamily="2" charset="-78"/>
              </a:rPr>
              <a:t>چگونه از آن میتوان پیشگیری نمود؟ (گوشت قرمز)</a:t>
            </a:r>
            <a:endParaRPr lang="en-US" dirty="0"/>
          </a:p>
        </p:txBody>
      </p:sp>
      <p:pic>
        <p:nvPicPr>
          <p:cNvPr id="8" name="Content Placeholder 7">
            <a:extLst>
              <a:ext uri="{FF2B5EF4-FFF2-40B4-BE49-F238E27FC236}">
                <a16:creationId xmlns:a16="http://schemas.microsoft.com/office/drawing/2014/main" id="{0685D98F-3F4B-905B-81EE-F56C0F51E7F1}"/>
              </a:ext>
            </a:extLst>
          </p:cNvPr>
          <p:cNvPicPr>
            <a:picLocks noGrp="1" noChangeAspect="1"/>
          </p:cNvPicPr>
          <p:nvPr>
            <p:ph sz="half" idx="1"/>
          </p:nvPr>
        </p:nvPicPr>
        <p:blipFill>
          <a:blip r:embed="rId2"/>
          <a:stretch>
            <a:fillRect/>
          </a:stretch>
        </p:blipFill>
        <p:spPr>
          <a:xfrm>
            <a:off x="609599" y="1351309"/>
            <a:ext cx="4660993" cy="5403452"/>
          </a:xfrm>
        </p:spPr>
      </p:pic>
      <p:pic>
        <p:nvPicPr>
          <p:cNvPr id="3" name="Content Placeholder 2">
            <a:extLst>
              <a:ext uri="{FF2B5EF4-FFF2-40B4-BE49-F238E27FC236}">
                <a16:creationId xmlns:a16="http://schemas.microsoft.com/office/drawing/2014/main" id="{A7107AC7-4058-9F9C-72E3-9968896FD298}"/>
              </a:ext>
            </a:extLst>
          </p:cNvPr>
          <p:cNvPicPr>
            <a:picLocks noGrp="1" noChangeAspect="1"/>
          </p:cNvPicPr>
          <p:nvPr>
            <p:ph sz="half" idx="2"/>
          </p:nvPr>
        </p:nvPicPr>
        <p:blipFill>
          <a:blip r:embed="rId3"/>
          <a:stretch>
            <a:fillRect/>
          </a:stretch>
        </p:blipFill>
        <p:spPr>
          <a:xfrm>
            <a:off x="6197600" y="2072735"/>
            <a:ext cx="5384800" cy="3580892"/>
          </a:xfrm>
          <a:prstGeom prst="rect">
            <a:avLst/>
          </a:prstGeom>
        </p:spPr>
      </p:pic>
    </p:spTree>
    <p:extLst>
      <p:ext uri="{BB962C8B-B14F-4D97-AF65-F5344CB8AC3E}">
        <p14:creationId xmlns:p14="http://schemas.microsoft.com/office/powerpoint/2010/main" val="4103070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nasiri-a\Desktop\ncds\4.bmp"/>
          <p:cNvPicPr>
            <a:picLocks noChangeAspect="1" noChangeArrowheads="1"/>
          </p:cNvPicPr>
          <p:nvPr/>
        </p:nvPicPr>
        <p:blipFill>
          <a:blip r:embed="rId2"/>
          <a:srcRect/>
          <a:stretch>
            <a:fillRect/>
          </a:stretch>
        </p:blipFill>
        <p:spPr bwMode="auto">
          <a:xfrm>
            <a:off x="1447532" y="1066800"/>
            <a:ext cx="9144000" cy="5867400"/>
          </a:xfrm>
          <a:prstGeom prst="rect">
            <a:avLst/>
          </a:prstGeom>
          <a:noFill/>
          <a:ln w="9525">
            <a:noFill/>
            <a:miter lim="800000"/>
            <a:headEnd/>
            <a:tailEnd/>
          </a:ln>
        </p:spPr>
      </p:pic>
      <p:sp>
        <p:nvSpPr>
          <p:cNvPr id="3" name="TextBox 2"/>
          <p:cNvSpPr txBox="1"/>
          <p:nvPr/>
        </p:nvSpPr>
        <p:spPr>
          <a:xfrm>
            <a:off x="1524000" y="0"/>
            <a:ext cx="9144000" cy="99060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justLow" rtl="1">
              <a:defRPr/>
            </a:pPr>
            <a:r>
              <a:rPr lang="fa-IR" sz="2800" dirty="0">
                <a:solidFill>
                  <a:prstClr val="white"/>
                </a:solidFill>
                <a:latin typeface="Calibri"/>
                <a:cs typeface="B Titr" pitchFamily="2" charset="-78"/>
              </a:rPr>
              <a:t>بیماری های غیرواگیر عمده اي که با استفاده از مداخلات موثر در مقابله با عوامل خطر مشترک تا حد زیادی قابل پیشگیری هستند </a:t>
            </a:r>
            <a:endParaRPr lang="en-US" sz="2800" dirty="0">
              <a:solidFill>
                <a:prstClr val="white"/>
              </a:solidFill>
              <a:latin typeface="Calibri"/>
              <a:cs typeface="B Titr" pitchFamily="2" charset="-78"/>
            </a:endParaRPr>
          </a:p>
        </p:txBody>
      </p:sp>
      <p:sp>
        <p:nvSpPr>
          <p:cNvPr id="2054" name="Rectangle 3"/>
          <p:cNvSpPr>
            <a:spLocks noChangeArrowheads="1"/>
          </p:cNvSpPr>
          <p:nvPr/>
        </p:nvSpPr>
        <p:spPr bwMode="auto">
          <a:xfrm>
            <a:off x="3461355" y="5290082"/>
            <a:ext cx="2018501" cy="369332"/>
          </a:xfrm>
          <a:prstGeom prst="rect">
            <a:avLst/>
          </a:prstGeom>
          <a:noFill/>
          <a:ln w="9525">
            <a:noFill/>
            <a:miter lim="800000"/>
            <a:headEnd/>
            <a:tailEnd/>
          </a:ln>
        </p:spPr>
        <p:txBody>
          <a:bodyPr wrap="none">
            <a:spAutoFit/>
          </a:bodyPr>
          <a:lstStyle/>
          <a:p>
            <a:r>
              <a:rPr lang="fa-IR" dirty="0">
                <a:solidFill>
                  <a:srgbClr val="FF0000"/>
                </a:solidFill>
                <a:latin typeface="Calibri"/>
                <a:cs typeface="B Titr" pitchFamily="2" charset="-78"/>
              </a:rPr>
              <a:t>نداشتن فعالیت فیزیکی</a:t>
            </a:r>
            <a:endParaRPr lang="en-US" dirty="0">
              <a:solidFill>
                <a:srgbClr val="FF0000"/>
              </a:solidFill>
              <a:latin typeface="Calibri"/>
              <a:cs typeface="B Titr" pitchFamily="2" charset="-78"/>
            </a:endParaRPr>
          </a:p>
        </p:txBody>
      </p:sp>
      <p:sp>
        <p:nvSpPr>
          <p:cNvPr id="2055" name="Rectangle 4"/>
          <p:cNvSpPr>
            <a:spLocks noChangeArrowheads="1"/>
          </p:cNvSpPr>
          <p:nvPr/>
        </p:nvSpPr>
        <p:spPr bwMode="auto">
          <a:xfrm>
            <a:off x="4641741" y="5845235"/>
            <a:ext cx="1252267" cy="707886"/>
          </a:xfrm>
          <a:prstGeom prst="rect">
            <a:avLst/>
          </a:prstGeom>
          <a:noFill/>
          <a:ln w="9525">
            <a:noFill/>
            <a:miter lim="800000"/>
            <a:headEnd/>
            <a:tailEnd/>
          </a:ln>
        </p:spPr>
        <p:txBody>
          <a:bodyPr wrap="none">
            <a:spAutoFit/>
          </a:bodyPr>
          <a:lstStyle/>
          <a:p>
            <a:pPr algn="ctr"/>
            <a:r>
              <a:rPr lang="fa-IR" sz="2000" dirty="0">
                <a:solidFill>
                  <a:srgbClr val="FF0000"/>
                </a:solidFill>
                <a:latin typeface="Calibri"/>
                <a:cs typeface="B Titr" pitchFamily="2" charset="-78"/>
              </a:rPr>
              <a:t>رژیم غذایی</a:t>
            </a:r>
          </a:p>
          <a:p>
            <a:pPr algn="ctr"/>
            <a:r>
              <a:rPr lang="fa-IR" sz="2000" dirty="0">
                <a:solidFill>
                  <a:srgbClr val="FF0000"/>
                </a:solidFill>
                <a:latin typeface="Calibri"/>
                <a:cs typeface="B Titr" pitchFamily="2" charset="-78"/>
              </a:rPr>
              <a:t> ناسالم</a:t>
            </a:r>
            <a:endParaRPr lang="en-US" dirty="0">
              <a:solidFill>
                <a:srgbClr val="FF0000"/>
              </a:solidFill>
              <a:latin typeface="Calibri"/>
              <a:cs typeface="B Titr" pitchFamily="2" charset="-78"/>
            </a:endParaRPr>
          </a:p>
        </p:txBody>
      </p:sp>
      <p:sp>
        <p:nvSpPr>
          <p:cNvPr id="2056" name="Rectangle 5"/>
          <p:cNvSpPr>
            <a:spLocks noChangeArrowheads="1"/>
          </p:cNvSpPr>
          <p:nvPr/>
        </p:nvSpPr>
        <p:spPr bwMode="auto">
          <a:xfrm>
            <a:off x="6254437" y="5940485"/>
            <a:ext cx="984565" cy="400110"/>
          </a:xfrm>
          <a:prstGeom prst="rect">
            <a:avLst/>
          </a:prstGeom>
          <a:noFill/>
          <a:ln w="9525">
            <a:noFill/>
            <a:miter lim="800000"/>
            <a:headEnd/>
            <a:tailEnd/>
          </a:ln>
        </p:spPr>
        <p:txBody>
          <a:bodyPr wrap="none">
            <a:spAutoFit/>
          </a:bodyPr>
          <a:lstStyle/>
          <a:p>
            <a:r>
              <a:rPr lang="fa-IR" sz="2000" dirty="0">
                <a:solidFill>
                  <a:srgbClr val="FF0000"/>
                </a:solidFill>
                <a:latin typeface="Calibri"/>
                <a:cs typeface="B Titr" pitchFamily="2" charset="-78"/>
              </a:rPr>
              <a:t>دخانيات</a:t>
            </a:r>
            <a:r>
              <a:rPr lang="fa-IR" sz="2000" dirty="0">
                <a:solidFill>
                  <a:prstClr val="black"/>
                </a:solidFill>
                <a:latin typeface="Calibri"/>
                <a:cs typeface="B Titr" pitchFamily="2" charset="-78"/>
              </a:rPr>
              <a:t> </a:t>
            </a:r>
            <a:endParaRPr lang="en-US" dirty="0">
              <a:solidFill>
                <a:prstClr val="black"/>
              </a:solidFill>
              <a:latin typeface="Calibri"/>
              <a:cs typeface="B Titr" pitchFamily="2" charset="-78"/>
            </a:endParaRPr>
          </a:p>
        </p:txBody>
      </p:sp>
      <p:sp>
        <p:nvSpPr>
          <p:cNvPr id="2057" name="Rectangle 6"/>
          <p:cNvSpPr>
            <a:spLocks noChangeArrowheads="1"/>
          </p:cNvSpPr>
          <p:nvPr/>
        </p:nvSpPr>
        <p:spPr bwMode="auto">
          <a:xfrm>
            <a:off x="7315202" y="1676401"/>
            <a:ext cx="1292341" cy="707886"/>
          </a:xfrm>
          <a:prstGeom prst="rect">
            <a:avLst/>
          </a:prstGeom>
          <a:noFill/>
          <a:ln w="9525">
            <a:noFill/>
            <a:miter lim="800000"/>
            <a:headEnd/>
            <a:tailEnd/>
          </a:ln>
        </p:spPr>
        <p:txBody>
          <a:bodyPr wrap="none">
            <a:spAutoFit/>
          </a:bodyPr>
          <a:lstStyle/>
          <a:p>
            <a:r>
              <a:rPr lang="fa-IR" sz="2000">
                <a:solidFill>
                  <a:srgbClr val="FF0000"/>
                </a:solidFill>
                <a:latin typeface="Calibri"/>
                <a:cs typeface="B Titr" pitchFamily="2" charset="-78"/>
              </a:rPr>
              <a:t>بیماری های </a:t>
            </a:r>
          </a:p>
          <a:p>
            <a:r>
              <a:rPr lang="fa-IR" sz="2000">
                <a:solidFill>
                  <a:srgbClr val="FF0000"/>
                </a:solidFill>
                <a:latin typeface="Calibri"/>
                <a:cs typeface="B Titr" pitchFamily="2" charset="-78"/>
              </a:rPr>
              <a:t>تنفسی مزمن</a:t>
            </a:r>
            <a:endParaRPr lang="en-US">
              <a:solidFill>
                <a:srgbClr val="FF0000"/>
              </a:solidFill>
              <a:latin typeface="Calibri"/>
              <a:cs typeface="B Titr" pitchFamily="2" charset="-78"/>
            </a:endParaRPr>
          </a:p>
        </p:txBody>
      </p:sp>
      <p:sp>
        <p:nvSpPr>
          <p:cNvPr id="2058" name="Rectangle 7"/>
          <p:cNvSpPr>
            <a:spLocks noChangeArrowheads="1"/>
          </p:cNvSpPr>
          <p:nvPr/>
        </p:nvSpPr>
        <p:spPr bwMode="auto">
          <a:xfrm>
            <a:off x="7622248" y="5509278"/>
            <a:ext cx="1241045" cy="400110"/>
          </a:xfrm>
          <a:prstGeom prst="rect">
            <a:avLst/>
          </a:prstGeom>
          <a:noFill/>
          <a:ln w="9525">
            <a:noFill/>
            <a:miter lim="800000"/>
            <a:headEnd/>
            <a:tailEnd/>
          </a:ln>
        </p:spPr>
        <p:txBody>
          <a:bodyPr wrap="none">
            <a:spAutoFit/>
          </a:bodyPr>
          <a:lstStyle/>
          <a:p>
            <a:r>
              <a:rPr lang="fa-IR" sz="2000" dirty="0">
                <a:solidFill>
                  <a:srgbClr val="FF0000"/>
                </a:solidFill>
                <a:latin typeface="Calibri"/>
                <a:cs typeface="B Titr" pitchFamily="2" charset="-78"/>
              </a:rPr>
              <a:t>مصرف الکل</a:t>
            </a:r>
            <a:endParaRPr lang="en-US" dirty="0">
              <a:solidFill>
                <a:srgbClr val="FF0000"/>
              </a:solidFill>
              <a:latin typeface="Calibri"/>
              <a:cs typeface="B Titr" pitchFamily="2" charset="-78"/>
            </a:endParaRPr>
          </a:p>
        </p:txBody>
      </p:sp>
      <p:sp>
        <p:nvSpPr>
          <p:cNvPr id="2059" name="Rectangle 8"/>
          <p:cNvSpPr>
            <a:spLocks noChangeArrowheads="1"/>
          </p:cNvSpPr>
          <p:nvPr/>
        </p:nvSpPr>
        <p:spPr bwMode="auto">
          <a:xfrm>
            <a:off x="4191000" y="3200401"/>
            <a:ext cx="1454244" cy="707886"/>
          </a:xfrm>
          <a:prstGeom prst="rect">
            <a:avLst/>
          </a:prstGeom>
          <a:noFill/>
          <a:ln w="9525">
            <a:noFill/>
            <a:miter lim="800000"/>
            <a:headEnd/>
            <a:tailEnd/>
          </a:ln>
        </p:spPr>
        <p:txBody>
          <a:bodyPr wrap="none">
            <a:spAutoFit/>
          </a:bodyPr>
          <a:lstStyle/>
          <a:p>
            <a:r>
              <a:rPr lang="fa-IR" sz="2000">
                <a:solidFill>
                  <a:srgbClr val="FF0000"/>
                </a:solidFill>
                <a:latin typeface="Calibri"/>
                <a:cs typeface="B Titr" pitchFamily="2" charset="-78"/>
              </a:rPr>
              <a:t>بیماری های </a:t>
            </a:r>
          </a:p>
          <a:p>
            <a:r>
              <a:rPr lang="fa-IR" sz="2000">
                <a:solidFill>
                  <a:srgbClr val="FF0000"/>
                </a:solidFill>
                <a:latin typeface="Calibri"/>
                <a:cs typeface="B Titr" pitchFamily="2" charset="-78"/>
              </a:rPr>
              <a:t>قلبي و عروقي</a:t>
            </a:r>
            <a:endParaRPr lang="en-US">
              <a:solidFill>
                <a:srgbClr val="FF0000"/>
              </a:solidFill>
              <a:latin typeface="Calibri"/>
              <a:cs typeface="B Titr" pitchFamily="2" charset="-78"/>
            </a:endParaRPr>
          </a:p>
        </p:txBody>
      </p:sp>
      <p:sp>
        <p:nvSpPr>
          <p:cNvPr id="2060" name="Rectangle 9"/>
          <p:cNvSpPr>
            <a:spLocks noChangeArrowheads="1"/>
          </p:cNvSpPr>
          <p:nvPr/>
        </p:nvSpPr>
        <p:spPr bwMode="auto">
          <a:xfrm>
            <a:off x="4800600" y="2133600"/>
            <a:ext cx="718466" cy="400110"/>
          </a:xfrm>
          <a:prstGeom prst="rect">
            <a:avLst/>
          </a:prstGeom>
          <a:noFill/>
          <a:ln w="9525">
            <a:noFill/>
            <a:miter lim="800000"/>
            <a:headEnd/>
            <a:tailEnd/>
          </a:ln>
        </p:spPr>
        <p:txBody>
          <a:bodyPr wrap="none">
            <a:spAutoFit/>
          </a:bodyPr>
          <a:lstStyle/>
          <a:p>
            <a:r>
              <a:rPr lang="fa-IR" sz="2000">
                <a:solidFill>
                  <a:srgbClr val="FF0000"/>
                </a:solidFill>
                <a:latin typeface="Calibri"/>
                <a:cs typeface="B Titr" pitchFamily="2" charset="-78"/>
              </a:rPr>
              <a:t>دیابت</a:t>
            </a:r>
            <a:endParaRPr lang="en-US">
              <a:solidFill>
                <a:srgbClr val="FF0000"/>
              </a:solidFill>
              <a:latin typeface="Calibri"/>
              <a:cs typeface="B Titr" pitchFamily="2" charset="-78"/>
            </a:endParaRPr>
          </a:p>
        </p:txBody>
      </p:sp>
      <p:sp>
        <p:nvSpPr>
          <p:cNvPr id="2061" name="Rectangle 10"/>
          <p:cNvSpPr>
            <a:spLocks noChangeArrowheads="1"/>
          </p:cNvSpPr>
          <p:nvPr/>
        </p:nvSpPr>
        <p:spPr bwMode="auto">
          <a:xfrm>
            <a:off x="5943601" y="1352550"/>
            <a:ext cx="832279" cy="400110"/>
          </a:xfrm>
          <a:prstGeom prst="rect">
            <a:avLst/>
          </a:prstGeom>
          <a:noFill/>
          <a:ln w="9525">
            <a:noFill/>
            <a:miter lim="800000"/>
            <a:headEnd/>
            <a:tailEnd/>
          </a:ln>
        </p:spPr>
        <p:txBody>
          <a:bodyPr wrap="none">
            <a:spAutoFit/>
          </a:bodyPr>
          <a:lstStyle/>
          <a:p>
            <a:r>
              <a:rPr lang="fa-IR" sz="2000">
                <a:solidFill>
                  <a:srgbClr val="FF0000"/>
                </a:solidFill>
                <a:latin typeface="Calibri"/>
                <a:cs typeface="B Titr" pitchFamily="2" charset="-78"/>
              </a:rPr>
              <a:t>سرطان</a:t>
            </a:r>
            <a:endParaRPr lang="en-US">
              <a:solidFill>
                <a:srgbClr val="FF0000"/>
              </a:solidFill>
              <a:latin typeface="Calibri"/>
              <a:cs typeface="B Titr" pitchFamily="2" charset="-78"/>
            </a:endParaRPr>
          </a:p>
        </p:txBody>
      </p:sp>
      <p:sp>
        <p:nvSpPr>
          <p:cNvPr id="2062" name="Rectangle 11"/>
          <p:cNvSpPr>
            <a:spLocks noChangeArrowheads="1"/>
          </p:cNvSpPr>
          <p:nvPr/>
        </p:nvSpPr>
        <p:spPr bwMode="auto">
          <a:xfrm>
            <a:off x="7141415" y="2954180"/>
            <a:ext cx="2494594" cy="1200329"/>
          </a:xfrm>
          <a:prstGeom prst="rect">
            <a:avLst/>
          </a:prstGeom>
          <a:noFill/>
          <a:ln w="9525">
            <a:noFill/>
            <a:miter lim="800000"/>
            <a:headEnd/>
            <a:tailEnd/>
          </a:ln>
        </p:spPr>
        <p:txBody>
          <a:bodyPr wrap="none">
            <a:spAutoFit/>
          </a:bodyPr>
          <a:lstStyle/>
          <a:p>
            <a:r>
              <a:rPr lang="fa-IR" sz="4800" b="1" dirty="0">
                <a:solidFill>
                  <a:srgbClr val="C00000"/>
                </a:solidFill>
                <a:latin typeface="Calibri"/>
                <a:cs typeface="B Titr" pitchFamily="2" charset="-78"/>
              </a:rPr>
              <a:t>75</a:t>
            </a:r>
            <a:r>
              <a:rPr lang="fa-IR" sz="6600" b="1" dirty="0">
                <a:solidFill>
                  <a:srgbClr val="C00000"/>
                </a:solidFill>
                <a:latin typeface="Calibri"/>
                <a:cs typeface="B Titr" pitchFamily="2" charset="-78"/>
              </a:rPr>
              <a:t>×</a:t>
            </a:r>
            <a:r>
              <a:rPr lang="fa-IR" sz="4800" b="1" dirty="0">
                <a:solidFill>
                  <a:srgbClr val="C00000"/>
                </a:solidFill>
                <a:latin typeface="Calibri"/>
                <a:cs typeface="B Titr" pitchFamily="2" charset="-78"/>
              </a:rPr>
              <a:t>4</a:t>
            </a:r>
            <a:r>
              <a:rPr lang="fa-IR" sz="7200" b="1" dirty="0">
                <a:solidFill>
                  <a:srgbClr val="C00000"/>
                </a:solidFill>
                <a:latin typeface="Calibri"/>
                <a:cs typeface="B Titr" pitchFamily="2" charset="-78"/>
              </a:rPr>
              <a:t>×</a:t>
            </a:r>
            <a:r>
              <a:rPr lang="fa-IR" sz="4800" b="1" dirty="0">
                <a:solidFill>
                  <a:srgbClr val="C00000"/>
                </a:solidFill>
                <a:latin typeface="Calibri"/>
                <a:cs typeface="B Titr" pitchFamily="2" charset="-78"/>
              </a:rPr>
              <a:t>5</a:t>
            </a:r>
            <a:endParaRPr lang="en-US" sz="4800" b="1" dirty="0">
              <a:solidFill>
                <a:srgbClr val="C00000"/>
              </a:solidFill>
              <a:latin typeface="Calibri"/>
              <a:cs typeface="B Titr" pitchFamily="2" charset="-78"/>
            </a:endParaRPr>
          </a:p>
        </p:txBody>
      </p:sp>
      <p:sp>
        <p:nvSpPr>
          <p:cNvPr id="2064" name="Rectangle 13"/>
          <p:cNvSpPr>
            <a:spLocks noChangeArrowheads="1"/>
          </p:cNvSpPr>
          <p:nvPr/>
        </p:nvSpPr>
        <p:spPr bwMode="auto">
          <a:xfrm>
            <a:off x="1714366" y="1148716"/>
            <a:ext cx="1981200" cy="1384995"/>
          </a:xfrm>
          <a:prstGeom prst="rect">
            <a:avLst/>
          </a:prstGeom>
          <a:noFill/>
          <a:ln w="9525">
            <a:noFill/>
            <a:miter lim="800000"/>
            <a:headEnd/>
            <a:tailEnd/>
          </a:ln>
        </p:spPr>
        <p:txBody>
          <a:bodyPr>
            <a:spAutoFit/>
          </a:bodyPr>
          <a:lstStyle/>
          <a:p>
            <a:pPr algn="ctr"/>
            <a:r>
              <a:rPr lang="fa-IR" sz="2800" dirty="0">
                <a:solidFill>
                  <a:srgbClr val="C00000"/>
                </a:solidFill>
                <a:latin typeface="Calibri"/>
                <a:cs typeface="B Titr" pitchFamily="2" charset="-78"/>
              </a:rPr>
              <a:t>بیماری های غیر واگیر و مولدهای آن</a:t>
            </a:r>
            <a:endParaRPr lang="en-US" sz="2800" dirty="0">
              <a:solidFill>
                <a:srgbClr val="C00000"/>
              </a:solidFill>
              <a:latin typeface="Calibri"/>
              <a:cs typeface="B Titr" pitchFamily="2" charset="-78"/>
            </a:endParaRPr>
          </a:p>
        </p:txBody>
      </p:sp>
      <p:sp>
        <p:nvSpPr>
          <p:cNvPr id="2065" name="Rectangle 14"/>
          <p:cNvSpPr>
            <a:spLocks noChangeArrowheads="1"/>
          </p:cNvSpPr>
          <p:nvPr/>
        </p:nvSpPr>
        <p:spPr bwMode="auto">
          <a:xfrm>
            <a:off x="1676400" y="5638803"/>
            <a:ext cx="1524000" cy="461963"/>
          </a:xfrm>
          <a:prstGeom prst="rect">
            <a:avLst/>
          </a:prstGeom>
          <a:noFill/>
          <a:ln w="9525">
            <a:noFill/>
            <a:miter lim="800000"/>
            <a:headEnd/>
            <a:tailEnd/>
          </a:ln>
        </p:spPr>
        <p:txBody>
          <a:bodyPr>
            <a:spAutoFit/>
          </a:bodyPr>
          <a:lstStyle/>
          <a:p>
            <a:pPr algn="ctr"/>
            <a:r>
              <a:rPr lang="fa-IR" sz="2400">
                <a:solidFill>
                  <a:prstClr val="white"/>
                </a:solidFill>
                <a:latin typeface="Calibri"/>
                <a:cs typeface="B Titr" pitchFamily="2" charset="-78"/>
              </a:rPr>
              <a:t>عوامل خطر</a:t>
            </a:r>
            <a:endParaRPr lang="en-US" sz="2400">
              <a:solidFill>
                <a:prstClr val="white"/>
              </a:solidFill>
              <a:latin typeface="Calibri"/>
              <a:cs typeface="B Titr" pitchFamily="2" charset="-78"/>
            </a:endParaRPr>
          </a:p>
        </p:txBody>
      </p:sp>
      <p:pic>
        <p:nvPicPr>
          <p:cNvPr id="4" name="Picture 3"/>
          <p:cNvPicPr>
            <a:picLocks noChangeAspect="1"/>
          </p:cNvPicPr>
          <p:nvPr/>
        </p:nvPicPr>
        <p:blipFill>
          <a:blip r:embed="rId3"/>
          <a:stretch>
            <a:fillRect/>
          </a:stretch>
        </p:blipFill>
        <p:spPr>
          <a:xfrm>
            <a:off x="7378365" y="6100766"/>
            <a:ext cx="1431900" cy="827733"/>
          </a:xfrm>
          <a:prstGeom prst="rect">
            <a:avLst/>
          </a:prstGeom>
        </p:spPr>
      </p:pic>
    </p:spTree>
    <p:extLst>
      <p:ext uri="{BB962C8B-B14F-4D97-AF65-F5344CB8AC3E}">
        <p14:creationId xmlns:p14="http://schemas.microsoft.com/office/powerpoint/2010/main" val="1335629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41A4-5983-9E8E-B9A8-2E59A221253C}"/>
              </a:ext>
            </a:extLst>
          </p:cNvPr>
          <p:cNvSpPr>
            <a:spLocks noGrp="1"/>
          </p:cNvSpPr>
          <p:nvPr>
            <p:ph type="title"/>
          </p:nvPr>
        </p:nvSpPr>
        <p:spPr/>
        <p:txBody>
          <a:bodyPr/>
          <a:lstStyle/>
          <a:p>
            <a:r>
              <a:rPr lang="fa-IR" sz="4400" dirty="0">
                <a:solidFill>
                  <a:srgbClr val="0070C0"/>
                </a:solidFill>
                <a:cs typeface="B Titr" panose="00000700000000000000" pitchFamily="2" charset="-78"/>
              </a:rPr>
              <a:t>چگونه از آن میتوان پیشگیری نمود؟ (مصرف کلسیم)</a:t>
            </a:r>
            <a:endParaRPr lang="en-US" dirty="0"/>
          </a:p>
        </p:txBody>
      </p:sp>
      <p:pic>
        <p:nvPicPr>
          <p:cNvPr id="8" name="Content Placeholder 7">
            <a:extLst>
              <a:ext uri="{FF2B5EF4-FFF2-40B4-BE49-F238E27FC236}">
                <a16:creationId xmlns:a16="http://schemas.microsoft.com/office/drawing/2014/main" id="{1500723A-8127-47E6-A6EF-9924961442FD}"/>
              </a:ext>
            </a:extLst>
          </p:cNvPr>
          <p:cNvPicPr>
            <a:picLocks noGrp="1" noChangeAspect="1"/>
          </p:cNvPicPr>
          <p:nvPr>
            <p:ph sz="half" idx="1"/>
          </p:nvPr>
        </p:nvPicPr>
        <p:blipFill>
          <a:blip r:embed="rId2"/>
          <a:stretch>
            <a:fillRect/>
          </a:stretch>
        </p:blipFill>
        <p:spPr>
          <a:xfrm>
            <a:off x="357167" y="1417638"/>
            <a:ext cx="4671134" cy="5165724"/>
          </a:xfrm>
        </p:spPr>
      </p:pic>
      <p:pic>
        <p:nvPicPr>
          <p:cNvPr id="3" name="Picture 2">
            <a:extLst>
              <a:ext uri="{FF2B5EF4-FFF2-40B4-BE49-F238E27FC236}">
                <a16:creationId xmlns:a16="http://schemas.microsoft.com/office/drawing/2014/main" id="{067AE7F2-75BD-5262-38E9-7983386896ED}"/>
              </a:ext>
            </a:extLst>
          </p:cNvPr>
          <p:cNvPicPr>
            <a:picLocks noChangeAspect="1"/>
          </p:cNvPicPr>
          <p:nvPr/>
        </p:nvPicPr>
        <p:blipFill>
          <a:blip r:embed="rId3"/>
          <a:stretch>
            <a:fillRect/>
          </a:stretch>
        </p:blipFill>
        <p:spPr>
          <a:xfrm>
            <a:off x="5449437" y="1417638"/>
            <a:ext cx="6385396" cy="4850920"/>
          </a:xfrm>
          <a:prstGeom prst="rect">
            <a:avLst/>
          </a:prstGeom>
        </p:spPr>
      </p:pic>
    </p:spTree>
    <p:extLst>
      <p:ext uri="{BB962C8B-B14F-4D97-AF65-F5344CB8AC3E}">
        <p14:creationId xmlns:p14="http://schemas.microsoft.com/office/powerpoint/2010/main" val="248511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41A4-5983-9E8E-B9A8-2E59A221253C}"/>
              </a:ext>
            </a:extLst>
          </p:cNvPr>
          <p:cNvSpPr>
            <a:spLocks noGrp="1"/>
          </p:cNvSpPr>
          <p:nvPr>
            <p:ph type="title"/>
          </p:nvPr>
        </p:nvSpPr>
        <p:spPr/>
        <p:txBody>
          <a:bodyPr/>
          <a:lstStyle/>
          <a:p>
            <a:r>
              <a:rPr lang="fa-IR" sz="4400" dirty="0">
                <a:solidFill>
                  <a:srgbClr val="0070C0"/>
                </a:solidFill>
                <a:cs typeface="B Titr" panose="00000700000000000000" pitchFamily="2" charset="-78"/>
              </a:rPr>
              <a:t>چگونه از آن میتوان پیشگیری نمود؟ (مصرف فیبر)</a:t>
            </a:r>
            <a:endParaRPr lang="en-US" dirty="0"/>
          </a:p>
        </p:txBody>
      </p:sp>
      <p:pic>
        <p:nvPicPr>
          <p:cNvPr id="7" name="Content Placeholder 6">
            <a:extLst>
              <a:ext uri="{FF2B5EF4-FFF2-40B4-BE49-F238E27FC236}">
                <a16:creationId xmlns:a16="http://schemas.microsoft.com/office/drawing/2014/main" id="{CC8F7ADF-612F-A115-92BA-B5F459C9130D}"/>
              </a:ext>
            </a:extLst>
          </p:cNvPr>
          <p:cNvPicPr>
            <a:picLocks noGrp="1" noChangeAspect="1"/>
          </p:cNvPicPr>
          <p:nvPr>
            <p:ph sz="half" idx="1"/>
          </p:nvPr>
        </p:nvPicPr>
        <p:blipFill>
          <a:blip r:embed="rId2"/>
          <a:stretch>
            <a:fillRect/>
          </a:stretch>
        </p:blipFill>
        <p:spPr>
          <a:xfrm>
            <a:off x="450146" y="1417638"/>
            <a:ext cx="4558747" cy="5014621"/>
          </a:xfrm>
        </p:spPr>
      </p:pic>
      <p:pic>
        <p:nvPicPr>
          <p:cNvPr id="3" name="Picture 2">
            <a:extLst>
              <a:ext uri="{FF2B5EF4-FFF2-40B4-BE49-F238E27FC236}">
                <a16:creationId xmlns:a16="http://schemas.microsoft.com/office/drawing/2014/main" id="{0B199854-99BE-9D4D-BB77-028D45AEA80E}"/>
              </a:ext>
            </a:extLst>
          </p:cNvPr>
          <p:cNvPicPr>
            <a:picLocks noChangeAspect="1"/>
          </p:cNvPicPr>
          <p:nvPr/>
        </p:nvPicPr>
        <p:blipFill>
          <a:blip r:embed="rId3"/>
          <a:stretch>
            <a:fillRect/>
          </a:stretch>
        </p:blipFill>
        <p:spPr>
          <a:xfrm>
            <a:off x="6310467" y="1268697"/>
            <a:ext cx="4883560" cy="2600337"/>
          </a:xfrm>
          <a:prstGeom prst="rect">
            <a:avLst/>
          </a:prstGeom>
        </p:spPr>
      </p:pic>
      <p:pic>
        <p:nvPicPr>
          <p:cNvPr id="4" name="Picture 3">
            <a:extLst>
              <a:ext uri="{FF2B5EF4-FFF2-40B4-BE49-F238E27FC236}">
                <a16:creationId xmlns:a16="http://schemas.microsoft.com/office/drawing/2014/main" id="{1BCBA69D-BE72-A82B-EA1C-B672EDE84FBF}"/>
              </a:ext>
            </a:extLst>
          </p:cNvPr>
          <p:cNvPicPr>
            <a:picLocks noChangeAspect="1"/>
          </p:cNvPicPr>
          <p:nvPr/>
        </p:nvPicPr>
        <p:blipFill>
          <a:blip r:embed="rId4"/>
          <a:stretch>
            <a:fillRect/>
          </a:stretch>
        </p:blipFill>
        <p:spPr>
          <a:xfrm>
            <a:off x="5057766" y="3774377"/>
            <a:ext cx="3083623" cy="3083623"/>
          </a:xfrm>
          <a:prstGeom prst="rect">
            <a:avLst/>
          </a:prstGeom>
        </p:spPr>
      </p:pic>
      <p:pic>
        <p:nvPicPr>
          <p:cNvPr id="5" name="Picture 4">
            <a:extLst>
              <a:ext uri="{FF2B5EF4-FFF2-40B4-BE49-F238E27FC236}">
                <a16:creationId xmlns:a16="http://schemas.microsoft.com/office/drawing/2014/main" id="{C26FAE25-BDA7-3402-8DC1-047B281A78E5}"/>
              </a:ext>
            </a:extLst>
          </p:cNvPr>
          <p:cNvPicPr>
            <a:picLocks noChangeAspect="1"/>
          </p:cNvPicPr>
          <p:nvPr/>
        </p:nvPicPr>
        <p:blipFill>
          <a:blip r:embed="rId5"/>
          <a:stretch>
            <a:fillRect/>
          </a:stretch>
        </p:blipFill>
        <p:spPr>
          <a:xfrm>
            <a:off x="8103926" y="3894146"/>
            <a:ext cx="4088074" cy="2963854"/>
          </a:xfrm>
          <a:prstGeom prst="rect">
            <a:avLst/>
          </a:prstGeom>
        </p:spPr>
      </p:pic>
    </p:spTree>
    <p:extLst>
      <p:ext uri="{BB962C8B-B14F-4D97-AF65-F5344CB8AC3E}">
        <p14:creationId xmlns:p14="http://schemas.microsoft.com/office/powerpoint/2010/main" val="1213092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F8E03-24B5-D845-98D7-BA1E32BCFB4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732A678F-0B08-8815-2509-7A4FD904C6DF}"/>
              </a:ext>
            </a:extLst>
          </p:cNvPr>
          <p:cNvSpPr>
            <a:spLocks noGrp="1"/>
          </p:cNvSpPr>
          <p:nvPr>
            <p:ph type="body" idx="1"/>
          </p:nvPr>
        </p:nvSpPr>
        <p:spPr>
          <a:xfrm>
            <a:off x="106017" y="3003270"/>
            <a:ext cx="9382540" cy="3715581"/>
          </a:xfrm>
        </p:spPr>
        <p:txBody>
          <a:bodyPr/>
          <a:lstStyle/>
          <a:p>
            <a:pPr algn="l"/>
            <a:r>
              <a:rPr lang="en-US" sz="2800" b="0" i="0" dirty="0">
                <a:solidFill>
                  <a:srgbClr val="212121"/>
                </a:solidFill>
                <a:effectLst/>
                <a:latin typeface="BlinkMacSystemFont"/>
              </a:rPr>
              <a:t>This comprehensive systematic review and meta-analysis study showed that high </a:t>
            </a:r>
            <a:r>
              <a:rPr lang="en-US" sz="2800" b="0" i="0" dirty="0">
                <a:solidFill>
                  <a:srgbClr val="C00000"/>
                </a:solidFill>
                <a:effectLst/>
                <a:latin typeface="BlinkMacSystemFont"/>
              </a:rPr>
              <a:t>red meat </a:t>
            </a:r>
            <a:r>
              <a:rPr lang="en-US" sz="2800" b="0" i="0" dirty="0">
                <a:solidFill>
                  <a:srgbClr val="212121"/>
                </a:solidFill>
                <a:effectLst/>
                <a:latin typeface="BlinkMacSystemFont"/>
              </a:rPr>
              <a:t>intake was positively associated with risk of </a:t>
            </a:r>
            <a:r>
              <a:rPr lang="en-US" sz="2800" b="0" i="0" dirty="0">
                <a:solidFill>
                  <a:srgbClr val="C00000"/>
                </a:solidFill>
                <a:effectLst/>
                <a:latin typeface="BlinkMacSystemFont"/>
              </a:rPr>
              <a:t>breast cancer, endometrial cancer, colorectal cancer, colon cancer, rectal cancer, lung cancer, and hepatocellular carcinoma</a:t>
            </a:r>
            <a:r>
              <a:rPr lang="en-US" sz="2800" b="0" i="0" dirty="0">
                <a:solidFill>
                  <a:srgbClr val="212121"/>
                </a:solidFill>
                <a:effectLst/>
                <a:latin typeface="BlinkMacSystemFont"/>
              </a:rPr>
              <a:t>,</a:t>
            </a:r>
          </a:p>
          <a:p>
            <a:pPr algn="l"/>
            <a:r>
              <a:rPr lang="en-US" sz="2800" b="0" i="0" dirty="0">
                <a:solidFill>
                  <a:srgbClr val="212121"/>
                </a:solidFill>
                <a:effectLst/>
                <a:latin typeface="BlinkMacSystemFont"/>
              </a:rPr>
              <a:t> Higher risk of colorectal, colon, rectal, lung, </a:t>
            </a:r>
            <a:r>
              <a:rPr lang="en-US" sz="2800" b="0" i="0" dirty="0">
                <a:solidFill>
                  <a:srgbClr val="C00000"/>
                </a:solidFill>
                <a:effectLst/>
                <a:latin typeface="BlinkMacSystemFont"/>
              </a:rPr>
              <a:t>and renal cell cancers </a:t>
            </a:r>
            <a:r>
              <a:rPr lang="en-US" sz="2800" b="0" i="0" dirty="0">
                <a:solidFill>
                  <a:srgbClr val="212121"/>
                </a:solidFill>
                <a:effectLst/>
                <a:latin typeface="BlinkMacSystemFont"/>
              </a:rPr>
              <a:t>were also observed with </a:t>
            </a:r>
            <a:r>
              <a:rPr lang="en-US" sz="2800" b="0" i="0" dirty="0">
                <a:solidFill>
                  <a:srgbClr val="C00000"/>
                </a:solidFill>
                <a:effectLst/>
                <a:latin typeface="BlinkMacSystemFont"/>
              </a:rPr>
              <a:t>high total red and processed meat consumption</a:t>
            </a:r>
            <a:r>
              <a:rPr lang="en-US" sz="2800" b="0" i="0" dirty="0">
                <a:solidFill>
                  <a:srgbClr val="212121"/>
                </a:solidFill>
                <a:effectLst/>
                <a:latin typeface="BlinkMacSystemFont"/>
              </a:rPr>
              <a:t>.</a:t>
            </a:r>
            <a:endParaRPr lang="en-US" sz="2800" dirty="0"/>
          </a:p>
        </p:txBody>
      </p:sp>
      <p:pic>
        <p:nvPicPr>
          <p:cNvPr id="5" name="Picture 4">
            <a:extLst>
              <a:ext uri="{FF2B5EF4-FFF2-40B4-BE49-F238E27FC236}">
                <a16:creationId xmlns:a16="http://schemas.microsoft.com/office/drawing/2014/main" id="{8894E26A-D43D-DE60-0F4A-E908DCCE289E}"/>
              </a:ext>
            </a:extLst>
          </p:cNvPr>
          <p:cNvPicPr>
            <a:picLocks noChangeAspect="1"/>
          </p:cNvPicPr>
          <p:nvPr/>
        </p:nvPicPr>
        <p:blipFill>
          <a:blip r:embed="rId2"/>
          <a:stretch>
            <a:fillRect/>
          </a:stretch>
        </p:blipFill>
        <p:spPr>
          <a:xfrm>
            <a:off x="0" y="-1"/>
            <a:ext cx="9267825" cy="3228975"/>
          </a:xfrm>
          <a:prstGeom prst="rect">
            <a:avLst/>
          </a:prstGeom>
        </p:spPr>
      </p:pic>
    </p:spTree>
    <p:extLst>
      <p:ext uri="{BB962C8B-B14F-4D97-AF65-F5344CB8AC3E}">
        <p14:creationId xmlns:p14="http://schemas.microsoft.com/office/powerpoint/2010/main" val="183229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93FB-79EF-A633-135A-A4EE632A0DE5}"/>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FFE02767-120D-A018-41FF-DF98F9941D3B}"/>
              </a:ext>
            </a:extLst>
          </p:cNvPr>
          <p:cNvPicPr>
            <a:picLocks noChangeAspect="1"/>
          </p:cNvPicPr>
          <p:nvPr/>
        </p:nvPicPr>
        <p:blipFill>
          <a:blip r:embed="rId2"/>
          <a:stretch>
            <a:fillRect/>
          </a:stretch>
        </p:blipFill>
        <p:spPr>
          <a:xfrm>
            <a:off x="178577" y="0"/>
            <a:ext cx="8256760" cy="1855960"/>
          </a:xfrm>
          <a:prstGeom prst="rect">
            <a:avLst/>
          </a:prstGeom>
        </p:spPr>
      </p:pic>
      <p:sp>
        <p:nvSpPr>
          <p:cNvPr id="6" name="TextBox 5">
            <a:extLst>
              <a:ext uri="{FF2B5EF4-FFF2-40B4-BE49-F238E27FC236}">
                <a16:creationId xmlns:a16="http://schemas.microsoft.com/office/drawing/2014/main" id="{7910F5EE-9D3A-5BEE-0083-012D76C6DCF3}"/>
              </a:ext>
            </a:extLst>
          </p:cNvPr>
          <p:cNvSpPr txBox="1"/>
          <p:nvPr/>
        </p:nvSpPr>
        <p:spPr>
          <a:xfrm>
            <a:off x="7103166" y="446292"/>
            <a:ext cx="2968486" cy="1815882"/>
          </a:xfrm>
          <a:prstGeom prst="rect">
            <a:avLst/>
          </a:prstGeom>
          <a:noFill/>
        </p:spPr>
        <p:txBody>
          <a:bodyPr wrap="square" rtlCol="0">
            <a:spAutoFit/>
          </a:bodyPr>
          <a:lstStyle/>
          <a:p>
            <a:pPr algn="r" rtl="1"/>
            <a:r>
              <a:rPr lang="fa-IR" sz="2800" b="1" i="0" dirty="0">
                <a:solidFill>
                  <a:srgbClr val="C00000"/>
                </a:solidFill>
                <a:effectLst/>
                <a:latin typeface="FoodPeikFont"/>
                <a:cs typeface="B Titr" panose="00000700000000000000" pitchFamily="2" charset="-78"/>
              </a:rPr>
              <a:t>غذاهای فوق فرآوری بالا یا </a:t>
            </a:r>
            <a:r>
              <a:rPr lang="en-US" sz="2800" b="1" i="0" dirty="0">
                <a:solidFill>
                  <a:srgbClr val="C00000"/>
                </a:solidFill>
                <a:effectLst/>
                <a:latin typeface="FoodPeikFont"/>
                <a:cs typeface="B Titr" panose="00000700000000000000" pitchFamily="2" charset="-78"/>
              </a:rPr>
              <a:t>Ultra-processed </a:t>
            </a:r>
            <a:r>
              <a:rPr lang="fa-IR" sz="2800" b="1" i="0" dirty="0">
                <a:solidFill>
                  <a:srgbClr val="C00000"/>
                </a:solidFill>
                <a:effectLst/>
                <a:latin typeface="FoodPeikFont"/>
                <a:cs typeface="B Titr" panose="00000700000000000000" pitchFamily="2" charset="-78"/>
              </a:rPr>
              <a:t>شده</a:t>
            </a:r>
          </a:p>
          <a:p>
            <a:pPr algn="r" rtl="1"/>
            <a:endParaRPr lang="en-US" sz="2800" dirty="0">
              <a:solidFill>
                <a:srgbClr val="C00000"/>
              </a:solidFill>
              <a:cs typeface="B Titr" panose="00000700000000000000" pitchFamily="2" charset="-78"/>
            </a:endParaRPr>
          </a:p>
        </p:txBody>
      </p:sp>
      <p:sp>
        <p:nvSpPr>
          <p:cNvPr id="9" name="TextBox 8">
            <a:extLst>
              <a:ext uri="{FF2B5EF4-FFF2-40B4-BE49-F238E27FC236}">
                <a16:creationId xmlns:a16="http://schemas.microsoft.com/office/drawing/2014/main" id="{74C66C1E-D402-DD78-8967-8AF513BE0F3F}"/>
              </a:ext>
            </a:extLst>
          </p:cNvPr>
          <p:cNvSpPr txBox="1"/>
          <p:nvPr/>
        </p:nvSpPr>
        <p:spPr>
          <a:xfrm>
            <a:off x="503583" y="2708466"/>
            <a:ext cx="9342781" cy="2123658"/>
          </a:xfrm>
          <a:prstGeom prst="rect">
            <a:avLst/>
          </a:prstGeom>
          <a:noFill/>
        </p:spPr>
        <p:txBody>
          <a:bodyPr wrap="square">
            <a:spAutoFit/>
          </a:bodyPr>
          <a:lstStyle/>
          <a:p>
            <a:pPr algn="l"/>
            <a:r>
              <a:rPr lang="en-US" sz="4400" dirty="0">
                <a:latin typeface="MetaSerifProBook-Regular"/>
              </a:rPr>
              <a:t>P</a:t>
            </a:r>
            <a:r>
              <a:rPr lang="en-US" sz="4400" b="0" i="0" u="none" strike="noStrike" baseline="0" dirty="0">
                <a:latin typeface="MetaSerifProBook-Regular"/>
              </a:rPr>
              <a:t>romotion of fresh or minimally processed foods may</a:t>
            </a:r>
          </a:p>
          <a:p>
            <a:pPr algn="l"/>
            <a:r>
              <a:rPr lang="en-US" sz="4400" b="0" i="0" u="none" strike="noStrike" baseline="0" dirty="0">
                <a:latin typeface="MetaSerifProBook-Regular"/>
              </a:rPr>
              <a:t>contribute to primary cancer prevention</a:t>
            </a:r>
            <a:endParaRPr lang="en-US" sz="4400" dirty="0"/>
          </a:p>
        </p:txBody>
      </p:sp>
    </p:spTree>
    <p:extLst>
      <p:ext uri="{BB962C8B-B14F-4D97-AF65-F5344CB8AC3E}">
        <p14:creationId xmlns:p14="http://schemas.microsoft.com/office/powerpoint/2010/main" val="1321386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5168D-FE9B-C220-EDC8-EE7FFA7CC67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03E82AD-80C4-3D3C-5858-AE64C1567E63}"/>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73F7EE92-A476-1C55-B321-551F3BA1C3B6}"/>
              </a:ext>
            </a:extLst>
          </p:cNvPr>
          <p:cNvPicPr>
            <a:picLocks noChangeAspect="1"/>
          </p:cNvPicPr>
          <p:nvPr/>
        </p:nvPicPr>
        <p:blipFill>
          <a:blip r:embed="rId2"/>
          <a:stretch>
            <a:fillRect/>
          </a:stretch>
        </p:blipFill>
        <p:spPr>
          <a:xfrm>
            <a:off x="0" y="97536"/>
            <a:ext cx="12192000" cy="6662928"/>
          </a:xfrm>
          <a:prstGeom prst="rect">
            <a:avLst/>
          </a:prstGeom>
        </p:spPr>
      </p:pic>
    </p:spTree>
    <p:extLst>
      <p:ext uri="{BB962C8B-B14F-4D97-AF65-F5344CB8AC3E}">
        <p14:creationId xmlns:p14="http://schemas.microsoft.com/office/powerpoint/2010/main" val="1470174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A8D1C-6DC0-0BA3-CFB4-7521881EA8C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D41C0EC-8001-FF32-91A6-48D9F6E48930}"/>
              </a:ext>
            </a:extLst>
          </p:cNvPr>
          <p:cNvSpPr>
            <a:spLocks noGrp="1"/>
          </p:cNvSpPr>
          <p:nvPr>
            <p:ph type="body" idx="1"/>
          </p:nvPr>
        </p:nvSpPr>
        <p:spPr>
          <a:xfrm>
            <a:off x="838633" y="3429000"/>
            <a:ext cx="8012800" cy="2918400"/>
          </a:xfrm>
        </p:spPr>
        <p:txBody>
          <a:bodyPr/>
          <a:lstStyle/>
          <a:p>
            <a:r>
              <a:rPr lang="en-US" sz="3200" b="0" i="0" u="none" strike="noStrike" baseline="0" dirty="0">
                <a:solidFill>
                  <a:srgbClr val="000000"/>
                </a:solidFill>
                <a:latin typeface="Times New Roman" panose="02020603050405020304" pitchFamily="18" charset="0"/>
              </a:rPr>
              <a:t>The </a:t>
            </a:r>
            <a:r>
              <a:rPr lang="en-US" sz="3200" b="1" i="0" u="none" strike="noStrike" baseline="0" dirty="0">
                <a:solidFill>
                  <a:srgbClr val="C00000"/>
                </a:solidFill>
                <a:latin typeface="Times New Roman" panose="02020603050405020304" pitchFamily="18" charset="0"/>
              </a:rPr>
              <a:t>Western diet</a:t>
            </a:r>
            <a:r>
              <a:rPr lang="en-US" sz="3200" b="0" i="0" u="none" strike="noStrike" baseline="0" dirty="0">
                <a:solidFill>
                  <a:srgbClr val="000000"/>
                </a:solidFill>
                <a:latin typeface="Times New Roman" panose="02020603050405020304" pitchFamily="18" charset="0"/>
              </a:rPr>
              <a:t>, rich in </a:t>
            </a:r>
            <a:r>
              <a:rPr lang="en-US" sz="3200" b="0" i="0" u="none" strike="noStrike" baseline="0" dirty="0">
                <a:solidFill>
                  <a:srgbClr val="FF0000"/>
                </a:solidFill>
                <a:latin typeface="Times New Roman" panose="02020603050405020304" pitchFamily="18" charset="0"/>
              </a:rPr>
              <a:t>highly processed meat, fat and sugars</a:t>
            </a:r>
            <a:r>
              <a:rPr lang="en-US" sz="3200" b="0" i="0" u="none" strike="noStrike" baseline="0" dirty="0">
                <a:solidFill>
                  <a:srgbClr val="000000"/>
                </a:solidFill>
                <a:latin typeface="Times New Roman" panose="02020603050405020304" pitchFamily="18" charset="0"/>
              </a:rPr>
              <a:t> is associated with changes in the gut microbiota, metabolic syndrome and insulin resistance. </a:t>
            </a:r>
            <a:endParaRPr lang="en-US" sz="3200" dirty="0"/>
          </a:p>
        </p:txBody>
      </p:sp>
      <p:pic>
        <p:nvPicPr>
          <p:cNvPr id="5" name="Picture 4">
            <a:extLst>
              <a:ext uri="{FF2B5EF4-FFF2-40B4-BE49-F238E27FC236}">
                <a16:creationId xmlns:a16="http://schemas.microsoft.com/office/drawing/2014/main" id="{31917374-2028-4C86-4AB9-5EEBA2773FB1}"/>
              </a:ext>
            </a:extLst>
          </p:cNvPr>
          <p:cNvPicPr>
            <a:picLocks noChangeAspect="1"/>
          </p:cNvPicPr>
          <p:nvPr/>
        </p:nvPicPr>
        <p:blipFill>
          <a:blip r:embed="rId2"/>
          <a:stretch>
            <a:fillRect/>
          </a:stretch>
        </p:blipFill>
        <p:spPr>
          <a:xfrm>
            <a:off x="0" y="177800"/>
            <a:ext cx="8981038" cy="3150606"/>
          </a:xfrm>
          <a:prstGeom prst="rect">
            <a:avLst/>
          </a:prstGeom>
        </p:spPr>
      </p:pic>
      <p:sp>
        <p:nvSpPr>
          <p:cNvPr id="4" name="TextBox 3">
            <a:extLst>
              <a:ext uri="{FF2B5EF4-FFF2-40B4-BE49-F238E27FC236}">
                <a16:creationId xmlns:a16="http://schemas.microsoft.com/office/drawing/2014/main" id="{F0EB751B-FF08-78BF-0A44-F9092B6D02E0}"/>
              </a:ext>
            </a:extLst>
          </p:cNvPr>
          <p:cNvSpPr txBox="1"/>
          <p:nvPr/>
        </p:nvSpPr>
        <p:spPr>
          <a:xfrm>
            <a:off x="2899477" y="5639514"/>
            <a:ext cx="7023076" cy="707886"/>
          </a:xfrm>
          <a:prstGeom prst="rect">
            <a:avLst/>
          </a:prstGeom>
          <a:noFill/>
        </p:spPr>
        <p:txBody>
          <a:bodyPr wrap="none" rtlCol="0">
            <a:spAutoFit/>
          </a:bodyPr>
          <a:lstStyle/>
          <a:p>
            <a:r>
              <a:rPr lang="fa-IR" sz="4000" dirty="0">
                <a:solidFill>
                  <a:srgbClr val="7030A0"/>
                </a:solidFill>
                <a:cs typeface="B Titr" panose="00000700000000000000" pitchFamily="2" charset="-78"/>
              </a:rPr>
              <a:t>فراموش نکردن الگوی غذاهای قدیمی</a:t>
            </a:r>
            <a:endParaRPr lang="en-US" sz="4000" dirty="0">
              <a:solidFill>
                <a:srgbClr val="7030A0"/>
              </a:solidFill>
              <a:cs typeface="B Titr" panose="00000700000000000000" pitchFamily="2" charset="-78"/>
            </a:endParaRPr>
          </a:p>
        </p:txBody>
      </p:sp>
    </p:spTree>
    <p:extLst>
      <p:ext uri="{BB962C8B-B14F-4D97-AF65-F5344CB8AC3E}">
        <p14:creationId xmlns:p14="http://schemas.microsoft.com/office/powerpoint/2010/main" val="2326899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32EAF-3F76-DBD6-182E-0C820742EFD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8318FB7-1038-A777-F77F-1FE0B7043092}"/>
              </a:ext>
            </a:extLst>
          </p:cNvPr>
          <p:cNvPicPr>
            <a:picLocks noChangeAspect="1"/>
          </p:cNvPicPr>
          <p:nvPr/>
        </p:nvPicPr>
        <p:blipFill>
          <a:blip r:embed="rId2"/>
          <a:stretch>
            <a:fillRect/>
          </a:stretch>
        </p:blipFill>
        <p:spPr>
          <a:xfrm>
            <a:off x="738187" y="0"/>
            <a:ext cx="10715625" cy="6858000"/>
          </a:xfrm>
          <a:prstGeom prst="rect">
            <a:avLst/>
          </a:prstGeom>
        </p:spPr>
      </p:pic>
      <p:sp>
        <p:nvSpPr>
          <p:cNvPr id="4" name="AutoShape 2">
            <a:extLst>
              <a:ext uri="{FF2B5EF4-FFF2-40B4-BE49-F238E27FC236}">
                <a16:creationId xmlns:a16="http://schemas.microsoft.com/office/drawing/2014/main" id="{6B602AAE-7C04-E153-D7DD-2F4CC8E1DE8E}"/>
              </a:ext>
            </a:extLst>
          </p:cNvPr>
          <p:cNvSpPr>
            <a:spLocks noGrp="1" noChangeAspect="1" noChangeArrowheads="1"/>
          </p:cNvSpPr>
          <p:nvPr>
            <p:ph type="body"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849879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DAF2-17A6-EF3B-279F-F7243E5B478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CF6DB78-8CC8-0544-7C12-09E3FDEB7B1C}"/>
              </a:ext>
            </a:extLst>
          </p:cNvPr>
          <p:cNvPicPr>
            <a:picLocks noChangeAspect="1"/>
          </p:cNvPicPr>
          <p:nvPr/>
        </p:nvPicPr>
        <p:blipFill>
          <a:blip r:embed="rId2"/>
          <a:stretch>
            <a:fillRect/>
          </a:stretch>
        </p:blipFill>
        <p:spPr>
          <a:xfrm>
            <a:off x="225287" y="1246733"/>
            <a:ext cx="8926167" cy="5100667"/>
          </a:xfrm>
          <a:prstGeom prst="rect">
            <a:avLst/>
          </a:prstGeom>
        </p:spPr>
      </p:pic>
      <p:sp>
        <p:nvSpPr>
          <p:cNvPr id="3" name="Text Placeholder 2">
            <a:extLst>
              <a:ext uri="{FF2B5EF4-FFF2-40B4-BE49-F238E27FC236}">
                <a16:creationId xmlns:a16="http://schemas.microsoft.com/office/drawing/2014/main" id="{C97EC6A5-5B11-E8ED-A949-1855C13915F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0522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5303-A317-B6E7-FA93-B441456DC369}"/>
              </a:ext>
            </a:extLst>
          </p:cNvPr>
          <p:cNvSpPr>
            <a:spLocks noGrp="1"/>
          </p:cNvSpPr>
          <p:nvPr>
            <p:ph type="title"/>
          </p:nvPr>
        </p:nvSpPr>
        <p:spPr>
          <a:xfrm>
            <a:off x="450575" y="95890"/>
            <a:ext cx="9327268" cy="1143200"/>
          </a:xfrm>
        </p:spPr>
        <p:txBody>
          <a:bodyPr/>
          <a:lstStyle/>
          <a:p>
            <a:pPr algn="r" rtl="1"/>
            <a:r>
              <a:rPr lang="fa-IR" dirty="0">
                <a:solidFill>
                  <a:srgbClr val="C00000"/>
                </a:solidFill>
                <a:cs typeface="B Titr" panose="00000700000000000000" pitchFamily="2" charset="-78"/>
              </a:rPr>
              <a:t>تاثیر مصرف غذای پرچرب توسط پدر بر سرطان پستان در فرزند دختر</a:t>
            </a:r>
            <a:endParaRPr lang="en-US" dirty="0">
              <a:solidFill>
                <a:srgbClr val="C00000"/>
              </a:solidFill>
              <a:cs typeface="B Titr" panose="00000700000000000000" pitchFamily="2" charset="-78"/>
            </a:endParaRPr>
          </a:p>
        </p:txBody>
      </p:sp>
      <p:sp>
        <p:nvSpPr>
          <p:cNvPr id="3" name="Text Placeholder 2">
            <a:extLst>
              <a:ext uri="{FF2B5EF4-FFF2-40B4-BE49-F238E27FC236}">
                <a16:creationId xmlns:a16="http://schemas.microsoft.com/office/drawing/2014/main" id="{F96FDCCD-54C0-CF26-EC3B-464D3894DD9C}"/>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B653CD12-FF8E-8C68-488C-E607F17B51EF}"/>
              </a:ext>
            </a:extLst>
          </p:cNvPr>
          <p:cNvPicPr>
            <a:picLocks noChangeAspect="1"/>
          </p:cNvPicPr>
          <p:nvPr/>
        </p:nvPicPr>
        <p:blipFill>
          <a:blip r:embed="rId2"/>
          <a:stretch>
            <a:fillRect/>
          </a:stretch>
        </p:blipFill>
        <p:spPr>
          <a:xfrm>
            <a:off x="18239" y="1875993"/>
            <a:ext cx="9653587" cy="4471407"/>
          </a:xfrm>
          <a:prstGeom prst="rect">
            <a:avLst/>
          </a:prstGeom>
        </p:spPr>
      </p:pic>
    </p:spTree>
    <p:extLst>
      <p:ext uri="{BB962C8B-B14F-4D97-AF65-F5344CB8AC3E}">
        <p14:creationId xmlns:p14="http://schemas.microsoft.com/office/powerpoint/2010/main" val="4013106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60B2B2-8C51-FF0C-1CDA-DC8D07729FED}"/>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5250488C-1292-8DE0-EFBF-BDE84236822E}"/>
              </a:ext>
            </a:extLst>
          </p:cNvPr>
          <p:cNvSpPr>
            <a:spLocks noGrp="1"/>
          </p:cNvSpPr>
          <p:nvPr>
            <p:ph sz="half" idx="1"/>
          </p:nvPr>
        </p:nvSpPr>
        <p:spPr>
          <a:xfrm>
            <a:off x="406400" y="3082413"/>
            <a:ext cx="5384800" cy="3659676"/>
          </a:xfrm>
        </p:spPr>
        <p:txBody>
          <a:bodyPr/>
          <a:lstStyle/>
          <a:p>
            <a:r>
              <a:rPr lang="en-US" dirty="0"/>
              <a:t>Highest olive oil consumption was associated with 31% lower likelihood of any cancer.</a:t>
            </a:r>
          </a:p>
        </p:txBody>
      </p:sp>
      <p:sp>
        <p:nvSpPr>
          <p:cNvPr id="8" name="Content Placeholder 7">
            <a:extLst>
              <a:ext uri="{FF2B5EF4-FFF2-40B4-BE49-F238E27FC236}">
                <a16:creationId xmlns:a16="http://schemas.microsoft.com/office/drawing/2014/main" id="{CF10E473-87DC-4304-20ED-BEAC00B709DF}"/>
              </a:ext>
            </a:extLst>
          </p:cNvPr>
          <p:cNvSpPr>
            <a:spLocks noGrp="1"/>
          </p:cNvSpPr>
          <p:nvPr>
            <p:ph sz="half" idx="2"/>
          </p:nvPr>
        </p:nvSpPr>
        <p:spPr>
          <a:xfrm>
            <a:off x="6400800" y="3082414"/>
            <a:ext cx="5384800" cy="3659676"/>
          </a:xfrm>
        </p:spPr>
        <p:txBody>
          <a:bodyPr>
            <a:normAutofit/>
          </a:bodyPr>
          <a:lstStyle/>
          <a:p>
            <a:pPr algn="r" rtl="1"/>
            <a:r>
              <a:rPr lang="fa-IR" sz="4000" dirty="0">
                <a:cs typeface="B Titr" panose="00000700000000000000" pitchFamily="2" charset="-78"/>
              </a:rPr>
              <a:t>روغن زیتون اثر محافظتی دارد به میزان 31 درصد</a:t>
            </a:r>
            <a:endParaRPr lang="en-US" sz="4000" dirty="0">
              <a:cs typeface="B Titr" panose="00000700000000000000" pitchFamily="2" charset="-78"/>
            </a:endParaRPr>
          </a:p>
        </p:txBody>
      </p:sp>
      <p:pic>
        <p:nvPicPr>
          <p:cNvPr id="5" name="Picture 4">
            <a:extLst>
              <a:ext uri="{FF2B5EF4-FFF2-40B4-BE49-F238E27FC236}">
                <a16:creationId xmlns:a16="http://schemas.microsoft.com/office/drawing/2014/main" id="{DB5072D3-DAA5-9AA1-2482-C82E1B71CC1B}"/>
              </a:ext>
            </a:extLst>
          </p:cNvPr>
          <p:cNvPicPr>
            <a:picLocks noChangeAspect="1"/>
          </p:cNvPicPr>
          <p:nvPr/>
        </p:nvPicPr>
        <p:blipFill>
          <a:blip r:embed="rId2"/>
          <a:stretch>
            <a:fillRect/>
          </a:stretch>
        </p:blipFill>
        <p:spPr>
          <a:xfrm>
            <a:off x="0" y="-123585"/>
            <a:ext cx="12192000" cy="2955636"/>
          </a:xfrm>
          <a:prstGeom prst="rect">
            <a:avLst/>
          </a:prstGeom>
        </p:spPr>
      </p:pic>
    </p:spTree>
    <p:extLst>
      <p:ext uri="{BB962C8B-B14F-4D97-AF65-F5344CB8AC3E}">
        <p14:creationId xmlns:p14="http://schemas.microsoft.com/office/powerpoint/2010/main" val="1404506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8B785-900F-BA36-7C63-954C3C2A95EB}"/>
              </a:ext>
            </a:extLst>
          </p:cNvPr>
          <p:cNvSpPr>
            <a:spLocks noGrp="1"/>
          </p:cNvSpPr>
          <p:nvPr>
            <p:ph type="title"/>
          </p:nvPr>
        </p:nvSpPr>
        <p:spPr>
          <a:xfrm>
            <a:off x="1679291" y="0"/>
            <a:ext cx="8012800" cy="744120"/>
          </a:xfrm>
        </p:spPr>
        <p:txBody>
          <a:bodyPr/>
          <a:lstStyle/>
          <a:p>
            <a:pPr algn="r" rtl="1"/>
            <a:r>
              <a:rPr lang="fa-IR" sz="4000" dirty="0">
                <a:solidFill>
                  <a:srgbClr val="7030A0"/>
                </a:solidFill>
                <a:cs typeface="B Titr" panose="00000700000000000000" pitchFamily="2" charset="-78"/>
              </a:rPr>
              <a:t>بروز سرطان در کدام کشورها بیشتر است؟</a:t>
            </a:r>
            <a:endParaRPr lang="en-US" sz="4000" dirty="0">
              <a:solidFill>
                <a:srgbClr val="7030A0"/>
              </a:solidFill>
              <a:cs typeface="B Titr" panose="00000700000000000000" pitchFamily="2" charset="-78"/>
            </a:endParaRPr>
          </a:p>
        </p:txBody>
      </p:sp>
      <p:pic>
        <p:nvPicPr>
          <p:cNvPr id="6" name="Main graphic">
            <a:extLst>
              <a:ext uri="{FF2B5EF4-FFF2-40B4-BE49-F238E27FC236}">
                <a16:creationId xmlns:a16="http://schemas.microsoft.com/office/drawing/2014/main" id="{D37F4EF0-A08E-AC6C-B32D-559028C57F37}"/>
              </a:ext>
            </a:extLst>
          </p:cNvPr>
          <p:cNvPicPr/>
          <p:nvPr/>
        </p:nvPicPr>
        <p:blipFill>
          <a:blip r:embed="rId2"/>
          <a:stretch/>
        </p:blipFill>
        <p:spPr>
          <a:xfrm>
            <a:off x="1120877" y="744120"/>
            <a:ext cx="9910917" cy="6113880"/>
          </a:xfrm>
          <a:prstGeom prst="rect">
            <a:avLst/>
          </a:prstGeom>
          <a:ln>
            <a:noFill/>
          </a:ln>
        </p:spPr>
      </p:pic>
    </p:spTree>
    <p:extLst>
      <p:ext uri="{BB962C8B-B14F-4D97-AF65-F5344CB8AC3E}">
        <p14:creationId xmlns:p14="http://schemas.microsoft.com/office/powerpoint/2010/main" val="3982613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39D7-D3FE-EA86-8F39-82F4D49145C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5DDFB0F-2F6C-F9B3-8856-97DAE20C48E6}"/>
              </a:ext>
            </a:extLst>
          </p:cNvPr>
          <p:cNvSpPr>
            <a:spLocks noGrp="1"/>
          </p:cNvSpPr>
          <p:nvPr>
            <p:ph type="body" idx="1"/>
          </p:nvPr>
        </p:nvSpPr>
        <p:spPr>
          <a:xfrm>
            <a:off x="0" y="4240695"/>
            <a:ext cx="8012800" cy="2159713"/>
          </a:xfrm>
        </p:spPr>
        <p:txBody>
          <a:bodyPr/>
          <a:lstStyle/>
          <a:p>
            <a:pPr algn="l"/>
            <a:r>
              <a:rPr lang="en-US" sz="3600" dirty="0">
                <a:solidFill>
                  <a:schemeClr val="tx1"/>
                </a:solidFill>
                <a:latin typeface="HelveticaNeueLTStd-Lt"/>
              </a:rPr>
              <a:t>R</a:t>
            </a:r>
            <a:r>
              <a:rPr lang="en-US" sz="3600" b="0" i="0" u="none" strike="noStrike" baseline="0" dirty="0">
                <a:solidFill>
                  <a:schemeClr val="tx1"/>
                </a:solidFill>
                <a:latin typeface="HelveticaNeueLTStd-Lt"/>
              </a:rPr>
              <a:t>easons like adversity, depression, anxiety, or loneliness/social isolation</a:t>
            </a:r>
            <a:endParaRPr lang="en-US" sz="3600" dirty="0">
              <a:solidFill>
                <a:schemeClr val="tx1"/>
              </a:solidFill>
            </a:endParaRPr>
          </a:p>
        </p:txBody>
      </p:sp>
      <p:pic>
        <p:nvPicPr>
          <p:cNvPr id="5" name="Picture 4">
            <a:extLst>
              <a:ext uri="{FF2B5EF4-FFF2-40B4-BE49-F238E27FC236}">
                <a16:creationId xmlns:a16="http://schemas.microsoft.com/office/drawing/2014/main" id="{835B510D-6280-A5F2-C449-87F4C2B16A08}"/>
              </a:ext>
            </a:extLst>
          </p:cNvPr>
          <p:cNvPicPr>
            <a:picLocks noChangeAspect="1"/>
          </p:cNvPicPr>
          <p:nvPr/>
        </p:nvPicPr>
        <p:blipFill>
          <a:blip r:embed="rId2"/>
          <a:stretch>
            <a:fillRect/>
          </a:stretch>
        </p:blipFill>
        <p:spPr>
          <a:xfrm>
            <a:off x="0" y="0"/>
            <a:ext cx="9524246" cy="3684760"/>
          </a:xfrm>
          <a:prstGeom prst="rect">
            <a:avLst/>
          </a:prstGeom>
        </p:spPr>
      </p:pic>
      <p:sp>
        <p:nvSpPr>
          <p:cNvPr id="4" name="TextBox 3">
            <a:extLst>
              <a:ext uri="{FF2B5EF4-FFF2-40B4-BE49-F238E27FC236}">
                <a16:creationId xmlns:a16="http://schemas.microsoft.com/office/drawing/2014/main" id="{BAAAF95A-E12D-D713-B28C-F53D0E721111}"/>
              </a:ext>
            </a:extLst>
          </p:cNvPr>
          <p:cNvSpPr txBox="1"/>
          <p:nvPr/>
        </p:nvSpPr>
        <p:spPr>
          <a:xfrm>
            <a:off x="838633" y="1061845"/>
            <a:ext cx="2084225" cy="584775"/>
          </a:xfrm>
          <a:prstGeom prst="rect">
            <a:avLst/>
          </a:prstGeom>
          <a:noFill/>
        </p:spPr>
        <p:txBody>
          <a:bodyPr wrap="none" rtlCol="0">
            <a:spAutoFit/>
          </a:bodyPr>
          <a:lstStyle/>
          <a:p>
            <a:r>
              <a:rPr lang="fa-IR" sz="3200" dirty="0">
                <a:solidFill>
                  <a:srgbClr val="C00000"/>
                </a:solidFill>
                <a:cs typeface="B Titr" panose="00000700000000000000" pitchFamily="2" charset="-78"/>
              </a:rPr>
              <a:t>استرس مزمن</a:t>
            </a:r>
            <a:endParaRPr lang="en-US" sz="3200" dirty="0">
              <a:solidFill>
                <a:srgbClr val="C00000"/>
              </a:solidFill>
              <a:cs typeface="B Titr" panose="00000700000000000000" pitchFamily="2" charset="-78"/>
            </a:endParaRPr>
          </a:p>
        </p:txBody>
      </p:sp>
      <p:pic>
        <p:nvPicPr>
          <p:cNvPr id="6" name="Picture 5">
            <a:extLst>
              <a:ext uri="{FF2B5EF4-FFF2-40B4-BE49-F238E27FC236}">
                <a16:creationId xmlns:a16="http://schemas.microsoft.com/office/drawing/2014/main" id="{E7792E15-8E49-5AEC-8943-24CF10B04B2A}"/>
              </a:ext>
            </a:extLst>
          </p:cNvPr>
          <p:cNvPicPr>
            <a:picLocks noChangeAspect="1"/>
          </p:cNvPicPr>
          <p:nvPr/>
        </p:nvPicPr>
        <p:blipFill>
          <a:blip r:embed="rId3"/>
          <a:stretch>
            <a:fillRect/>
          </a:stretch>
        </p:blipFill>
        <p:spPr>
          <a:xfrm>
            <a:off x="8653670" y="4202677"/>
            <a:ext cx="3544993" cy="2655323"/>
          </a:xfrm>
          <a:prstGeom prst="rect">
            <a:avLst/>
          </a:prstGeom>
        </p:spPr>
      </p:pic>
    </p:spTree>
    <p:extLst>
      <p:ext uri="{BB962C8B-B14F-4D97-AF65-F5344CB8AC3E}">
        <p14:creationId xmlns:p14="http://schemas.microsoft.com/office/powerpoint/2010/main" val="211788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E109F-0C91-747C-C931-DD61F9CD564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D8A4DD3-3403-92F8-91B9-74800BFBD92A}"/>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F0380B32-6615-0902-59A4-C2FB71889789}"/>
              </a:ext>
            </a:extLst>
          </p:cNvPr>
          <p:cNvPicPr>
            <a:picLocks noChangeAspect="1"/>
          </p:cNvPicPr>
          <p:nvPr/>
        </p:nvPicPr>
        <p:blipFill>
          <a:blip r:embed="rId2"/>
          <a:stretch>
            <a:fillRect/>
          </a:stretch>
        </p:blipFill>
        <p:spPr>
          <a:xfrm>
            <a:off x="-770" y="2061870"/>
            <a:ext cx="9237535" cy="2765890"/>
          </a:xfrm>
          <a:prstGeom prst="rect">
            <a:avLst/>
          </a:prstGeom>
        </p:spPr>
      </p:pic>
    </p:spTree>
    <p:extLst>
      <p:ext uri="{BB962C8B-B14F-4D97-AF65-F5344CB8AC3E}">
        <p14:creationId xmlns:p14="http://schemas.microsoft.com/office/powerpoint/2010/main" val="742634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1501-9C75-B518-440B-CBEC46DA0F2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3945ECB-25DC-6B19-6ACA-31D0F4528E9C}"/>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4850F6F8-BCF6-52AF-C27A-05432EE5FEFA}"/>
              </a:ext>
            </a:extLst>
          </p:cNvPr>
          <p:cNvPicPr>
            <a:picLocks noChangeAspect="1"/>
          </p:cNvPicPr>
          <p:nvPr/>
        </p:nvPicPr>
        <p:blipFill>
          <a:blip r:embed="rId2"/>
          <a:stretch>
            <a:fillRect/>
          </a:stretch>
        </p:blipFill>
        <p:spPr>
          <a:xfrm>
            <a:off x="0" y="0"/>
            <a:ext cx="8209817" cy="6858000"/>
          </a:xfrm>
          <a:prstGeom prst="rect">
            <a:avLst/>
          </a:prstGeom>
        </p:spPr>
      </p:pic>
    </p:spTree>
    <p:extLst>
      <p:ext uri="{BB962C8B-B14F-4D97-AF65-F5344CB8AC3E}">
        <p14:creationId xmlns:p14="http://schemas.microsoft.com/office/powerpoint/2010/main" val="2706230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6400" y="53048"/>
            <a:ext cx="8991600" cy="3907860"/>
          </a:xfrm>
          <a:prstGeom prst="rect">
            <a:avLst/>
          </a:prstGeom>
        </p:spPr>
      </p:pic>
      <p:pic>
        <p:nvPicPr>
          <p:cNvPr id="5" name="Content Placeholder 4"/>
          <p:cNvPicPr>
            <a:picLocks noGrp="1" noChangeAspect="1"/>
          </p:cNvPicPr>
          <p:nvPr>
            <p:ph idx="1"/>
          </p:nvPr>
        </p:nvPicPr>
        <p:blipFill>
          <a:blip r:embed="rId3"/>
          <a:stretch>
            <a:fillRect/>
          </a:stretch>
        </p:blipFill>
        <p:spPr>
          <a:xfrm>
            <a:off x="2362200" y="3944744"/>
            <a:ext cx="7061552" cy="1525492"/>
          </a:xfrm>
          <a:prstGeom prst="rect">
            <a:avLst/>
          </a:prstGeom>
        </p:spPr>
      </p:pic>
      <p:sp>
        <p:nvSpPr>
          <p:cNvPr id="6" name="TextBox 5"/>
          <p:cNvSpPr txBox="1"/>
          <p:nvPr/>
        </p:nvSpPr>
        <p:spPr>
          <a:xfrm>
            <a:off x="1524000" y="5410200"/>
            <a:ext cx="9144000" cy="1938992"/>
          </a:xfrm>
          <a:prstGeom prst="rect">
            <a:avLst/>
          </a:prstGeom>
          <a:noFill/>
        </p:spPr>
        <p:txBody>
          <a:bodyPr wrap="square" rtlCol="0">
            <a:spAutoFit/>
          </a:bodyPr>
          <a:lstStyle/>
          <a:p>
            <a:r>
              <a:rPr lang="en-US" sz="2400" dirty="0">
                <a:solidFill>
                  <a:prstClr val="black"/>
                </a:solidFill>
                <a:latin typeface="Calibri"/>
              </a:rPr>
              <a:t>Gene variants linked to higher fitness in the past may now, through </a:t>
            </a:r>
            <a:r>
              <a:rPr lang="en-US" sz="2400" b="1" dirty="0">
                <a:solidFill>
                  <a:srgbClr val="FF0000"/>
                </a:solidFill>
                <a:latin typeface="Calibri"/>
              </a:rPr>
              <a:t>antagonistic pleiotropic effects</a:t>
            </a:r>
            <a:r>
              <a:rPr lang="en-US" sz="2400" dirty="0">
                <a:solidFill>
                  <a:prstClr val="black"/>
                </a:solidFill>
                <a:latin typeface="Calibri"/>
              </a:rPr>
              <a:t>, Predispose post-transition populations to non-communicable diseases, such as Alzheimer disease, cancer and coronary artery disease </a:t>
            </a:r>
            <a:br>
              <a:rPr lang="en-US" sz="2400" dirty="0">
                <a:solidFill>
                  <a:prstClr val="black"/>
                </a:solidFill>
                <a:latin typeface="Calibri"/>
              </a:rPr>
            </a:br>
            <a:endParaRPr lang="en-US" sz="2400" dirty="0">
              <a:solidFill>
                <a:prstClr val="black"/>
              </a:solidFill>
              <a:latin typeface="Calibri"/>
            </a:endParaRPr>
          </a:p>
        </p:txBody>
      </p:sp>
    </p:spTree>
    <p:extLst>
      <p:ext uri="{BB962C8B-B14F-4D97-AF65-F5344CB8AC3E}">
        <p14:creationId xmlns:p14="http://schemas.microsoft.com/office/powerpoint/2010/main" val="3283041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085B-5AF3-6608-61FD-30DBE64FEF10}"/>
              </a:ext>
            </a:extLst>
          </p:cNvPr>
          <p:cNvSpPr>
            <a:spLocks noGrp="1"/>
          </p:cNvSpPr>
          <p:nvPr>
            <p:ph type="title"/>
          </p:nvPr>
        </p:nvSpPr>
        <p:spPr/>
        <p:txBody>
          <a:bodyPr/>
          <a:lstStyle/>
          <a:p>
            <a:pPr algn="r" rtl="1"/>
            <a:r>
              <a:rPr lang="fa-IR" sz="4000" dirty="0">
                <a:solidFill>
                  <a:schemeClr val="tx1"/>
                </a:solidFill>
                <a:cs typeface="B Titr" panose="00000700000000000000" pitchFamily="2" charset="-78"/>
              </a:rPr>
              <a:t>از چه چیزهایی پرهیز نماییم؟</a:t>
            </a:r>
            <a:endParaRPr lang="en-US" sz="4000" dirty="0">
              <a:solidFill>
                <a:schemeClr val="tx1"/>
              </a:solidFill>
              <a:cs typeface="B Titr" panose="00000700000000000000" pitchFamily="2" charset="-78"/>
            </a:endParaRPr>
          </a:p>
        </p:txBody>
      </p:sp>
      <p:pic>
        <p:nvPicPr>
          <p:cNvPr id="1026" name="Picture 2" descr="Cigarette hookah tobacco pipe 3D model - TurboSquid 1300760">
            <a:extLst>
              <a:ext uri="{FF2B5EF4-FFF2-40B4-BE49-F238E27FC236}">
                <a16:creationId xmlns:a16="http://schemas.microsoft.com/office/drawing/2014/main" id="{3A822787-EFF6-15ED-CD89-B2BFDA00B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1983" y="2104683"/>
            <a:ext cx="4712803" cy="471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301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6F4A-8857-9220-406F-CEEAB300CA3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4486914-DD85-2F15-8386-F7AB047229EE}"/>
              </a:ext>
            </a:extLst>
          </p:cNvPr>
          <p:cNvPicPr>
            <a:picLocks noChangeAspect="1"/>
          </p:cNvPicPr>
          <p:nvPr/>
        </p:nvPicPr>
        <p:blipFill>
          <a:blip r:embed="rId2"/>
          <a:stretch>
            <a:fillRect/>
          </a:stretch>
        </p:blipFill>
        <p:spPr>
          <a:xfrm>
            <a:off x="1315322" y="2256993"/>
            <a:ext cx="6644511" cy="4302833"/>
          </a:xfrm>
          <a:prstGeom prst="rect">
            <a:avLst/>
          </a:prstGeom>
        </p:spPr>
      </p:pic>
    </p:spTree>
    <p:extLst>
      <p:ext uri="{BB962C8B-B14F-4D97-AF65-F5344CB8AC3E}">
        <p14:creationId xmlns:p14="http://schemas.microsoft.com/office/powerpoint/2010/main" val="3022904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F4BF-30B0-6659-8D53-B6FDDBA5C21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84C5BE2-3293-ED3E-261E-7C79530BBD4C}"/>
              </a:ext>
            </a:extLst>
          </p:cNvPr>
          <p:cNvPicPr>
            <a:picLocks noChangeAspect="1"/>
          </p:cNvPicPr>
          <p:nvPr/>
        </p:nvPicPr>
        <p:blipFill>
          <a:blip r:embed="rId2"/>
          <a:stretch>
            <a:fillRect/>
          </a:stretch>
        </p:blipFill>
        <p:spPr>
          <a:xfrm>
            <a:off x="1699983" y="2021891"/>
            <a:ext cx="5985259" cy="4209896"/>
          </a:xfrm>
          <a:prstGeom prst="rect">
            <a:avLst/>
          </a:prstGeom>
        </p:spPr>
      </p:pic>
    </p:spTree>
    <p:extLst>
      <p:ext uri="{BB962C8B-B14F-4D97-AF65-F5344CB8AC3E}">
        <p14:creationId xmlns:p14="http://schemas.microsoft.com/office/powerpoint/2010/main" val="521512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D0A6-A290-C3C5-13AE-9F6BA7A039A8}"/>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A7FE21CD-F469-C46F-E431-CCFE10C4F1A8}"/>
              </a:ext>
            </a:extLst>
          </p:cNvPr>
          <p:cNvPicPr>
            <a:picLocks noChangeAspect="1"/>
          </p:cNvPicPr>
          <p:nvPr/>
        </p:nvPicPr>
        <p:blipFill>
          <a:blip r:embed="rId2"/>
          <a:stretch>
            <a:fillRect/>
          </a:stretch>
        </p:blipFill>
        <p:spPr>
          <a:xfrm>
            <a:off x="4638929" y="2334673"/>
            <a:ext cx="4136998" cy="3107076"/>
          </a:xfrm>
          <a:prstGeom prst="rect">
            <a:avLst/>
          </a:prstGeom>
        </p:spPr>
      </p:pic>
      <p:sp>
        <p:nvSpPr>
          <p:cNvPr id="3" name="Text Placeholder 2">
            <a:extLst>
              <a:ext uri="{FF2B5EF4-FFF2-40B4-BE49-F238E27FC236}">
                <a16:creationId xmlns:a16="http://schemas.microsoft.com/office/drawing/2014/main" id="{A065FFAB-1C1F-EBCF-36B2-004AC7F3FA2F}"/>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B4434AC1-4DD6-DC65-9BE0-C41B856FB2E2}"/>
              </a:ext>
            </a:extLst>
          </p:cNvPr>
          <p:cNvPicPr>
            <a:picLocks noChangeAspect="1"/>
          </p:cNvPicPr>
          <p:nvPr/>
        </p:nvPicPr>
        <p:blipFill>
          <a:blip r:embed="rId3"/>
          <a:stretch>
            <a:fillRect/>
          </a:stretch>
        </p:blipFill>
        <p:spPr>
          <a:xfrm>
            <a:off x="198782" y="2319129"/>
            <a:ext cx="3887828" cy="3107076"/>
          </a:xfrm>
          <a:prstGeom prst="rect">
            <a:avLst/>
          </a:prstGeom>
        </p:spPr>
      </p:pic>
    </p:spTree>
    <p:extLst>
      <p:ext uri="{BB962C8B-B14F-4D97-AF65-F5344CB8AC3E}">
        <p14:creationId xmlns:p14="http://schemas.microsoft.com/office/powerpoint/2010/main" val="3728280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685800"/>
          </a:xfrm>
        </p:spPr>
        <p:txBody>
          <a:bodyPr>
            <a:normAutofit fontScale="90000"/>
          </a:bodyPr>
          <a:lstStyle/>
          <a:p>
            <a:r>
              <a:rPr lang="ar-SA" b="1" dirty="0">
                <a:solidFill>
                  <a:srgbClr val="0070C0"/>
                </a:solidFill>
                <a:cs typeface="B Nazanin" pitchFamily="2" charset="-78"/>
              </a:rPr>
              <a:t>چربی ترانس </a:t>
            </a:r>
            <a:endParaRPr lang="en-US" dirty="0">
              <a:solidFill>
                <a:srgbClr val="0070C0"/>
              </a:solidFill>
            </a:endParaRPr>
          </a:p>
        </p:txBody>
      </p:sp>
      <p:sp>
        <p:nvSpPr>
          <p:cNvPr id="3" name="Content Placeholder 2"/>
          <p:cNvSpPr>
            <a:spLocks noGrp="1"/>
          </p:cNvSpPr>
          <p:nvPr>
            <p:ph idx="1"/>
          </p:nvPr>
        </p:nvSpPr>
        <p:spPr/>
        <p:txBody>
          <a:bodyPr/>
          <a:lstStyle/>
          <a:p>
            <a:endParaRPr lang="en-US" dirty="0"/>
          </a:p>
        </p:txBody>
      </p:sp>
      <p:pic>
        <p:nvPicPr>
          <p:cNvPr id="19458" name="Picture 2" descr="http://up.fahadan.org/view/549425/1041.jpg"/>
          <p:cNvPicPr>
            <a:picLocks noChangeAspect="1" noChangeArrowheads="1"/>
          </p:cNvPicPr>
          <p:nvPr/>
        </p:nvPicPr>
        <p:blipFill>
          <a:blip r:embed="rId2"/>
          <a:srcRect/>
          <a:stretch>
            <a:fillRect/>
          </a:stretch>
        </p:blipFill>
        <p:spPr bwMode="auto">
          <a:xfrm>
            <a:off x="1524001" y="762001"/>
            <a:ext cx="4272783" cy="3324225"/>
          </a:xfrm>
          <a:prstGeom prst="rect">
            <a:avLst/>
          </a:prstGeom>
          <a:noFill/>
        </p:spPr>
      </p:pic>
      <p:pic>
        <p:nvPicPr>
          <p:cNvPr id="19460" name="Picture 4" descr="http://cdn.asriran.com/files/fa/news/1394/10/29/546498_288.jpg">
            <a:hlinkClick r:id="rId3"/>
          </p:cNvPr>
          <p:cNvPicPr>
            <a:picLocks noChangeAspect="1" noChangeArrowheads="1"/>
          </p:cNvPicPr>
          <p:nvPr/>
        </p:nvPicPr>
        <p:blipFill>
          <a:blip r:embed="rId4"/>
          <a:srcRect/>
          <a:stretch>
            <a:fillRect/>
          </a:stretch>
        </p:blipFill>
        <p:spPr bwMode="auto">
          <a:xfrm>
            <a:off x="5791200" y="838201"/>
            <a:ext cx="4876800" cy="3248445"/>
          </a:xfrm>
          <a:prstGeom prst="rect">
            <a:avLst/>
          </a:prstGeom>
          <a:noFill/>
        </p:spPr>
      </p:pic>
      <p:pic>
        <p:nvPicPr>
          <p:cNvPr id="19462" name="Picture 6" descr="http://rpsi.aqr.ir/Portal/Picture/ShowPicture.aspx?ID=a973f95e-65ef-47b4-a25a-4b917bcd0825">
            <a:hlinkClick r:id="rId5"/>
          </p:cNvPr>
          <p:cNvPicPr>
            <a:picLocks noChangeAspect="1" noChangeArrowheads="1"/>
          </p:cNvPicPr>
          <p:nvPr/>
        </p:nvPicPr>
        <p:blipFill>
          <a:blip r:embed="rId6"/>
          <a:srcRect/>
          <a:stretch>
            <a:fillRect/>
          </a:stretch>
        </p:blipFill>
        <p:spPr bwMode="auto">
          <a:xfrm>
            <a:off x="1524000" y="4010024"/>
            <a:ext cx="4286250" cy="2847976"/>
          </a:xfrm>
          <a:prstGeom prst="rect">
            <a:avLst/>
          </a:prstGeom>
          <a:noFill/>
        </p:spPr>
      </p:pic>
      <p:pic>
        <p:nvPicPr>
          <p:cNvPr id="19464" name="Picture 8" descr="http://shafaonline.ir/files/fa/news/1394/5/10/111089_469.jpg">
            <a:hlinkClick r:id="rId7"/>
          </p:cNvPr>
          <p:cNvPicPr>
            <a:picLocks noChangeAspect="1" noChangeArrowheads="1"/>
          </p:cNvPicPr>
          <p:nvPr/>
        </p:nvPicPr>
        <p:blipFill>
          <a:blip r:embed="rId8"/>
          <a:srcRect/>
          <a:stretch>
            <a:fillRect/>
          </a:stretch>
        </p:blipFill>
        <p:spPr bwMode="auto">
          <a:xfrm>
            <a:off x="5791200" y="4080510"/>
            <a:ext cx="4876800" cy="2777490"/>
          </a:xfrm>
          <a:prstGeom prst="rect">
            <a:avLst/>
          </a:prstGeom>
          <a:noFill/>
        </p:spPr>
      </p:pic>
    </p:spTree>
    <p:extLst>
      <p:ext uri="{BB962C8B-B14F-4D97-AF65-F5344CB8AC3E}">
        <p14:creationId xmlns:p14="http://schemas.microsoft.com/office/powerpoint/2010/main" val="2897933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9874" name="Picture 2" descr="http://www.mihanfal.com/wp-content/uploads/2013/12/20000.jpg">
            <a:hlinkClick r:id="rId2"/>
          </p:cNvPr>
          <p:cNvPicPr>
            <a:picLocks noChangeAspect="1" noChangeArrowheads="1"/>
          </p:cNvPicPr>
          <p:nvPr/>
        </p:nvPicPr>
        <p:blipFill>
          <a:blip r:embed="rId3"/>
          <a:srcRect/>
          <a:stretch>
            <a:fillRect/>
          </a:stretch>
        </p:blipFill>
        <p:spPr bwMode="auto">
          <a:xfrm>
            <a:off x="1524001" y="1981200"/>
            <a:ext cx="3924785" cy="2618744"/>
          </a:xfrm>
          <a:prstGeom prst="rect">
            <a:avLst/>
          </a:prstGeom>
          <a:noFill/>
        </p:spPr>
      </p:pic>
      <p:pic>
        <p:nvPicPr>
          <p:cNvPr id="79875" name="Picture 3"/>
          <p:cNvPicPr>
            <a:picLocks noGrp="1" noChangeAspect="1" noChangeArrowheads="1"/>
          </p:cNvPicPr>
          <p:nvPr>
            <p:ph idx="1"/>
          </p:nvPr>
        </p:nvPicPr>
        <p:blipFill>
          <a:blip r:embed="rId4"/>
          <a:srcRect/>
          <a:stretch>
            <a:fillRect/>
          </a:stretch>
        </p:blipFill>
        <p:spPr bwMode="auto">
          <a:xfrm>
            <a:off x="1524000" y="4343400"/>
            <a:ext cx="3893968" cy="2514600"/>
          </a:xfrm>
          <a:prstGeom prst="rect">
            <a:avLst/>
          </a:prstGeom>
          <a:noFill/>
          <a:ln w="9525">
            <a:noFill/>
            <a:miter lim="800000"/>
            <a:headEnd/>
            <a:tailEnd/>
          </a:ln>
          <a:effectLst/>
        </p:spPr>
      </p:pic>
      <p:pic>
        <p:nvPicPr>
          <p:cNvPr id="79881" name="Picture 9" descr="http://tabnakbato.ir/files/fa/news/1394/8/25/28684_990.jpg">
            <a:hlinkClick r:id="rId5"/>
          </p:cNvPr>
          <p:cNvPicPr>
            <a:picLocks noChangeAspect="1" noChangeArrowheads="1"/>
          </p:cNvPicPr>
          <p:nvPr/>
        </p:nvPicPr>
        <p:blipFill>
          <a:blip r:embed="rId6"/>
          <a:srcRect/>
          <a:stretch>
            <a:fillRect/>
          </a:stretch>
        </p:blipFill>
        <p:spPr bwMode="auto">
          <a:xfrm>
            <a:off x="5410200" y="4343400"/>
            <a:ext cx="5257800" cy="2514601"/>
          </a:xfrm>
          <a:prstGeom prst="rect">
            <a:avLst/>
          </a:prstGeom>
          <a:noFill/>
        </p:spPr>
      </p:pic>
      <p:pic>
        <p:nvPicPr>
          <p:cNvPr id="79883" name="Picture 11" descr="http://cdn.bartarinha.ir/files/fa/news/1393/9/24/415768_748.jpg">
            <a:hlinkClick r:id="rId7"/>
          </p:cNvPr>
          <p:cNvPicPr>
            <a:picLocks noChangeAspect="1" noChangeArrowheads="1"/>
          </p:cNvPicPr>
          <p:nvPr/>
        </p:nvPicPr>
        <p:blipFill>
          <a:blip r:embed="rId8"/>
          <a:srcRect/>
          <a:stretch>
            <a:fillRect/>
          </a:stretch>
        </p:blipFill>
        <p:spPr bwMode="auto">
          <a:xfrm>
            <a:off x="5410200" y="1981201"/>
            <a:ext cx="5257800" cy="2343151"/>
          </a:xfrm>
          <a:prstGeom prst="rect">
            <a:avLst/>
          </a:prstGeom>
          <a:noFill/>
        </p:spPr>
      </p:pic>
      <p:pic>
        <p:nvPicPr>
          <p:cNvPr id="79885" name="Picture 13" descr="http://www.ninisearch.com/ns-content/uploads/2014/07/205.jpg">
            <a:hlinkClick r:id="rId9"/>
          </p:cNvPr>
          <p:cNvPicPr>
            <a:picLocks noChangeAspect="1" noChangeArrowheads="1"/>
          </p:cNvPicPr>
          <p:nvPr/>
        </p:nvPicPr>
        <p:blipFill>
          <a:blip r:embed="rId10" cstate="print"/>
          <a:srcRect/>
          <a:stretch>
            <a:fillRect/>
          </a:stretch>
        </p:blipFill>
        <p:spPr bwMode="auto">
          <a:xfrm>
            <a:off x="5486400" y="1"/>
            <a:ext cx="5181600" cy="1990725"/>
          </a:xfrm>
          <a:prstGeom prst="rect">
            <a:avLst/>
          </a:prstGeom>
          <a:noFill/>
        </p:spPr>
      </p:pic>
      <p:pic>
        <p:nvPicPr>
          <p:cNvPr id="79887" name="Picture 15" descr="http://www.salamatnews.com/thumb/580/222/uploads/image_13930318800993.gif">
            <a:hlinkClick r:id="rId11"/>
          </p:cNvPr>
          <p:cNvPicPr>
            <a:picLocks noChangeAspect="1" noChangeArrowheads="1"/>
          </p:cNvPicPr>
          <p:nvPr/>
        </p:nvPicPr>
        <p:blipFill>
          <a:blip r:embed="rId12"/>
          <a:srcRect/>
          <a:stretch>
            <a:fillRect/>
          </a:stretch>
        </p:blipFill>
        <p:spPr bwMode="auto">
          <a:xfrm>
            <a:off x="1524000" y="0"/>
            <a:ext cx="3962400" cy="1981200"/>
          </a:xfrm>
          <a:prstGeom prst="rect">
            <a:avLst/>
          </a:prstGeom>
          <a:noFill/>
        </p:spPr>
      </p:pic>
    </p:spTree>
    <p:extLst>
      <p:ext uri="{BB962C8B-B14F-4D97-AF65-F5344CB8AC3E}">
        <p14:creationId xmlns:p14="http://schemas.microsoft.com/office/powerpoint/2010/main" val="3294615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EB82-7911-4C7A-8C76-CC279C88F1FE}"/>
              </a:ext>
            </a:extLst>
          </p:cNvPr>
          <p:cNvSpPr>
            <a:spLocks noGrp="1"/>
          </p:cNvSpPr>
          <p:nvPr>
            <p:ph type="title"/>
          </p:nvPr>
        </p:nvSpPr>
        <p:spPr>
          <a:xfrm>
            <a:off x="838633" y="0"/>
            <a:ext cx="8012800" cy="1143200"/>
          </a:xfrm>
        </p:spPr>
        <p:txBody>
          <a:bodyPr/>
          <a:lstStyle/>
          <a:p>
            <a:pPr algn="r" rtl="1"/>
            <a:r>
              <a:rPr lang="fa-IR" sz="4000" dirty="0">
                <a:solidFill>
                  <a:srgbClr val="7030A0"/>
                </a:solidFill>
                <a:cs typeface="B Titr" panose="00000700000000000000" pitchFamily="2" charset="-78"/>
              </a:rPr>
              <a:t>شیوع سرطان در کدام کشورها بیشتر است؟</a:t>
            </a:r>
            <a:endParaRPr lang="en-US" sz="4000" dirty="0"/>
          </a:p>
        </p:txBody>
      </p:sp>
      <p:sp>
        <p:nvSpPr>
          <p:cNvPr id="3" name="Text Placeholder 2">
            <a:extLst>
              <a:ext uri="{FF2B5EF4-FFF2-40B4-BE49-F238E27FC236}">
                <a16:creationId xmlns:a16="http://schemas.microsoft.com/office/drawing/2014/main" id="{FD3DC2BD-9A56-C7E7-7EDE-EFF2168F8BDD}"/>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3B32F9EF-C102-4333-88B8-6218F17CD727}"/>
              </a:ext>
            </a:extLst>
          </p:cNvPr>
          <p:cNvPicPr>
            <a:picLocks noChangeAspect="1"/>
          </p:cNvPicPr>
          <p:nvPr/>
        </p:nvPicPr>
        <p:blipFill>
          <a:blip r:embed="rId2"/>
          <a:stretch>
            <a:fillRect/>
          </a:stretch>
        </p:blipFill>
        <p:spPr>
          <a:xfrm>
            <a:off x="0" y="1143200"/>
            <a:ext cx="10390545" cy="5714800"/>
          </a:xfrm>
          <a:prstGeom prst="rect">
            <a:avLst/>
          </a:prstGeom>
        </p:spPr>
      </p:pic>
      <p:sp>
        <p:nvSpPr>
          <p:cNvPr id="6" name="TextBox 5">
            <a:extLst>
              <a:ext uri="{FF2B5EF4-FFF2-40B4-BE49-F238E27FC236}">
                <a16:creationId xmlns:a16="http://schemas.microsoft.com/office/drawing/2014/main" id="{832BE2D5-A590-7EC2-6BD7-013BE2A50898}"/>
              </a:ext>
            </a:extLst>
          </p:cNvPr>
          <p:cNvSpPr txBox="1"/>
          <p:nvPr/>
        </p:nvSpPr>
        <p:spPr>
          <a:xfrm>
            <a:off x="6811617" y="3429000"/>
            <a:ext cx="1526380" cy="523220"/>
          </a:xfrm>
          <a:prstGeom prst="rect">
            <a:avLst/>
          </a:prstGeom>
          <a:noFill/>
        </p:spPr>
        <p:txBody>
          <a:bodyPr wrap="none" rtlCol="0">
            <a:spAutoFit/>
          </a:bodyPr>
          <a:lstStyle/>
          <a:p>
            <a:r>
              <a:rPr lang="en-US" sz="2800" dirty="0">
                <a:solidFill>
                  <a:srgbClr val="00B0F0"/>
                </a:solidFill>
              </a:rPr>
              <a:t>Iran</a:t>
            </a:r>
            <a:r>
              <a:rPr lang="en-US" sz="2800" dirty="0"/>
              <a:t>-153</a:t>
            </a:r>
          </a:p>
        </p:txBody>
      </p:sp>
      <p:sp>
        <p:nvSpPr>
          <p:cNvPr id="7" name="TextBox 6">
            <a:extLst>
              <a:ext uri="{FF2B5EF4-FFF2-40B4-BE49-F238E27FC236}">
                <a16:creationId xmlns:a16="http://schemas.microsoft.com/office/drawing/2014/main" id="{D4739478-FE9E-40DD-9DAA-82D64DE3F729}"/>
              </a:ext>
            </a:extLst>
          </p:cNvPr>
          <p:cNvSpPr txBox="1"/>
          <p:nvPr/>
        </p:nvSpPr>
        <p:spPr>
          <a:xfrm>
            <a:off x="3664761" y="4495255"/>
            <a:ext cx="6293711" cy="1200329"/>
          </a:xfrm>
          <a:prstGeom prst="rect">
            <a:avLst/>
          </a:prstGeom>
          <a:noFill/>
        </p:spPr>
        <p:txBody>
          <a:bodyPr wrap="none" rtlCol="0">
            <a:spAutoFit/>
          </a:bodyPr>
          <a:lstStyle/>
          <a:p>
            <a:pPr algn="r" rtl="1"/>
            <a:r>
              <a:rPr lang="fa-IR" sz="3600" dirty="0">
                <a:solidFill>
                  <a:srgbClr val="C00000"/>
                </a:solidFill>
                <a:cs typeface="B Titr" panose="00000700000000000000" pitchFamily="2" charset="-78"/>
              </a:rPr>
              <a:t>در دنیا از هر 6 نفری که فوت می‌کنند،</a:t>
            </a:r>
          </a:p>
          <a:p>
            <a:pPr algn="r" rtl="1"/>
            <a:r>
              <a:rPr lang="fa-IR" sz="3600" dirty="0">
                <a:solidFill>
                  <a:srgbClr val="C00000"/>
                </a:solidFill>
                <a:cs typeface="B Titr" panose="00000700000000000000" pitchFamily="2" charset="-78"/>
              </a:rPr>
              <a:t> یک نفر به علت سرطان است!	</a:t>
            </a:r>
            <a:endParaRPr lang="en-US" sz="3600" dirty="0">
              <a:solidFill>
                <a:srgbClr val="C00000"/>
              </a:solidFill>
              <a:cs typeface="B Titr" panose="00000700000000000000" pitchFamily="2" charset="-78"/>
            </a:endParaRPr>
          </a:p>
        </p:txBody>
      </p:sp>
    </p:spTree>
    <p:extLst>
      <p:ext uri="{BB962C8B-B14F-4D97-AF65-F5344CB8AC3E}">
        <p14:creationId xmlns:p14="http://schemas.microsoft.com/office/powerpoint/2010/main" val="41194061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8229600" cy="1143000"/>
          </a:xfrm>
        </p:spPr>
        <p:txBody>
          <a:bodyPr>
            <a:normAutofit fontScale="90000"/>
          </a:bodyPr>
          <a:lstStyle/>
          <a:p>
            <a:r>
              <a:rPr lang="fa-IR" b="1" dirty="0">
                <a:solidFill>
                  <a:srgbClr val="FF0000"/>
                </a:solidFill>
                <a:cs typeface="B Kamran Outline" pitchFamily="2" charset="-78"/>
              </a:rPr>
              <a:t>سرانه مصرف نوشابه در ایران 48 لیتر در سال معادل 144 بطری است. </a:t>
            </a:r>
            <a:br>
              <a:rPr lang="en-US" b="1" dirty="0">
                <a:solidFill>
                  <a:srgbClr val="FF0000"/>
                </a:solidFill>
                <a:cs typeface="B Kamran Outline" pitchFamily="2" charset="-78"/>
              </a:rPr>
            </a:br>
            <a:endParaRPr lang="en-US" b="1" dirty="0">
              <a:solidFill>
                <a:srgbClr val="FF0000"/>
              </a:solidFill>
              <a:cs typeface="B Kamran Outline" pitchFamily="2" charset="-78"/>
            </a:endParaRPr>
          </a:p>
        </p:txBody>
      </p:sp>
      <p:sp>
        <p:nvSpPr>
          <p:cNvPr id="3" name="Content Placeholder 2"/>
          <p:cNvSpPr>
            <a:spLocks noGrp="1"/>
          </p:cNvSpPr>
          <p:nvPr>
            <p:ph idx="1"/>
          </p:nvPr>
        </p:nvSpPr>
        <p:spPr/>
        <p:txBody>
          <a:bodyPr/>
          <a:lstStyle/>
          <a:p>
            <a:endParaRPr lang="en-US" dirty="0"/>
          </a:p>
        </p:txBody>
      </p:sp>
      <p:pic>
        <p:nvPicPr>
          <p:cNvPr id="23554" name="Picture 2" descr="http://www.top10homeremedies.com/wp-content/uploads/2016/01/quit-drinking-soda.jpg">
            <a:hlinkClick r:id="rId2"/>
          </p:cNvPr>
          <p:cNvPicPr>
            <a:picLocks noChangeAspect="1" noChangeArrowheads="1"/>
          </p:cNvPicPr>
          <p:nvPr/>
        </p:nvPicPr>
        <p:blipFill>
          <a:blip r:embed="rId3"/>
          <a:srcRect/>
          <a:stretch>
            <a:fillRect/>
          </a:stretch>
        </p:blipFill>
        <p:spPr bwMode="auto">
          <a:xfrm>
            <a:off x="1524000" y="1371600"/>
            <a:ext cx="9144000" cy="5486400"/>
          </a:xfrm>
          <a:prstGeom prst="rect">
            <a:avLst/>
          </a:prstGeom>
          <a:noFill/>
        </p:spPr>
      </p:pic>
    </p:spTree>
    <p:extLst>
      <p:ext uri="{BB962C8B-B14F-4D97-AF65-F5344CB8AC3E}">
        <p14:creationId xmlns:p14="http://schemas.microsoft.com/office/powerpoint/2010/main" val="3134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fa-IR" b="1" dirty="0">
                <a:cs typeface="B Nazanin" pitchFamily="2" charset="-78"/>
              </a:rPr>
              <a:t>افلاتوکسین</a:t>
            </a:r>
            <a:endParaRPr lang="en-US" dirty="0">
              <a:cs typeface="B Nazanin" pitchFamily="2" charset="-78"/>
            </a:endParaRPr>
          </a:p>
        </p:txBody>
      </p:sp>
      <p:sp>
        <p:nvSpPr>
          <p:cNvPr id="3" name="Content Placeholder 2"/>
          <p:cNvSpPr>
            <a:spLocks noGrp="1"/>
          </p:cNvSpPr>
          <p:nvPr>
            <p:ph idx="1"/>
          </p:nvPr>
        </p:nvSpPr>
        <p:spPr>
          <a:xfrm>
            <a:off x="1981200" y="762001"/>
            <a:ext cx="8229600" cy="4525963"/>
          </a:xfrm>
        </p:spPr>
        <p:txBody>
          <a:bodyPr/>
          <a:lstStyle/>
          <a:p>
            <a:pPr algn="r" rtl="1"/>
            <a:r>
              <a:rPr lang="fa-IR" b="1" dirty="0">
                <a:cs typeface="B Nazanin" pitchFamily="2" charset="-78"/>
              </a:rPr>
              <a:t>آفلاتوکسین ماده­ی شیمیایی سمی است که از برخی کپک ها ایجاد می­شود. پسته، بادام زمینی، انجیر خشک، لبنیات حاصل از مصرف علوفه آلوده به این سم توسط دام­ها ممکن است به این سم آلوده باشند. پسته هاي با ظاهر پوست استخواني روغني، و لكه دار بودن سطح خارجي پوست استخواني  احتمال آلودگي بیشتری دارند.</a:t>
            </a:r>
            <a:endParaRPr lang="en-US" dirty="0">
              <a:cs typeface="B Nazanin" pitchFamily="2" charset="-78"/>
            </a:endParaRPr>
          </a:p>
          <a:p>
            <a:pPr algn="r" rtl="1"/>
            <a:endParaRPr lang="en-US" dirty="0">
              <a:cs typeface="B Nazanin" pitchFamily="2" charset="-78"/>
            </a:endParaRPr>
          </a:p>
        </p:txBody>
      </p:sp>
      <p:pic>
        <p:nvPicPr>
          <p:cNvPr id="6148" name="Picture 4" descr="http://javane.net/wordpress/wp-content/uploads/2015/09/photo_2015-09-25_23-28-14.jpg">
            <a:hlinkClick r:id="rId2"/>
          </p:cNvPr>
          <p:cNvPicPr>
            <a:picLocks noChangeAspect="1" noChangeArrowheads="1"/>
          </p:cNvPicPr>
          <p:nvPr/>
        </p:nvPicPr>
        <p:blipFill>
          <a:blip r:embed="rId3"/>
          <a:srcRect/>
          <a:stretch>
            <a:fillRect/>
          </a:stretch>
        </p:blipFill>
        <p:spPr bwMode="auto">
          <a:xfrm>
            <a:off x="1524000" y="3962401"/>
            <a:ext cx="4429002" cy="2895600"/>
          </a:xfrm>
          <a:prstGeom prst="rect">
            <a:avLst/>
          </a:prstGeom>
          <a:noFill/>
        </p:spPr>
      </p:pic>
      <p:pic>
        <p:nvPicPr>
          <p:cNvPr id="6150" name="Picture 6" descr="http://silops.com/wp-content/uploads/2015/05/Fungi-and-Mycotoxins_1209.png">
            <a:hlinkClick r:id="rId4"/>
          </p:cNvPr>
          <p:cNvPicPr>
            <a:picLocks noChangeAspect="1" noChangeArrowheads="1"/>
          </p:cNvPicPr>
          <p:nvPr/>
        </p:nvPicPr>
        <p:blipFill>
          <a:blip r:embed="rId5"/>
          <a:srcRect/>
          <a:stretch>
            <a:fillRect/>
          </a:stretch>
        </p:blipFill>
        <p:spPr bwMode="auto">
          <a:xfrm>
            <a:off x="6096000" y="3786554"/>
            <a:ext cx="2743200" cy="3071447"/>
          </a:xfrm>
          <a:prstGeom prst="rect">
            <a:avLst/>
          </a:prstGeom>
          <a:noFill/>
        </p:spPr>
      </p:pic>
    </p:spTree>
    <p:extLst>
      <p:ext uri="{BB962C8B-B14F-4D97-AF65-F5344CB8AC3E}">
        <p14:creationId xmlns:p14="http://schemas.microsoft.com/office/powerpoint/2010/main" val="39332358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AC086-EB31-4E1A-7874-0A180BD7373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CED3BE1-A85C-A25F-69D9-DBF2F43BF4EC}"/>
              </a:ext>
            </a:extLst>
          </p:cNvPr>
          <p:cNvPicPr>
            <a:picLocks noChangeAspect="1"/>
          </p:cNvPicPr>
          <p:nvPr/>
        </p:nvPicPr>
        <p:blipFill>
          <a:blip r:embed="rId2"/>
          <a:stretch>
            <a:fillRect/>
          </a:stretch>
        </p:blipFill>
        <p:spPr>
          <a:xfrm>
            <a:off x="6222328" y="0"/>
            <a:ext cx="6096000" cy="4067175"/>
          </a:xfrm>
          <a:prstGeom prst="rect">
            <a:avLst/>
          </a:prstGeom>
        </p:spPr>
      </p:pic>
      <p:pic>
        <p:nvPicPr>
          <p:cNvPr id="6" name="Picture 5">
            <a:extLst>
              <a:ext uri="{FF2B5EF4-FFF2-40B4-BE49-F238E27FC236}">
                <a16:creationId xmlns:a16="http://schemas.microsoft.com/office/drawing/2014/main" id="{12E5A15A-4E36-0159-4301-B886B66511F7}"/>
              </a:ext>
            </a:extLst>
          </p:cNvPr>
          <p:cNvPicPr>
            <a:picLocks noChangeAspect="1"/>
          </p:cNvPicPr>
          <p:nvPr/>
        </p:nvPicPr>
        <p:blipFill>
          <a:blip r:embed="rId3"/>
          <a:stretch>
            <a:fillRect/>
          </a:stretch>
        </p:blipFill>
        <p:spPr>
          <a:xfrm>
            <a:off x="0" y="2829050"/>
            <a:ext cx="6222328" cy="4148219"/>
          </a:xfrm>
          <a:prstGeom prst="rect">
            <a:avLst/>
          </a:prstGeom>
        </p:spPr>
      </p:pic>
      <p:sp>
        <p:nvSpPr>
          <p:cNvPr id="3" name="Text Placeholder 2">
            <a:extLst>
              <a:ext uri="{FF2B5EF4-FFF2-40B4-BE49-F238E27FC236}">
                <a16:creationId xmlns:a16="http://schemas.microsoft.com/office/drawing/2014/main" id="{84153DFC-4747-7426-0B86-07793B0B373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39189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6E425A-B369-5EB3-89CF-557260C9DB8A}"/>
              </a:ext>
            </a:extLst>
          </p:cNvPr>
          <p:cNvSpPr>
            <a:spLocks noGrp="1"/>
          </p:cNvSpPr>
          <p:nvPr>
            <p:ph type="title"/>
          </p:nvPr>
        </p:nvSpPr>
        <p:spPr/>
        <p:txBody>
          <a:bodyPr/>
          <a:lstStyle/>
          <a:p>
            <a:r>
              <a:rPr lang="fa-IR" dirty="0">
                <a:cs typeface="B Titr" panose="00000700000000000000" pitchFamily="2" charset="-78"/>
              </a:rPr>
              <a:t>کنترل استرس مزمن</a:t>
            </a:r>
            <a:endParaRPr lang="en-US" dirty="0">
              <a:cs typeface="B Titr" panose="00000700000000000000" pitchFamily="2" charset="-78"/>
            </a:endParaRPr>
          </a:p>
        </p:txBody>
      </p:sp>
      <p:sp>
        <p:nvSpPr>
          <p:cNvPr id="6" name="Content Placeholder 5">
            <a:extLst>
              <a:ext uri="{FF2B5EF4-FFF2-40B4-BE49-F238E27FC236}">
                <a16:creationId xmlns:a16="http://schemas.microsoft.com/office/drawing/2014/main" id="{C12034D3-C81F-7782-2355-6B5B827C8680}"/>
              </a:ext>
            </a:extLst>
          </p:cNvPr>
          <p:cNvSpPr>
            <a:spLocks noGrp="1"/>
          </p:cNvSpPr>
          <p:nvPr>
            <p:ph sz="half" idx="1"/>
          </p:nvPr>
        </p:nvSpPr>
        <p:spPr/>
        <p:txBody>
          <a:bodyPr>
            <a:normAutofit lnSpcReduction="10000"/>
          </a:bodyPr>
          <a:lstStyle/>
          <a:p>
            <a:endParaRPr lang="en-US"/>
          </a:p>
        </p:txBody>
      </p:sp>
      <p:sp>
        <p:nvSpPr>
          <p:cNvPr id="7" name="Content Placeholder 6">
            <a:extLst>
              <a:ext uri="{FF2B5EF4-FFF2-40B4-BE49-F238E27FC236}">
                <a16:creationId xmlns:a16="http://schemas.microsoft.com/office/drawing/2014/main" id="{1A713622-DF43-BA90-2205-652F6EBC282D}"/>
              </a:ext>
            </a:extLst>
          </p:cNvPr>
          <p:cNvSpPr>
            <a:spLocks noGrp="1"/>
          </p:cNvSpPr>
          <p:nvPr>
            <p:ph sz="half" idx="2"/>
          </p:nvPr>
        </p:nvSpPr>
        <p:spPr/>
        <p:txBody>
          <a:bodyPr>
            <a:normAutofit lnSpcReduction="10000"/>
          </a:bodyPr>
          <a:lstStyle/>
          <a:p>
            <a:pPr algn="r" rtl="1"/>
            <a:r>
              <a:rPr lang="fa-IR" sz="3200" dirty="0">
                <a:solidFill>
                  <a:srgbClr val="7030A0"/>
                </a:solidFill>
                <a:cs typeface="B Titr" panose="00000700000000000000" pitchFamily="2" charset="-78"/>
              </a:rPr>
              <a:t>طبیعت گردی</a:t>
            </a:r>
          </a:p>
          <a:p>
            <a:pPr algn="r" rtl="1"/>
            <a:r>
              <a:rPr lang="fa-IR" sz="3200" dirty="0">
                <a:solidFill>
                  <a:srgbClr val="7030A0"/>
                </a:solidFill>
                <a:cs typeface="B Titr" panose="00000700000000000000" pitchFamily="2" charset="-78"/>
              </a:rPr>
              <a:t>ارتباط با افراد آرامش بخش</a:t>
            </a:r>
          </a:p>
          <a:p>
            <a:pPr algn="r" rtl="1"/>
            <a:r>
              <a:rPr lang="fa-IR" sz="3200" dirty="0">
                <a:solidFill>
                  <a:srgbClr val="7030A0"/>
                </a:solidFill>
                <a:cs typeface="B Titr" panose="00000700000000000000" pitchFamily="2" charset="-78"/>
              </a:rPr>
              <a:t>پرهیز از اخبار بد</a:t>
            </a:r>
          </a:p>
          <a:p>
            <a:pPr algn="r" rtl="1"/>
            <a:r>
              <a:rPr lang="fa-IR" sz="3200" dirty="0">
                <a:solidFill>
                  <a:srgbClr val="7030A0"/>
                </a:solidFill>
                <a:cs typeface="B Titr" panose="00000700000000000000" pitchFamily="2" charset="-78"/>
              </a:rPr>
              <a:t>خواب کافی</a:t>
            </a:r>
          </a:p>
          <a:p>
            <a:pPr algn="r" rtl="1"/>
            <a:r>
              <a:rPr lang="fa-IR" sz="3200" dirty="0">
                <a:solidFill>
                  <a:srgbClr val="7030A0"/>
                </a:solidFill>
                <a:cs typeface="B Titr" panose="00000700000000000000" pitchFamily="2" charset="-78"/>
              </a:rPr>
              <a:t>ورزش</a:t>
            </a:r>
          </a:p>
          <a:p>
            <a:pPr algn="r" rtl="1"/>
            <a:r>
              <a:rPr lang="fa-IR" sz="3200" dirty="0">
                <a:solidFill>
                  <a:srgbClr val="7030A0"/>
                </a:solidFill>
                <a:cs typeface="B Titr" panose="00000700000000000000" pitchFamily="2" charset="-78"/>
              </a:rPr>
              <a:t>ارتباط با خدا</a:t>
            </a:r>
          </a:p>
          <a:p>
            <a:pPr algn="r" rtl="1"/>
            <a:r>
              <a:rPr lang="fa-IR" sz="3200" dirty="0">
                <a:solidFill>
                  <a:srgbClr val="7030A0"/>
                </a:solidFill>
                <a:cs typeface="B Titr" panose="00000700000000000000" pitchFamily="2" charset="-78"/>
              </a:rPr>
              <a:t>ساده زیستی</a:t>
            </a:r>
          </a:p>
          <a:p>
            <a:pPr algn="r" rtl="1"/>
            <a:r>
              <a:rPr lang="fa-IR" sz="3200" dirty="0">
                <a:solidFill>
                  <a:srgbClr val="7030A0"/>
                </a:solidFill>
                <a:cs typeface="B Titr" panose="00000700000000000000" pitchFamily="2" charset="-78"/>
              </a:rPr>
              <a:t>کودکی کردن فرزندانمان</a:t>
            </a:r>
          </a:p>
          <a:p>
            <a:pPr algn="r" rtl="1"/>
            <a:endParaRPr lang="en-US" sz="3200" dirty="0">
              <a:solidFill>
                <a:srgbClr val="7030A0"/>
              </a:solidFill>
              <a:cs typeface="B Titr" panose="00000700000000000000" pitchFamily="2" charset="-78"/>
            </a:endParaRPr>
          </a:p>
        </p:txBody>
      </p:sp>
      <p:pic>
        <p:nvPicPr>
          <p:cNvPr id="4" name="Picture 3">
            <a:extLst>
              <a:ext uri="{FF2B5EF4-FFF2-40B4-BE49-F238E27FC236}">
                <a16:creationId xmlns:a16="http://schemas.microsoft.com/office/drawing/2014/main" id="{5C006595-0D52-4F5E-B125-175E7E54F736}"/>
              </a:ext>
            </a:extLst>
          </p:cNvPr>
          <p:cNvPicPr>
            <a:picLocks noChangeAspect="1"/>
          </p:cNvPicPr>
          <p:nvPr/>
        </p:nvPicPr>
        <p:blipFill>
          <a:blip r:embed="rId2"/>
          <a:stretch>
            <a:fillRect/>
          </a:stretch>
        </p:blipFill>
        <p:spPr>
          <a:xfrm>
            <a:off x="102995" y="1854889"/>
            <a:ext cx="6368016" cy="3402909"/>
          </a:xfrm>
          <a:prstGeom prst="rect">
            <a:avLst/>
          </a:prstGeom>
        </p:spPr>
      </p:pic>
    </p:spTree>
    <p:extLst>
      <p:ext uri="{BB962C8B-B14F-4D97-AF65-F5344CB8AC3E}">
        <p14:creationId xmlns:p14="http://schemas.microsoft.com/office/powerpoint/2010/main" val="3114498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4" name="Picture 4" descr="Red rose 5"/>
          <p:cNvPicPr>
            <a:picLocks noChangeAspect="1" noChangeArrowheads="1" noCrop="1"/>
          </p:cNvPicPr>
          <p:nvPr/>
        </p:nvPicPr>
        <p:blipFill>
          <a:blip r:embed="rId2"/>
          <a:srcRect/>
          <a:stretch>
            <a:fillRect/>
          </a:stretch>
        </p:blipFill>
        <p:spPr bwMode="auto">
          <a:xfrm>
            <a:off x="1725896" y="1"/>
            <a:ext cx="8830604" cy="6857999"/>
          </a:xfrm>
          <a:prstGeom prst="rect">
            <a:avLst/>
          </a:prstGeom>
          <a:noFill/>
          <a:ln w="9525">
            <a:noFill/>
            <a:miter lim="800000"/>
            <a:headEnd/>
            <a:tailEnd/>
          </a:ln>
        </p:spPr>
      </p:pic>
      <p:sp>
        <p:nvSpPr>
          <p:cNvPr id="2" name="TextBox 1"/>
          <p:cNvSpPr txBox="1"/>
          <p:nvPr/>
        </p:nvSpPr>
        <p:spPr>
          <a:xfrm>
            <a:off x="8847908" y="844731"/>
            <a:ext cx="2807179" cy="830997"/>
          </a:xfrm>
          <a:prstGeom prst="rect">
            <a:avLst/>
          </a:prstGeom>
          <a:noFill/>
        </p:spPr>
        <p:txBody>
          <a:bodyPr wrap="none" rtlCol="0">
            <a:spAutoFit/>
          </a:bodyPr>
          <a:lstStyle/>
          <a:p>
            <a:r>
              <a:rPr lang="fa-IR" sz="4800" dirty="0">
                <a:solidFill>
                  <a:srgbClr val="FFFF00"/>
                </a:solidFill>
                <a:latin typeface="IranNastaliq" panose="02020505000000020003" pitchFamily="18" charset="0"/>
                <a:cs typeface="IranNastaliq" panose="02020505000000020003" pitchFamily="18" charset="0"/>
              </a:rPr>
              <a:t>تقدیم به شما عزیزان</a:t>
            </a:r>
            <a:endParaRPr lang="en-US" sz="4800" dirty="0">
              <a:solidFill>
                <a:srgbClr val="FFFF00"/>
              </a:solidFill>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3837638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20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3000" tmFilter="0, 0; .2, .5; .8, .5; 1, 0"/>
                                        <p:tgtEl>
                                          <p:spTgt spid="15364"/>
                                        </p:tgtEl>
                                      </p:cBhvr>
                                    </p:animEffect>
                                    <p:animScale>
                                      <p:cBhvr>
                                        <p:cTn id="12" dur="1500" autoRev="1" fill="hold"/>
                                        <p:tgtEl>
                                          <p:spTgt spid="1536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A135-8844-F847-B2D8-12E7A57D885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22107BE-359D-CB03-9942-BADE855ED4D5}"/>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9F546F58-13F2-B1B9-408B-9BE30731A9CE}"/>
              </a:ext>
            </a:extLst>
          </p:cNvPr>
          <p:cNvPicPr>
            <a:picLocks noChangeAspect="1"/>
          </p:cNvPicPr>
          <p:nvPr/>
        </p:nvPicPr>
        <p:blipFill>
          <a:blip r:embed="rId2"/>
          <a:stretch>
            <a:fillRect/>
          </a:stretch>
        </p:blipFill>
        <p:spPr>
          <a:xfrm>
            <a:off x="0" y="162012"/>
            <a:ext cx="12192000" cy="6533975"/>
          </a:xfrm>
          <a:prstGeom prst="rect">
            <a:avLst/>
          </a:prstGeom>
        </p:spPr>
      </p:pic>
    </p:spTree>
    <p:extLst>
      <p:ext uri="{BB962C8B-B14F-4D97-AF65-F5344CB8AC3E}">
        <p14:creationId xmlns:p14="http://schemas.microsoft.com/office/powerpoint/2010/main" val="4009637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2C9F-6DE1-A5C0-FF10-D688EAE7C28F}"/>
              </a:ext>
            </a:extLst>
          </p:cNvPr>
          <p:cNvSpPr>
            <a:spLocks noGrp="1"/>
          </p:cNvSpPr>
          <p:nvPr>
            <p:ph type="title"/>
          </p:nvPr>
        </p:nvSpPr>
        <p:spPr>
          <a:xfrm>
            <a:off x="570270" y="3303638"/>
            <a:ext cx="2892709" cy="2064775"/>
          </a:xfrm>
        </p:spPr>
        <p:txBody>
          <a:bodyPr/>
          <a:lstStyle/>
          <a:p>
            <a:pPr algn="r" rtl="1"/>
            <a:r>
              <a:rPr lang="fa-IR" sz="4000" dirty="0">
                <a:solidFill>
                  <a:schemeClr val="tx1"/>
                </a:solidFill>
                <a:cs typeface="B Titr" panose="00000700000000000000" pitchFamily="2" charset="-78"/>
              </a:rPr>
              <a:t>پیش بینی روند افزایشی سرطان در 20 سال آینده</a:t>
            </a:r>
            <a:br>
              <a:rPr lang="fa-IR" sz="4000" dirty="0">
                <a:solidFill>
                  <a:schemeClr val="tx1"/>
                </a:solidFill>
                <a:cs typeface="B Titr" panose="00000700000000000000" pitchFamily="2" charset="-78"/>
              </a:rPr>
            </a:br>
            <a:r>
              <a:rPr lang="fa-IR" sz="4000" dirty="0">
                <a:solidFill>
                  <a:schemeClr val="tx1"/>
                </a:solidFill>
                <a:cs typeface="B Titr" panose="00000700000000000000" pitchFamily="2" charset="-78"/>
              </a:rPr>
              <a:t>در مناطق مختلف دنیا</a:t>
            </a:r>
            <a:endParaRPr lang="en-US" sz="4000" dirty="0">
              <a:solidFill>
                <a:schemeClr val="tx1"/>
              </a:solidFill>
              <a:cs typeface="B Titr" panose="00000700000000000000" pitchFamily="2" charset="-78"/>
            </a:endParaRPr>
          </a:p>
        </p:txBody>
      </p:sp>
      <p:pic>
        <p:nvPicPr>
          <p:cNvPr id="4" name="Main graphic">
            <a:extLst>
              <a:ext uri="{FF2B5EF4-FFF2-40B4-BE49-F238E27FC236}">
                <a16:creationId xmlns:a16="http://schemas.microsoft.com/office/drawing/2014/main" id="{B7FD6CEF-82CA-4F24-58F9-52F9C9503FDA}"/>
              </a:ext>
            </a:extLst>
          </p:cNvPr>
          <p:cNvPicPr/>
          <p:nvPr/>
        </p:nvPicPr>
        <p:blipFill>
          <a:blip r:embed="rId2"/>
          <a:stretch/>
        </p:blipFill>
        <p:spPr>
          <a:xfrm>
            <a:off x="3923071" y="0"/>
            <a:ext cx="8126362" cy="6858000"/>
          </a:xfrm>
          <a:prstGeom prst="rect">
            <a:avLst/>
          </a:prstGeom>
          <a:ln>
            <a:noFill/>
          </a:ln>
        </p:spPr>
      </p:pic>
    </p:spTree>
    <p:extLst>
      <p:ext uri="{BB962C8B-B14F-4D97-AF65-F5344CB8AC3E}">
        <p14:creationId xmlns:p14="http://schemas.microsoft.com/office/powerpoint/2010/main" val="3565596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3ECBC-4E09-93F1-5CD5-AD244F126EC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52C13E4-3DC7-159F-8E8B-4CEAF1F92D35}"/>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E6CD2FEA-20A2-E759-BBC2-9AB4BDE252F7}"/>
              </a:ext>
            </a:extLst>
          </p:cNvPr>
          <p:cNvPicPr>
            <a:picLocks noChangeAspect="1"/>
          </p:cNvPicPr>
          <p:nvPr/>
        </p:nvPicPr>
        <p:blipFill>
          <a:blip r:embed="rId2"/>
          <a:stretch>
            <a:fillRect/>
          </a:stretch>
        </p:blipFill>
        <p:spPr>
          <a:xfrm>
            <a:off x="95651" y="611535"/>
            <a:ext cx="9270749" cy="5051834"/>
          </a:xfrm>
          <a:prstGeom prst="rect">
            <a:avLst/>
          </a:prstGeom>
        </p:spPr>
      </p:pic>
      <p:sp>
        <p:nvSpPr>
          <p:cNvPr id="4" name="TextBox 3">
            <a:extLst>
              <a:ext uri="{FF2B5EF4-FFF2-40B4-BE49-F238E27FC236}">
                <a16:creationId xmlns:a16="http://schemas.microsoft.com/office/drawing/2014/main" id="{878F6742-2118-D85A-45C6-2E925ECAF9B8}"/>
              </a:ext>
            </a:extLst>
          </p:cNvPr>
          <p:cNvSpPr txBox="1"/>
          <p:nvPr/>
        </p:nvSpPr>
        <p:spPr>
          <a:xfrm>
            <a:off x="1242661" y="136302"/>
            <a:ext cx="7866256" cy="646331"/>
          </a:xfrm>
          <a:prstGeom prst="rect">
            <a:avLst/>
          </a:prstGeom>
          <a:noFill/>
        </p:spPr>
        <p:txBody>
          <a:bodyPr wrap="none" rtlCol="0">
            <a:spAutoFit/>
          </a:bodyPr>
          <a:lstStyle/>
          <a:p>
            <a:r>
              <a:rPr lang="fa-IR" sz="3600" dirty="0">
                <a:solidFill>
                  <a:srgbClr val="7030A0"/>
                </a:solidFill>
                <a:cs typeface="B Titr" panose="00000700000000000000" pitchFamily="2" charset="-78"/>
              </a:rPr>
              <a:t>روند سرطان پستان در ایران طی 20 سال گذشته</a:t>
            </a:r>
            <a:endParaRPr lang="en-US" sz="3600" dirty="0">
              <a:solidFill>
                <a:srgbClr val="7030A0"/>
              </a:solidFill>
              <a:cs typeface="B Titr" panose="00000700000000000000" pitchFamily="2" charset="-78"/>
            </a:endParaRPr>
          </a:p>
        </p:txBody>
      </p:sp>
    </p:spTree>
    <p:extLst>
      <p:ext uri="{BB962C8B-B14F-4D97-AF65-F5344CB8AC3E}">
        <p14:creationId xmlns:p14="http://schemas.microsoft.com/office/powerpoint/2010/main" val="821726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EEE20-1E14-FAC3-10E7-8346C209BC7C}"/>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7D9834C9-EF54-D71D-64C4-662BDC96215F}"/>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352A196A-9510-7055-81FB-6702E033D5C4}"/>
              </a:ext>
            </a:extLst>
          </p:cNvPr>
          <p:cNvPicPr>
            <a:picLocks noChangeAspect="1"/>
          </p:cNvPicPr>
          <p:nvPr/>
        </p:nvPicPr>
        <p:blipFill>
          <a:blip r:embed="rId2"/>
          <a:stretch>
            <a:fillRect/>
          </a:stretch>
        </p:blipFill>
        <p:spPr>
          <a:xfrm>
            <a:off x="-557814" y="-145774"/>
            <a:ext cx="11911181" cy="7003774"/>
          </a:xfrm>
          <a:prstGeom prst="rect">
            <a:avLst/>
          </a:prstGeom>
        </p:spPr>
      </p:pic>
    </p:spTree>
    <p:extLst>
      <p:ext uri="{BB962C8B-B14F-4D97-AF65-F5344CB8AC3E}">
        <p14:creationId xmlns:p14="http://schemas.microsoft.com/office/powerpoint/2010/main" val="12531169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78d9c0f4788a30b86eccc9af779e1251e0a0fa7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er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Berlin">
  <a:themeElements>
    <a:clrScheme name="Berlin">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6700</TotalTime>
  <Words>1223</Words>
  <Application>Microsoft Office PowerPoint</Application>
  <PresentationFormat>Widescreen</PresentationFormat>
  <Paragraphs>168</Paragraphs>
  <Slides>54</Slides>
  <Notes>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54</vt:i4>
      </vt:variant>
    </vt:vector>
  </HeadingPairs>
  <TitlesOfParts>
    <vt:vector size="71" baseType="lpstr">
      <vt:lpstr>Trebuchet MS</vt:lpstr>
      <vt:lpstr>FoodPeikFont</vt:lpstr>
      <vt:lpstr>HelveticaNeueLTStd-Lt</vt:lpstr>
      <vt:lpstr>IranNastaliq</vt:lpstr>
      <vt:lpstr>MetaSerifProBook-Regular</vt:lpstr>
      <vt:lpstr>Neuton</vt:lpstr>
      <vt:lpstr>Times New Roman</vt:lpstr>
      <vt:lpstr>Calibri</vt:lpstr>
      <vt:lpstr>BlinkMacSystemFont</vt:lpstr>
      <vt:lpstr>Yellowtail</vt:lpstr>
      <vt:lpstr>Open Sans</vt:lpstr>
      <vt:lpstr>Wingdings</vt:lpstr>
      <vt:lpstr>Arial</vt:lpstr>
      <vt:lpstr>3_Office Theme</vt:lpstr>
      <vt:lpstr>Ceres template</vt:lpstr>
      <vt:lpstr>Office Theme</vt:lpstr>
      <vt:lpstr>3_Berlin</vt:lpstr>
      <vt:lpstr>پیشگیری از سرطان</vt:lpstr>
      <vt:lpstr>تغییر در الگوی بیماری ها</vt:lpstr>
      <vt:lpstr>PowerPoint Presentation</vt:lpstr>
      <vt:lpstr>بروز سرطان در کدام کشورها بیشتر است؟</vt:lpstr>
      <vt:lpstr>شیوع سرطان در کدام کشورها بیشتر است؟</vt:lpstr>
      <vt:lpstr>PowerPoint Presentation</vt:lpstr>
      <vt:lpstr>پیش بینی روند افزایشی سرطان در 20 سال آینده در مناطق مختلف دنیا</vt:lpstr>
      <vt:lpstr>PowerPoint Presentation</vt:lpstr>
      <vt:lpstr>PowerPoint Presentation</vt:lpstr>
      <vt:lpstr>پیش بینی سازمان جهانی بهداشت از ایران؟</vt:lpstr>
      <vt:lpstr>چرا روند سرطان پستان در دنیا افزایش تندی نشان می‌دهد؟</vt:lpstr>
      <vt:lpstr>چرا سرطان روده در حال افزایش است؟</vt:lpstr>
      <vt:lpstr>چرا سرطان روده در حال افزایش است؟ (ادامه)</vt:lpstr>
      <vt:lpstr>چرا سرطان معده روند افزایش نشان می‌دهد؟ </vt:lpstr>
      <vt:lpstr>چرا سرطان معده روند افزایش نشان می‌دهد؟ (ادامه)</vt:lpstr>
      <vt:lpstr>آیا اساساً سرطان قابل پیشگیری است؟</vt:lpstr>
      <vt:lpstr>PowerPoint Presentation</vt:lpstr>
      <vt:lpstr>تا چه حد میتوان از آن پیشگیری نمود؟</vt:lpstr>
      <vt:lpstr>تا چه حد میتوان از آن پیشگیری نمود؟ (گروه 75 تا 100 درصد)</vt:lpstr>
      <vt:lpstr>تا چه حد میتوان از آن پیشگیری نمود؟</vt:lpstr>
      <vt:lpstr>چگونه از آن میتوان پیشگیری نمود؟ (دخانیات)</vt:lpstr>
      <vt:lpstr>PowerPoint Presentation</vt:lpstr>
      <vt:lpstr>چگونه از آن میتوان پیشگیری نمود؟ (پُروزنی)</vt:lpstr>
      <vt:lpstr>چگونه از آن میتوان پیشگیری نمود؟ (الکل)</vt:lpstr>
      <vt:lpstr>الکل</vt:lpstr>
      <vt:lpstr>PowerPoint Presentation</vt:lpstr>
      <vt:lpstr>چگونه از آن میتوان پیشگیری نمود؟ (مصرف میوه و سبزی)</vt:lpstr>
      <vt:lpstr>چگونه از آن میتوان پیشگیری نمود؟ (ورزش)</vt:lpstr>
      <vt:lpstr>چگونه از آن میتوان پیشگیری نمود؟ (گوشت قرمز)</vt:lpstr>
      <vt:lpstr>چگونه از آن میتوان پیشگیری نمود؟ (مصرف کلسیم)</vt:lpstr>
      <vt:lpstr>چگونه از آن میتوان پیشگیری نمود؟ (مصرف فیبر)</vt:lpstr>
      <vt:lpstr>PowerPoint Presentation</vt:lpstr>
      <vt:lpstr>PowerPoint Presentation</vt:lpstr>
      <vt:lpstr>PowerPoint Presentation</vt:lpstr>
      <vt:lpstr>PowerPoint Presentation</vt:lpstr>
      <vt:lpstr>PowerPoint Presentation</vt:lpstr>
      <vt:lpstr>PowerPoint Presentation</vt:lpstr>
      <vt:lpstr>تاثیر مصرف غذای پرچرب توسط پدر بر سرطان پستان در فرزند دختر</vt:lpstr>
      <vt:lpstr>PowerPoint Presentation</vt:lpstr>
      <vt:lpstr>PowerPoint Presentation</vt:lpstr>
      <vt:lpstr>PowerPoint Presentation</vt:lpstr>
      <vt:lpstr>PowerPoint Presentation</vt:lpstr>
      <vt:lpstr>PowerPoint Presentation</vt:lpstr>
      <vt:lpstr>از چه چیزهایی پرهیز نماییم؟</vt:lpstr>
      <vt:lpstr>PowerPoint Presentation</vt:lpstr>
      <vt:lpstr>PowerPoint Presentation</vt:lpstr>
      <vt:lpstr>PowerPoint Presentation</vt:lpstr>
      <vt:lpstr>چربی ترانس </vt:lpstr>
      <vt:lpstr>PowerPoint Presentation</vt:lpstr>
      <vt:lpstr>سرانه مصرف نوشابه در ایران 48 لیتر در سال معادل 144 بطری است.  </vt:lpstr>
      <vt:lpstr>افلاتوکسین</vt:lpstr>
      <vt:lpstr>PowerPoint Presentation</vt:lpstr>
      <vt:lpstr>کنترل استرس مزمن</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Nouzar Nakhaee</cp:lastModifiedBy>
  <cp:revision>149</cp:revision>
  <dcterms:created xsi:type="dcterms:W3CDTF">2018-05-21T16:04:26Z</dcterms:created>
  <dcterms:modified xsi:type="dcterms:W3CDTF">2023-06-09T17:34:42Z</dcterms:modified>
</cp:coreProperties>
</file>