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751" r:id="rId4"/>
    <p:sldMasterId id="2147483778" r:id="rId5"/>
    <p:sldMasterId id="2147483792" r:id="rId6"/>
    <p:sldMasterId id="2147483853" r:id="rId7"/>
    <p:sldMasterId id="2147483879" r:id="rId8"/>
    <p:sldMasterId id="2147483897" r:id="rId9"/>
  </p:sldMasterIdLst>
  <p:notesMasterIdLst>
    <p:notesMasterId r:id="rId61"/>
  </p:notesMasterIdLst>
  <p:sldIdLst>
    <p:sldId id="348" r:id="rId10"/>
    <p:sldId id="308" r:id="rId11"/>
    <p:sldId id="326" r:id="rId12"/>
    <p:sldId id="327" r:id="rId13"/>
    <p:sldId id="349" r:id="rId14"/>
    <p:sldId id="351" r:id="rId15"/>
    <p:sldId id="350" r:id="rId16"/>
    <p:sldId id="371" r:id="rId17"/>
    <p:sldId id="352" r:id="rId18"/>
    <p:sldId id="353" r:id="rId19"/>
    <p:sldId id="355" r:id="rId20"/>
    <p:sldId id="356" r:id="rId21"/>
    <p:sldId id="354" r:id="rId22"/>
    <p:sldId id="357" r:id="rId23"/>
    <p:sldId id="358" r:id="rId24"/>
    <p:sldId id="310" r:id="rId25"/>
    <p:sldId id="360" r:id="rId26"/>
    <p:sldId id="284" r:id="rId27"/>
    <p:sldId id="361" r:id="rId28"/>
    <p:sldId id="362" r:id="rId29"/>
    <p:sldId id="363" r:id="rId30"/>
    <p:sldId id="359" r:id="rId31"/>
    <p:sldId id="364" r:id="rId32"/>
    <p:sldId id="365" r:id="rId33"/>
    <p:sldId id="268" r:id="rId34"/>
    <p:sldId id="283" r:id="rId35"/>
    <p:sldId id="269" r:id="rId36"/>
    <p:sldId id="369" r:id="rId37"/>
    <p:sldId id="370" r:id="rId38"/>
    <p:sldId id="270" r:id="rId39"/>
    <p:sldId id="271" r:id="rId40"/>
    <p:sldId id="272" r:id="rId41"/>
    <p:sldId id="366" r:id="rId42"/>
    <p:sldId id="367" r:id="rId43"/>
    <p:sldId id="275" r:id="rId44"/>
    <p:sldId id="278" r:id="rId45"/>
    <p:sldId id="279" r:id="rId46"/>
    <p:sldId id="280" r:id="rId47"/>
    <p:sldId id="258" r:id="rId48"/>
    <p:sldId id="259" r:id="rId49"/>
    <p:sldId id="304" r:id="rId50"/>
    <p:sldId id="372" r:id="rId51"/>
    <p:sldId id="373" r:id="rId52"/>
    <p:sldId id="374" r:id="rId53"/>
    <p:sldId id="375" r:id="rId54"/>
    <p:sldId id="376" r:id="rId55"/>
    <p:sldId id="377" r:id="rId56"/>
    <p:sldId id="378" r:id="rId57"/>
    <p:sldId id="379" r:id="rId58"/>
    <p:sldId id="380" r:id="rId59"/>
    <p:sldId id="30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88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C157A-9F9B-47D8-9A4B-FBB32446D9FF}" type="datetimeFigureOut">
              <a:rPr lang="en-US" smtClean="0"/>
              <a:t>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713A98-CDC5-4BE8-AC24-E29DA42782C6}" type="slidenum">
              <a:rPr lang="en-US" smtClean="0"/>
              <a:t>‹#›</a:t>
            </a:fld>
            <a:endParaRPr lang="en-US"/>
          </a:p>
        </p:txBody>
      </p:sp>
    </p:spTree>
    <p:extLst>
      <p:ext uri="{BB962C8B-B14F-4D97-AF65-F5344CB8AC3E}">
        <p14:creationId xmlns:p14="http://schemas.microsoft.com/office/powerpoint/2010/main" val="197348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666ED7-631A-46AF-B451-227D0A8685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83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95E8A0-F059-4D1F-A699-CABB1E0B05C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-"1960s." </a:t>
            </a:r>
            <a:r>
              <a:rPr lang="en-US" altLang="en-US" u="sng"/>
              <a:t>Women of the Century</a:t>
            </a:r>
            <a:r>
              <a:rPr lang="en-US" altLang="en-US"/>
              <a:t>. 2006. Discovery Channel. 1 June 2007 &lt;http://school.discovery.com/schooladventures/womenofthecentury/decadebydecade/1960s.html&gt;.</a:t>
            </a:r>
          </a:p>
        </p:txBody>
      </p:sp>
    </p:spTree>
    <p:extLst>
      <p:ext uri="{BB962C8B-B14F-4D97-AF65-F5344CB8AC3E}">
        <p14:creationId xmlns:p14="http://schemas.microsoft.com/office/powerpoint/2010/main" val="355964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9.xml"/><Relationship Id="rId1" Type="http://schemas.openxmlformats.org/officeDocument/2006/relationships/themeOverride" Target="../theme/themeOverride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9.xml"/><Relationship Id="rId1" Type="http://schemas.openxmlformats.org/officeDocument/2006/relationships/themeOverride" Target="../theme/themeOverride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9.xml"/><Relationship Id="rId1" Type="http://schemas.openxmlformats.org/officeDocument/2006/relationships/themeOverride" Target="../theme/themeOverride4.xml"/><Relationship Id="rId4" Type="http://schemas.openxmlformats.org/officeDocument/2006/relationships/image" Target="../media/image4.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F7CE88-E531-4710-8454-A7DDCF5E222E}" type="datetimeFigureOut">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DE5A0-851A-4559-82A1-BB493503F4E5}" type="slidenum">
              <a:rPr lang="en-US" smtClean="0"/>
              <a:t>‹#›</a:t>
            </a:fld>
            <a:endParaRPr lang="en-US"/>
          </a:p>
        </p:txBody>
      </p:sp>
    </p:spTree>
    <p:extLst>
      <p:ext uri="{BB962C8B-B14F-4D97-AF65-F5344CB8AC3E}">
        <p14:creationId xmlns:p14="http://schemas.microsoft.com/office/powerpoint/2010/main" val="285818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7CE88-E531-4710-8454-A7DDCF5E222E}" type="datetimeFigureOut">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DE5A0-851A-4559-82A1-BB493503F4E5}" type="slidenum">
              <a:rPr lang="en-US" smtClean="0"/>
              <a:t>‹#›</a:t>
            </a:fld>
            <a:endParaRPr lang="en-US"/>
          </a:p>
        </p:txBody>
      </p:sp>
    </p:spTree>
    <p:extLst>
      <p:ext uri="{BB962C8B-B14F-4D97-AF65-F5344CB8AC3E}">
        <p14:creationId xmlns:p14="http://schemas.microsoft.com/office/powerpoint/2010/main" val="29264747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9750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6/9/2023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64649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grpSp>
        <p:nvGrpSpPr>
          <p:cNvPr id="5" name="Group 15"/>
          <p:cNvGrpSpPr>
            <a:grpSpLocks/>
          </p:cNvGrpSpPr>
          <p:nvPr/>
        </p:nvGrpSpPr>
        <p:grpSpPr bwMode="auto">
          <a:xfrm>
            <a:off x="-4233" y="4953000"/>
            <a:ext cx="12196233"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sz="1800"/>
            </a:p>
          </p:txBody>
        </p:sp>
        <p:sp>
          <p:nvSpPr>
            <p:cNvPr id="7" name="Freeform 18"/>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pPr>
              <a:defRPr/>
            </a:pPr>
            <a:fld id="{372C360F-2A49-439F-8C74-968B5CD4E8F5}" type="slidenum">
              <a:rPr lang="en-US" altLang="en-US"/>
              <a:pPr>
                <a:defRPr/>
              </a:pPr>
              <a:t>‹#›</a:t>
            </a:fld>
            <a:endParaRPr lang="en-US" altLang="en-US"/>
          </a:p>
        </p:txBody>
      </p:sp>
    </p:spTree>
    <p:extLst>
      <p:ext uri="{BB962C8B-B14F-4D97-AF65-F5344CB8AC3E}">
        <p14:creationId xmlns:p14="http://schemas.microsoft.com/office/powerpoint/2010/main" val="4951956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A81F525-2D27-4657-9D3D-2AD595CF6490}" type="slidenum">
              <a:rPr lang="en-US" altLang="en-US"/>
              <a:pPr>
                <a:defRPr/>
              </a:pPr>
              <a:t>‹#›</a:t>
            </a:fld>
            <a:endParaRPr lang="en-US" altLang="en-US"/>
          </a:p>
        </p:txBody>
      </p:sp>
    </p:spTree>
    <p:extLst>
      <p:ext uri="{BB962C8B-B14F-4D97-AF65-F5344CB8AC3E}">
        <p14:creationId xmlns:p14="http://schemas.microsoft.com/office/powerpoint/2010/main" val="26531243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5" name="Chevron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2" name="Title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11058BD9-311A-4FD4-9CAB-A213BBFF02CF}" type="slidenum">
              <a:rPr lang="en-US" altLang="en-US"/>
              <a:pPr>
                <a:defRPr/>
              </a:pPr>
              <a:t>‹#›</a:t>
            </a:fld>
            <a:endParaRPr lang="en-US" altLang="en-US"/>
          </a:p>
        </p:txBody>
      </p:sp>
    </p:spTree>
    <p:extLst>
      <p:ext uri="{BB962C8B-B14F-4D97-AF65-F5344CB8AC3E}">
        <p14:creationId xmlns:p14="http://schemas.microsoft.com/office/powerpoint/2010/main" val="1021427623"/>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B56C310-6421-40C4-BAC4-B66D7B8BC3DF}" type="slidenum">
              <a:rPr lang="en-US" altLang="en-US"/>
              <a:pPr>
                <a:defRPr/>
              </a:pPr>
              <a:t>‹#›</a:t>
            </a:fld>
            <a:endParaRPr lang="en-US" altLang="en-US"/>
          </a:p>
        </p:txBody>
      </p:sp>
    </p:spTree>
    <p:extLst>
      <p:ext uri="{BB962C8B-B14F-4D97-AF65-F5344CB8AC3E}">
        <p14:creationId xmlns:p14="http://schemas.microsoft.com/office/powerpoint/2010/main" val="3183266660"/>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CDE5BA1-77CF-471D-BEC7-D2D659ABF759}" type="slidenum">
              <a:rPr lang="en-US" altLang="en-US"/>
              <a:pPr>
                <a:defRPr/>
              </a:pPr>
              <a:t>‹#›</a:t>
            </a:fld>
            <a:endParaRPr lang="en-US" altLang="en-US"/>
          </a:p>
        </p:txBody>
      </p:sp>
    </p:spTree>
    <p:extLst>
      <p:ext uri="{BB962C8B-B14F-4D97-AF65-F5344CB8AC3E}">
        <p14:creationId xmlns:p14="http://schemas.microsoft.com/office/powerpoint/2010/main" val="774805489"/>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E7FB4281-93B6-44E0-9DB6-0A1FECDB0F91}" type="slidenum">
              <a:rPr lang="en-US" altLang="en-US"/>
              <a:pPr>
                <a:defRPr/>
              </a:pPr>
              <a:t>‹#›</a:t>
            </a:fld>
            <a:endParaRPr lang="en-US" altLang="en-US"/>
          </a:p>
        </p:txBody>
      </p:sp>
    </p:spTree>
    <p:extLst>
      <p:ext uri="{BB962C8B-B14F-4D97-AF65-F5344CB8AC3E}">
        <p14:creationId xmlns:p14="http://schemas.microsoft.com/office/powerpoint/2010/main" val="258918616"/>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FCF328B5-A60A-4C1A-B232-5E81DFFF685C}" type="slidenum">
              <a:rPr lang="en-US" altLang="en-US"/>
              <a:pPr>
                <a:defRPr/>
              </a:pPr>
              <a:t>‹#›</a:t>
            </a:fld>
            <a:endParaRPr lang="en-US" altLang="en-US"/>
          </a:p>
        </p:txBody>
      </p:sp>
    </p:spTree>
    <p:extLst>
      <p:ext uri="{BB962C8B-B14F-4D97-AF65-F5344CB8AC3E}">
        <p14:creationId xmlns:p14="http://schemas.microsoft.com/office/powerpoint/2010/main" val="20876934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138211E-FCAA-4F6A-B317-598AD5A2263B}" type="slidenum">
              <a:rPr lang="en-US" altLang="en-US"/>
              <a:pPr>
                <a:defRPr/>
              </a:pPr>
              <a:t>‹#›</a:t>
            </a:fld>
            <a:endParaRPr lang="en-US" altLang="en-US"/>
          </a:p>
        </p:txBody>
      </p:sp>
    </p:spTree>
    <p:extLst>
      <p:ext uri="{BB962C8B-B14F-4D97-AF65-F5344CB8AC3E}">
        <p14:creationId xmlns:p14="http://schemas.microsoft.com/office/powerpoint/2010/main" val="3838539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7CE88-E531-4710-8454-A7DDCF5E222E}" type="datetimeFigureOut">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DE5A0-851A-4559-82A1-BB493503F4E5}" type="slidenum">
              <a:rPr lang="en-US" smtClean="0"/>
              <a:t>‹#›</a:t>
            </a:fld>
            <a:endParaRPr lang="en-US"/>
          </a:p>
        </p:txBody>
      </p:sp>
    </p:spTree>
    <p:extLst>
      <p:ext uri="{BB962C8B-B14F-4D97-AF65-F5344CB8AC3E}">
        <p14:creationId xmlns:p14="http://schemas.microsoft.com/office/powerpoint/2010/main" val="37452050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954617" y="5002214"/>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sz="1800"/>
          </a:p>
        </p:txBody>
      </p:sp>
      <p:sp>
        <p:nvSpPr>
          <p:cNvPr id="6" name="Freeform 15"/>
          <p:cNvSpPr>
            <a:spLocks/>
          </p:cNvSpPr>
          <p:nvPr/>
        </p:nvSpPr>
        <p:spPr bwMode="auto">
          <a:xfrm>
            <a:off x="-71966" y="5784850"/>
            <a:ext cx="5069417" cy="838200"/>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7" name="Right Triangle 6"/>
          <p:cNvSpPr>
            <a:spLocks/>
          </p:cNvSpPr>
          <p:nvPr/>
        </p:nvSpPr>
        <p:spPr bwMode="auto">
          <a:xfrm>
            <a:off x="-8056" y="5791253"/>
            <a:ext cx="4536419"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cxnSp>
        <p:nvCxnSpPr>
          <p:cNvPr id="8" name="Straight Connector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10" name="Chevron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4" name="Text Placehold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pPr>
              <a:defRPr/>
            </a:pPr>
            <a:fld id="{C978421A-EEF2-4195-A652-2425B277F5A3}" type="slidenum">
              <a:rPr lang="en-US" altLang="en-US"/>
              <a:pPr>
                <a:defRPr/>
              </a:pPr>
              <a:t>‹#›</a:t>
            </a:fld>
            <a:endParaRPr lang="en-US" altLang="en-US"/>
          </a:p>
        </p:txBody>
      </p:sp>
    </p:spTree>
    <p:extLst>
      <p:ext uri="{BB962C8B-B14F-4D97-AF65-F5344CB8AC3E}">
        <p14:creationId xmlns:p14="http://schemas.microsoft.com/office/powerpoint/2010/main" val="23676626"/>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48DED003-93F2-4EAE-9BC3-13EA0E1C8D9F}" type="slidenum">
              <a:rPr lang="en-US" altLang="en-US"/>
              <a:pPr>
                <a:defRPr/>
              </a:pPr>
              <a:t>‹#›</a:t>
            </a:fld>
            <a:endParaRPr lang="en-US" altLang="en-US"/>
          </a:p>
        </p:txBody>
      </p:sp>
    </p:spTree>
    <p:extLst>
      <p:ext uri="{BB962C8B-B14F-4D97-AF65-F5344CB8AC3E}">
        <p14:creationId xmlns:p14="http://schemas.microsoft.com/office/powerpoint/2010/main" val="10024596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D068437-AEF0-4D1F-9264-4F93AEA61CFE}" type="slidenum">
              <a:rPr lang="en-US" altLang="en-US"/>
              <a:pPr>
                <a:defRPr/>
              </a:pPr>
              <a:t>‹#›</a:t>
            </a:fld>
            <a:endParaRPr lang="en-US" altLang="en-US"/>
          </a:p>
        </p:txBody>
      </p:sp>
    </p:spTree>
    <p:extLst>
      <p:ext uri="{BB962C8B-B14F-4D97-AF65-F5344CB8AC3E}">
        <p14:creationId xmlns:p14="http://schemas.microsoft.com/office/powerpoint/2010/main" val="33592639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3" name="Rectangle 4"/>
          <p:cNvSpPr>
            <a:spLocks noGrp="1" noChangeArrowheads="1"/>
          </p:cNvSpPr>
          <p:nvPr>
            <p:ph type="dt" sz="half" idx="10"/>
          </p:nvPr>
        </p:nvSpPr>
        <p:spPr>
          <a:xfrm>
            <a:off x="609600" y="6245225"/>
            <a:ext cx="2844800" cy="476250"/>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165600" y="6245225"/>
            <a:ext cx="3860800" cy="476250"/>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737600" y="6245225"/>
            <a:ext cx="2844800" cy="476250"/>
          </a:xfrm>
        </p:spPr>
        <p:txBody>
          <a:bodyPr/>
          <a:lstStyle>
            <a:lvl1pPr>
              <a:defRPr/>
            </a:lvl1pPr>
          </a:lstStyle>
          <a:p>
            <a:pPr>
              <a:defRPr/>
            </a:pPr>
            <a:fld id="{AA6F7F90-BE50-4921-8644-E07CF9FF8F41}" type="slidenum">
              <a:rPr lang="en-US" altLang="en-US"/>
              <a:pPr>
                <a:defRPr/>
              </a:pPr>
              <a:t>‹#›</a:t>
            </a:fld>
            <a:endParaRPr lang="en-US" altLang="en-US"/>
          </a:p>
        </p:txBody>
      </p:sp>
    </p:spTree>
    <p:extLst>
      <p:ext uri="{BB962C8B-B14F-4D97-AF65-F5344CB8AC3E}">
        <p14:creationId xmlns:p14="http://schemas.microsoft.com/office/powerpoint/2010/main" val="1540650725"/>
      </p:ext>
    </p:extLst>
  </p:cSld>
  <p:clrMapOvr>
    <a:masterClrMapping/>
  </p:clrMapOvr>
  <p:transition spd="slow" advClick="0" advTm="6000">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1908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1390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9050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5178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4130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1488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9999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867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7CE88-E531-4710-8454-A7DDCF5E222E}" type="datetimeFigureOut">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DE5A0-851A-4559-82A1-BB493503F4E5}" type="slidenum">
              <a:rPr lang="en-US" smtClean="0"/>
              <a:t>‹#›</a:t>
            </a:fld>
            <a:endParaRPr lang="en-US"/>
          </a:p>
        </p:txBody>
      </p:sp>
    </p:spTree>
    <p:extLst>
      <p:ext uri="{BB962C8B-B14F-4D97-AF65-F5344CB8AC3E}">
        <p14:creationId xmlns:p14="http://schemas.microsoft.com/office/powerpoint/2010/main" val="2065811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4680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3406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7452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DA9CC3-B985-4306-B652-DB1A0BC8BC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5597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71AAAB-C4B5-40A6-BF2E-95BE56CBAB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0376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249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470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184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686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133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F7CE88-E531-4710-8454-A7DDCF5E222E}" type="datetimeFigureOut">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DE5A0-851A-4559-82A1-BB493503F4E5}" type="slidenum">
              <a:rPr lang="en-US" smtClean="0"/>
              <a:t>‹#›</a:t>
            </a:fld>
            <a:endParaRPr lang="en-US"/>
          </a:p>
        </p:txBody>
      </p:sp>
    </p:spTree>
    <p:extLst>
      <p:ext uri="{BB962C8B-B14F-4D97-AF65-F5344CB8AC3E}">
        <p14:creationId xmlns:p14="http://schemas.microsoft.com/office/powerpoint/2010/main" val="1009663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501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166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760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438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494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445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F8C0C2F-4902-4576-B651-B7D88E70ABF6}" type="datetimeFigureOut">
              <a:rPr lang="en-US" smtClean="0"/>
              <a:pPr>
                <a:defRPr/>
              </a:pPr>
              <a:t>6/9/2023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8FFE40-C31C-4B99-878C-E7CAC8AD0716}" type="slidenum">
              <a:rPr lang="en-US" smtClean="0"/>
              <a:pPr>
                <a:defRPr/>
              </a:pPr>
              <a:t>‹#›</a:t>
            </a:fld>
            <a:endParaRPr lang="en-US"/>
          </a:p>
        </p:txBody>
      </p:sp>
    </p:spTree>
    <p:extLst>
      <p:ext uri="{BB962C8B-B14F-4D97-AF65-F5344CB8AC3E}">
        <p14:creationId xmlns:p14="http://schemas.microsoft.com/office/powerpoint/2010/main" val="842843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800458-8F31-4C0D-ADAA-9E372237761D}" type="datetimeFigureOut">
              <a:rPr lang="en-US" smtClean="0"/>
              <a:pPr>
                <a:defRPr/>
              </a:pPr>
              <a:t>6/9/2023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4C65DC-2A33-4A92-A556-C960A7A79DB4}" type="slidenum">
              <a:rPr lang="en-US" smtClean="0"/>
              <a:pPr>
                <a:defRPr/>
              </a:pPr>
              <a:t>‹#›</a:t>
            </a:fld>
            <a:endParaRPr lang="en-US"/>
          </a:p>
        </p:txBody>
      </p:sp>
    </p:spTree>
    <p:extLst>
      <p:ext uri="{BB962C8B-B14F-4D97-AF65-F5344CB8AC3E}">
        <p14:creationId xmlns:p14="http://schemas.microsoft.com/office/powerpoint/2010/main" val="3367619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6999-F28C-46BD-91B6-ACFEC37D373B}" type="datetimeFigureOut">
              <a:rPr lang="en-US" smtClean="0"/>
              <a:pPr>
                <a:defRPr/>
              </a:pPr>
              <a:t>6/9/2023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EFB275-C6F3-4AC4-98C5-AC2EE7596C34}" type="slidenum">
              <a:rPr lang="en-US" smtClean="0"/>
              <a:pPr>
                <a:defRPr/>
              </a:pPr>
              <a:t>‹#›</a:t>
            </a:fld>
            <a:endParaRPr lang="en-US"/>
          </a:p>
        </p:txBody>
      </p:sp>
    </p:spTree>
    <p:extLst>
      <p:ext uri="{BB962C8B-B14F-4D97-AF65-F5344CB8AC3E}">
        <p14:creationId xmlns:p14="http://schemas.microsoft.com/office/powerpoint/2010/main" val="1251261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6840EB6-55E9-4FFC-AE11-E807A12255AB}" type="datetimeFigureOut">
              <a:rPr lang="en-US" smtClean="0"/>
              <a:pPr>
                <a:defRPr/>
              </a:pPr>
              <a:t>6/9/2023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E941F4-0BFE-49C1-A032-63EBCF1356A5}" type="slidenum">
              <a:rPr lang="en-US" smtClean="0"/>
              <a:pPr>
                <a:defRPr/>
              </a:pPr>
              <a:t>‹#›</a:t>
            </a:fld>
            <a:endParaRPr lang="en-US"/>
          </a:p>
        </p:txBody>
      </p:sp>
    </p:spTree>
    <p:extLst>
      <p:ext uri="{BB962C8B-B14F-4D97-AF65-F5344CB8AC3E}">
        <p14:creationId xmlns:p14="http://schemas.microsoft.com/office/powerpoint/2010/main" val="145363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F7CE88-E531-4710-8454-A7DDCF5E222E}" type="datetimeFigureOut">
              <a:rPr lang="en-US" smtClean="0"/>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DE5A0-851A-4559-82A1-BB493503F4E5}" type="slidenum">
              <a:rPr lang="en-US" smtClean="0"/>
              <a:t>‹#›</a:t>
            </a:fld>
            <a:endParaRPr lang="en-US"/>
          </a:p>
        </p:txBody>
      </p:sp>
    </p:spTree>
    <p:extLst>
      <p:ext uri="{BB962C8B-B14F-4D97-AF65-F5344CB8AC3E}">
        <p14:creationId xmlns:p14="http://schemas.microsoft.com/office/powerpoint/2010/main" val="3317793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4E7E462-C595-49BE-99A8-6BA9C56DA490}" type="datetimeFigureOut">
              <a:rPr lang="en-US" smtClean="0"/>
              <a:pPr>
                <a:defRPr/>
              </a:pPr>
              <a:t>6/9/2023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E03D53-949E-4BF6-B708-12EC830C68FD}" type="slidenum">
              <a:rPr lang="en-US" smtClean="0"/>
              <a:pPr>
                <a:defRPr/>
              </a:pPr>
              <a:t>‹#›</a:t>
            </a:fld>
            <a:endParaRPr lang="en-US"/>
          </a:p>
        </p:txBody>
      </p:sp>
    </p:spTree>
    <p:extLst>
      <p:ext uri="{BB962C8B-B14F-4D97-AF65-F5344CB8AC3E}">
        <p14:creationId xmlns:p14="http://schemas.microsoft.com/office/powerpoint/2010/main" val="1068736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AA84BF4-1FB2-45D8-B0AE-FC81F332BAB8}" type="datetimeFigureOut">
              <a:rPr lang="en-US" smtClean="0"/>
              <a:pPr>
                <a:defRPr/>
              </a:pPr>
              <a:t>6/9/2023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B925070-6D1D-44BE-9E69-86CE0AB3FC7A}" type="slidenum">
              <a:rPr lang="en-US" smtClean="0"/>
              <a:pPr>
                <a:defRPr/>
              </a:pPr>
              <a:t>‹#›</a:t>
            </a:fld>
            <a:endParaRPr lang="en-US"/>
          </a:p>
        </p:txBody>
      </p:sp>
    </p:spTree>
    <p:extLst>
      <p:ext uri="{BB962C8B-B14F-4D97-AF65-F5344CB8AC3E}">
        <p14:creationId xmlns:p14="http://schemas.microsoft.com/office/powerpoint/2010/main" val="2392090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5C99F7-CB6E-45A9-8EA0-98C252E0E1A6}" type="datetimeFigureOut">
              <a:rPr lang="en-US" smtClean="0"/>
              <a:pPr>
                <a:defRPr/>
              </a:pPr>
              <a:t>6/9/2023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CDC9CAC-9333-4D79-9535-BDA15FF8BC47}" type="slidenum">
              <a:rPr lang="en-US" smtClean="0"/>
              <a:pPr>
                <a:defRPr/>
              </a:pPr>
              <a:t>‹#›</a:t>
            </a:fld>
            <a:endParaRPr lang="en-US"/>
          </a:p>
        </p:txBody>
      </p:sp>
    </p:spTree>
    <p:extLst>
      <p:ext uri="{BB962C8B-B14F-4D97-AF65-F5344CB8AC3E}">
        <p14:creationId xmlns:p14="http://schemas.microsoft.com/office/powerpoint/2010/main" val="3272083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21D968B-D60A-4FA2-B13E-A12508002776}" type="datetimeFigureOut">
              <a:rPr lang="en-US" smtClean="0"/>
              <a:pPr>
                <a:defRPr/>
              </a:pPr>
              <a:t>6/9/2023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A1A016-7411-497B-ABE0-240C01279FBB}" type="slidenum">
              <a:rPr lang="en-US" smtClean="0"/>
              <a:pPr>
                <a:defRPr/>
              </a:pPr>
              <a:t>‹#›</a:t>
            </a:fld>
            <a:endParaRPr lang="en-US"/>
          </a:p>
        </p:txBody>
      </p:sp>
    </p:spTree>
    <p:extLst>
      <p:ext uri="{BB962C8B-B14F-4D97-AF65-F5344CB8AC3E}">
        <p14:creationId xmlns:p14="http://schemas.microsoft.com/office/powerpoint/2010/main" val="30351204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940150-C77E-4702-912E-2EE805F64538}" type="datetimeFigureOut">
              <a:rPr lang="en-US" smtClean="0"/>
              <a:pPr>
                <a:defRPr/>
              </a:pPr>
              <a:t>6/9/2023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C9AB5E-1222-4DDF-9E0A-B2ADF009BFFB}" type="slidenum">
              <a:rPr lang="en-US" smtClean="0"/>
              <a:pPr>
                <a:defRPr/>
              </a:pPr>
              <a:t>‹#›</a:t>
            </a:fld>
            <a:endParaRPr lang="en-US"/>
          </a:p>
        </p:txBody>
      </p:sp>
    </p:spTree>
    <p:extLst>
      <p:ext uri="{BB962C8B-B14F-4D97-AF65-F5344CB8AC3E}">
        <p14:creationId xmlns:p14="http://schemas.microsoft.com/office/powerpoint/2010/main" val="1183766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C140A8-64B7-428D-8A48-4BB63505BBEF}" type="datetimeFigureOut">
              <a:rPr lang="en-US" smtClean="0"/>
              <a:pPr>
                <a:defRPr/>
              </a:pPr>
              <a:t>6/9/2023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0D88E8-8FD9-41AF-8214-0DCAA8783C47}" type="slidenum">
              <a:rPr lang="en-US" smtClean="0"/>
              <a:pPr>
                <a:defRPr/>
              </a:pPr>
              <a:t>‹#›</a:t>
            </a:fld>
            <a:endParaRPr lang="en-US"/>
          </a:p>
        </p:txBody>
      </p:sp>
    </p:spTree>
    <p:extLst>
      <p:ext uri="{BB962C8B-B14F-4D97-AF65-F5344CB8AC3E}">
        <p14:creationId xmlns:p14="http://schemas.microsoft.com/office/powerpoint/2010/main" val="2923083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D845A1-2AAA-4A0F-864F-EBBA5E1C84FC}" type="datetimeFigureOut">
              <a:rPr lang="en-US" smtClean="0"/>
              <a:pPr>
                <a:defRPr/>
              </a:pPr>
              <a:t>6/9/2023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13068F-AE64-4258-8C2F-97D0754806B7}" type="slidenum">
              <a:rPr lang="en-US" smtClean="0"/>
              <a:pPr>
                <a:defRPr/>
              </a:pPr>
              <a:t>‹#›</a:t>
            </a:fld>
            <a:endParaRPr lang="en-US"/>
          </a:p>
        </p:txBody>
      </p:sp>
    </p:spTree>
    <p:extLst>
      <p:ext uri="{BB962C8B-B14F-4D97-AF65-F5344CB8AC3E}">
        <p14:creationId xmlns:p14="http://schemas.microsoft.com/office/powerpoint/2010/main" val="3727539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endParaRPr lang="fa-IR"/>
          </a:p>
        </p:txBody>
      </p:sp>
      <p:sp>
        <p:nvSpPr>
          <p:cNvPr id="3" name="Chart Placeholder 2"/>
          <p:cNvSpPr>
            <a:spLocks noGrp="1"/>
          </p:cNvSpPr>
          <p:nvPr>
            <p:ph type="chart" idx="1"/>
          </p:nvPr>
        </p:nvSpPr>
        <p:spPr>
          <a:xfrm>
            <a:off x="609600" y="1600203"/>
            <a:ext cx="10972800" cy="4530725"/>
          </a:xfrm>
        </p:spPr>
        <p:txBody>
          <a:bodyPr rtlCol="0">
            <a:normAutofit/>
          </a:bodyPr>
          <a:lstStyle/>
          <a:p>
            <a:pPr lvl="0"/>
            <a:endParaRPr lang="fa-IR" noProof="0"/>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243638"/>
            <a:ext cx="2844800" cy="457200"/>
          </a:xfrm>
        </p:spPr>
        <p:txBody>
          <a:bodyPr/>
          <a:lstStyle>
            <a:lvl1pPr>
              <a:defRPr smtClean="0"/>
            </a:lvl1pPr>
          </a:lstStyle>
          <a:p>
            <a:pPr>
              <a:defRPr/>
            </a:pPr>
            <a:fld id="{B3C49EBD-239A-4008-9198-D34D5BF25D0F}" type="slidenum">
              <a:rPr lang="en-US" smtClean="0"/>
              <a:pPr>
                <a:defRPr/>
              </a:pPr>
              <a:t>‹#›</a:t>
            </a:fld>
            <a:endParaRPr lang="en-US"/>
          </a:p>
        </p:txBody>
      </p:sp>
    </p:spTree>
    <p:extLst>
      <p:ext uri="{BB962C8B-B14F-4D97-AF65-F5344CB8AC3E}">
        <p14:creationId xmlns:p14="http://schemas.microsoft.com/office/powerpoint/2010/main" val="436315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p:cNvSpPr>
            <a:spLocks noGrp="1" noChangeArrowheads="1"/>
          </p:cNvSpPr>
          <p:nvPr>
            <p:ph type="dt" sz="half" idx="10"/>
          </p:nvPr>
        </p:nvSpPr>
        <p:spPr/>
        <p:txBody>
          <a:bodyPr/>
          <a:lstStyle>
            <a:lvl1pPr>
              <a:defRPr/>
            </a:lvl1pPr>
          </a:lstStyle>
          <a:p>
            <a:pPr>
              <a:defRPr/>
            </a:pPr>
            <a:endParaRPr lang="en-US"/>
          </a:p>
        </p:txBody>
      </p:sp>
      <p:sp>
        <p:nvSpPr>
          <p:cNvPr id="6" name="Footer Placeholder 7"/>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a:defRPr smtClean="0"/>
            </a:lvl1pPr>
          </a:lstStyle>
          <a:p>
            <a:pPr>
              <a:defRPr/>
            </a:pPr>
            <a:fld id="{F85ADB96-6811-4577-992D-62E4F616FD66}" type="slidenum">
              <a:rPr lang="en-US" smtClean="0"/>
              <a:pPr>
                <a:defRPr/>
              </a:pPr>
              <a:t>‹#›</a:t>
            </a:fld>
            <a:endParaRPr lang="en-US"/>
          </a:p>
        </p:txBody>
      </p:sp>
    </p:spTree>
    <p:extLst>
      <p:ext uri="{BB962C8B-B14F-4D97-AF65-F5344CB8AC3E}">
        <p14:creationId xmlns:p14="http://schemas.microsoft.com/office/powerpoint/2010/main" val="15439089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5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F7CE88-E531-4710-8454-A7DDCF5E222E}" type="datetimeFigureOut">
              <a:rPr lang="en-US" smtClean="0"/>
              <a:t>6/9/2023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DDE5A0-851A-4559-82A1-BB493503F4E5}" type="slidenum">
              <a:rPr lang="en-US" smtClean="0"/>
              <a:t>‹#›</a:t>
            </a:fld>
            <a:endParaRPr lang="en-US"/>
          </a:p>
        </p:txBody>
      </p:sp>
    </p:spTree>
    <p:extLst>
      <p:ext uri="{BB962C8B-B14F-4D97-AF65-F5344CB8AC3E}">
        <p14:creationId xmlns:p14="http://schemas.microsoft.com/office/powerpoint/2010/main" val="1477003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820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4212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797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446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9227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7954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182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00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3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9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F7CE88-E531-4710-8454-A7DDCF5E222E}" type="datetimeFigureOut">
              <a:rPr lang="en-US" smtClean="0"/>
              <a:t>6/9/2023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DDE5A0-851A-4559-82A1-BB493503F4E5}" type="slidenum">
              <a:rPr lang="en-US" smtClean="0"/>
              <a:t>‹#›</a:t>
            </a:fld>
            <a:endParaRPr lang="en-US"/>
          </a:p>
        </p:txBody>
      </p:sp>
    </p:spTree>
    <p:extLst>
      <p:ext uri="{BB962C8B-B14F-4D97-AF65-F5344CB8AC3E}">
        <p14:creationId xmlns:p14="http://schemas.microsoft.com/office/powerpoint/2010/main" val="1536789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71AAAB-C4B5-40A6-BF2E-95BE56CBABB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3769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228601"/>
            <a:ext cx="9652000" cy="868363"/>
          </a:xfrm>
        </p:spPr>
        <p:txBody>
          <a:bodyPr/>
          <a:lstStyle/>
          <a:p>
            <a:r>
              <a:rPr lang="en-US"/>
              <a:t>Click to edit Master title style</a:t>
            </a:r>
          </a:p>
        </p:txBody>
      </p:sp>
      <p:sp>
        <p:nvSpPr>
          <p:cNvPr id="3" name="Text Placeholder 2"/>
          <p:cNvSpPr>
            <a:spLocks noGrp="1"/>
          </p:cNvSpPr>
          <p:nvPr>
            <p:ph type="body" sz="half" idx="1"/>
          </p:nvPr>
        </p:nvSpPr>
        <p:spPr>
          <a:xfrm>
            <a:off x="2438400" y="1524000"/>
            <a:ext cx="95504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438400" y="4191000"/>
            <a:ext cx="95504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1581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348854"/>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9750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8836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8336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873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683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537530"/>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5F51"/>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455F5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455F5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68982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7CE88-E531-4710-8454-A7DDCF5E222E}" type="datetimeFigureOut">
              <a:rPr lang="en-US" smtClean="0"/>
              <a:t>6/9/2023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DDE5A0-851A-4559-82A1-BB493503F4E5}" type="slidenum">
              <a:rPr lang="en-US" smtClean="0"/>
              <a:t>‹#›</a:t>
            </a:fld>
            <a:endParaRPr lang="en-US"/>
          </a:p>
        </p:txBody>
      </p:sp>
    </p:spTree>
    <p:extLst>
      <p:ext uri="{BB962C8B-B14F-4D97-AF65-F5344CB8AC3E}">
        <p14:creationId xmlns:p14="http://schemas.microsoft.com/office/powerpoint/2010/main" val="3282824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982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1651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7431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1BDED51B-22B8-43A1-B95E-B6323713B3CD}" type="datetimeFigureOut">
              <a:rPr lang="en-US" smtClean="0"/>
              <a:pPr>
                <a:defRPr/>
              </a:pPr>
              <a:t>6/9/2023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B32C9BDA-EE5E-4788-BB42-78A0237BC62B}" type="slidenum">
              <a:rPr lang="en-US" smtClean="0"/>
              <a:pPr>
                <a:defRPr/>
              </a:pPr>
              <a:t>‹#›</a:t>
            </a:fld>
            <a:endParaRPr lang="en-US"/>
          </a:p>
        </p:txBody>
      </p:sp>
    </p:spTree>
    <p:extLst>
      <p:ext uri="{BB962C8B-B14F-4D97-AF65-F5344CB8AC3E}">
        <p14:creationId xmlns:p14="http://schemas.microsoft.com/office/powerpoint/2010/main" val="453543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A57E4AEB-CEF5-4438-9B2D-6C35E7999B7E}" type="datetimeFigureOut">
              <a:rPr lang="en-US" smtClean="0"/>
              <a:pPr>
                <a:defRPr/>
              </a:pPr>
              <a:t>6/9/2023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DCFA321A-590A-4D1C-9BCE-869EEF3177B2}" type="slidenum">
              <a:rPr lang="en-US" smtClean="0"/>
              <a:pPr>
                <a:defRPr/>
              </a:pPr>
              <a:t>‹#›</a:t>
            </a:fld>
            <a:endParaRPr lang="en-US"/>
          </a:p>
        </p:txBody>
      </p:sp>
    </p:spTree>
    <p:extLst>
      <p:ext uri="{BB962C8B-B14F-4D97-AF65-F5344CB8AC3E}">
        <p14:creationId xmlns:p14="http://schemas.microsoft.com/office/powerpoint/2010/main" val="27797989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FA4B9583-D130-47E7-BCFA-DB0F18E5CE03}" type="datetimeFigureOut">
              <a:rPr lang="en-US" smtClean="0"/>
              <a:pPr>
                <a:defRPr/>
              </a:pPr>
              <a:t>6/9/2023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480CAF30-05EC-4D09-80C2-2D2561950B9F}" type="slidenum">
              <a:rPr lang="en-US" smtClean="0"/>
              <a:pPr>
                <a:defRPr/>
              </a:pPr>
              <a:t>‹#›</a:t>
            </a:fld>
            <a:endParaRPr lang="en-US"/>
          </a:p>
        </p:txBody>
      </p:sp>
    </p:spTree>
    <p:extLst>
      <p:ext uri="{BB962C8B-B14F-4D97-AF65-F5344CB8AC3E}">
        <p14:creationId xmlns:p14="http://schemas.microsoft.com/office/powerpoint/2010/main" val="15173420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6923AF47-2AB4-43D2-94D2-8B769CA3AE72}" type="datetimeFigureOut">
              <a:rPr lang="en-US" smtClean="0"/>
              <a:pPr>
                <a:defRPr/>
              </a:pPr>
              <a:t>6/9/2023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9A94C5B0-A3D5-453E-B193-020522015ED4}" type="slidenum">
              <a:rPr lang="en-US" smtClean="0"/>
              <a:pPr>
                <a:defRPr/>
              </a:pPr>
              <a:t>‹#›</a:t>
            </a:fld>
            <a:endParaRPr lang="en-US"/>
          </a:p>
        </p:txBody>
      </p:sp>
    </p:spTree>
    <p:extLst>
      <p:ext uri="{BB962C8B-B14F-4D97-AF65-F5344CB8AC3E}">
        <p14:creationId xmlns:p14="http://schemas.microsoft.com/office/powerpoint/2010/main" val="4059816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FBC7BDE2-069B-4527-9C2A-EF76150C2EB0}" type="datetimeFigureOut">
              <a:rPr lang="en-US" smtClean="0"/>
              <a:pPr>
                <a:defRPr/>
              </a:pPr>
              <a:t>6/9/2023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DCF0C870-8ECA-40EA-BF3F-B040E56DBA4B}" type="slidenum">
              <a:rPr lang="en-US" smtClean="0"/>
              <a:pPr>
                <a:defRPr/>
              </a:pPr>
              <a:t>‹#›</a:t>
            </a:fld>
            <a:endParaRPr lang="en-US"/>
          </a:p>
        </p:txBody>
      </p:sp>
    </p:spTree>
    <p:extLst>
      <p:ext uri="{BB962C8B-B14F-4D97-AF65-F5344CB8AC3E}">
        <p14:creationId xmlns:p14="http://schemas.microsoft.com/office/powerpoint/2010/main" val="34278972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1A9790A1-0C39-4987-BD8C-EB43BB3B2195}" type="datetimeFigureOut">
              <a:rPr lang="en-US" smtClean="0"/>
              <a:pPr>
                <a:defRPr/>
              </a:pPr>
              <a:t>6/9/2023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DB65A047-DD02-4358-81A0-D0565C6CD39A}" type="slidenum">
              <a:rPr lang="en-US" smtClean="0"/>
              <a:pPr>
                <a:defRPr/>
              </a:pPr>
              <a:t>‹#›</a:t>
            </a:fld>
            <a:endParaRPr lang="en-US"/>
          </a:p>
        </p:txBody>
      </p:sp>
    </p:spTree>
    <p:extLst>
      <p:ext uri="{BB962C8B-B14F-4D97-AF65-F5344CB8AC3E}">
        <p14:creationId xmlns:p14="http://schemas.microsoft.com/office/powerpoint/2010/main" val="33304505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6FF62172-AB0B-4B0A-9583-CC60B41C21B7}" type="datetimeFigureOut">
              <a:rPr lang="en-US" smtClean="0"/>
              <a:pPr>
                <a:defRPr/>
              </a:pPr>
              <a:t>6/9/2023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5020A1E5-0ADB-4BB8-9B50-B3FB99E2EADA}" type="slidenum">
              <a:rPr lang="en-US" smtClean="0"/>
              <a:pPr>
                <a:defRPr/>
              </a:pPr>
              <a:t>‹#›</a:t>
            </a:fld>
            <a:endParaRPr lang="en-US"/>
          </a:p>
        </p:txBody>
      </p:sp>
    </p:spTree>
    <p:extLst>
      <p:ext uri="{BB962C8B-B14F-4D97-AF65-F5344CB8AC3E}">
        <p14:creationId xmlns:p14="http://schemas.microsoft.com/office/powerpoint/2010/main" val="3606082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F7CE88-E531-4710-8454-A7DDCF5E222E}" type="datetimeFigureOut">
              <a:rPr lang="en-US" smtClean="0"/>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DE5A0-851A-4559-82A1-BB493503F4E5}" type="slidenum">
              <a:rPr lang="en-US" smtClean="0"/>
              <a:t>‹#›</a:t>
            </a:fld>
            <a:endParaRPr lang="en-US"/>
          </a:p>
        </p:txBody>
      </p:sp>
    </p:spTree>
    <p:extLst>
      <p:ext uri="{BB962C8B-B14F-4D97-AF65-F5344CB8AC3E}">
        <p14:creationId xmlns:p14="http://schemas.microsoft.com/office/powerpoint/2010/main" val="1565993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3786FCEF-F7FB-4E7D-A2E7-2ACDA6A65DD1}" type="datetimeFigureOut">
              <a:rPr lang="en-US" smtClean="0"/>
              <a:pPr>
                <a:defRPr/>
              </a:pPr>
              <a:t>6/9/2023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E14F6BCA-1ABD-4C0F-BFD2-F602332E27F2}" type="slidenum">
              <a:rPr lang="en-US" smtClean="0"/>
              <a:pPr>
                <a:defRPr/>
              </a:pPr>
              <a:t>‹#›</a:t>
            </a:fld>
            <a:endParaRPr lang="en-US"/>
          </a:p>
        </p:txBody>
      </p:sp>
    </p:spTree>
    <p:extLst>
      <p:ext uri="{BB962C8B-B14F-4D97-AF65-F5344CB8AC3E}">
        <p14:creationId xmlns:p14="http://schemas.microsoft.com/office/powerpoint/2010/main" val="27312008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F7DFB415-5105-4167-B248-E5ECB77EA1B8}" type="datetimeFigureOut">
              <a:rPr lang="en-US" smtClean="0"/>
              <a:pPr>
                <a:defRPr/>
              </a:pPr>
              <a:t>6/9/2023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D904DB29-38EC-4B64-BA5E-FDBA0B784FB1}" type="slidenum">
              <a:rPr lang="en-US" smtClean="0"/>
              <a:pPr>
                <a:defRPr/>
              </a:pPr>
              <a:t>‹#›</a:t>
            </a:fld>
            <a:endParaRPr lang="en-US"/>
          </a:p>
        </p:txBody>
      </p:sp>
    </p:spTree>
    <p:extLst>
      <p:ext uri="{BB962C8B-B14F-4D97-AF65-F5344CB8AC3E}">
        <p14:creationId xmlns:p14="http://schemas.microsoft.com/office/powerpoint/2010/main" val="10610128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36E9CA8D-7092-4CE9-AA24-F71ADA3F4C45}" type="datetimeFigureOut">
              <a:rPr lang="en-US" smtClean="0"/>
              <a:pPr>
                <a:defRPr/>
              </a:pPr>
              <a:t>6/9/2023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DFC73499-F8EE-4527-B834-C52664D0350A}" type="slidenum">
              <a:rPr lang="en-US" smtClean="0"/>
              <a:pPr>
                <a:defRPr/>
              </a:pPr>
              <a:t>‹#›</a:t>
            </a:fld>
            <a:endParaRPr lang="en-US"/>
          </a:p>
        </p:txBody>
      </p:sp>
    </p:spTree>
    <p:extLst>
      <p:ext uri="{BB962C8B-B14F-4D97-AF65-F5344CB8AC3E}">
        <p14:creationId xmlns:p14="http://schemas.microsoft.com/office/powerpoint/2010/main" val="25517122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3AB78439-9333-404A-9A4C-970A3E1727F4}" type="datetimeFigureOut">
              <a:rPr lang="en-US" smtClean="0"/>
              <a:pPr>
                <a:defRPr/>
              </a:pPr>
              <a:t>6/9/2023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65AE2A41-83BB-4451-A50E-C119F07AC34B}" type="slidenum">
              <a:rPr lang="en-US" smtClean="0"/>
              <a:pPr>
                <a:defRPr/>
              </a:pPr>
              <a:t>‹#›</a:t>
            </a:fld>
            <a:endParaRPr lang="en-US"/>
          </a:p>
        </p:txBody>
      </p:sp>
    </p:spTree>
    <p:extLst>
      <p:ext uri="{BB962C8B-B14F-4D97-AF65-F5344CB8AC3E}">
        <p14:creationId xmlns:p14="http://schemas.microsoft.com/office/powerpoint/2010/main" val="39377724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228601"/>
            <a:ext cx="9652000" cy="868363"/>
          </a:xfrm>
        </p:spPr>
        <p:txBody>
          <a:bodyPr/>
          <a:lstStyle/>
          <a:p>
            <a:r>
              <a:rPr lang="en-US"/>
              <a:t>Click to edit Master title style</a:t>
            </a:r>
          </a:p>
        </p:txBody>
      </p:sp>
      <p:sp>
        <p:nvSpPr>
          <p:cNvPr id="3" name="Text Placeholder 2"/>
          <p:cNvSpPr>
            <a:spLocks noGrp="1"/>
          </p:cNvSpPr>
          <p:nvPr>
            <p:ph type="body" sz="half" idx="1"/>
          </p:nvPr>
        </p:nvSpPr>
        <p:spPr>
          <a:xfrm>
            <a:off x="2438400" y="1524000"/>
            <a:ext cx="95504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438400" y="4191000"/>
            <a:ext cx="95504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54423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970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235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6546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3445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6/9/2023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5491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F7CE88-E531-4710-8454-A7DDCF5E222E}" type="datetimeFigureOut">
              <a:rPr lang="en-US" smtClean="0"/>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DE5A0-851A-4559-82A1-BB493503F4E5}" type="slidenum">
              <a:rPr lang="en-US" smtClean="0"/>
              <a:t>‹#›</a:t>
            </a:fld>
            <a:endParaRPr lang="en-US"/>
          </a:p>
        </p:txBody>
      </p:sp>
    </p:spTree>
    <p:extLst>
      <p:ext uri="{BB962C8B-B14F-4D97-AF65-F5344CB8AC3E}">
        <p14:creationId xmlns:p14="http://schemas.microsoft.com/office/powerpoint/2010/main" val="6177665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6/9/2023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91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6/9/2023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1138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9615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683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2376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5433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2427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0968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6/9/2023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4615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6/9/2023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2514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image" Target="../media/image1.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7CE88-E531-4710-8454-A7DDCF5E222E}" type="datetimeFigureOut">
              <a:rPr lang="en-US" smtClean="0"/>
              <a:t>6/9/2023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DDE5A0-851A-4559-82A1-BB493503F4E5}" type="slidenum">
              <a:rPr lang="en-US" smtClean="0"/>
              <a:t>‹#›</a:t>
            </a:fld>
            <a:endParaRPr lang="en-US"/>
          </a:p>
        </p:txBody>
      </p:sp>
    </p:spTree>
    <p:extLst>
      <p:ext uri="{BB962C8B-B14F-4D97-AF65-F5344CB8AC3E}">
        <p14:creationId xmlns:p14="http://schemas.microsoft.com/office/powerpoint/2010/main" val="433321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0716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3F0EFED-31EF-4B66-8C60-9D551EE29D5D}"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26E77A23-8A62-4447-9BDF-90416C00A69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3326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smtClean="0">
                <a:solidFill>
                  <a:prstClr val="black">
                    <a:tint val="75000"/>
                  </a:prstClr>
                </a:solidFill>
                <a:latin typeface="Calibri"/>
                <a:cs typeface="+mn-cs"/>
              </a:defRPr>
            </a:lvl1pPr>
          </a:lstStyle>
          <a:p>
            <a:pPr>
              <a:defRPr/>
            </a:pPr>
            <a:fld id="{64934F9E-5D9E-49D8-BEE0-89D9782CCCA0}" type="datetimeFigureOut">
              <a:rPr lang="en-US" smtClean="0"/>
              <a:pPr>
                <a:defRPr/>
              </a:pPr>
              <a:t>6/9/2023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smtClean="0">
                <a:solidFill>
                  <a:prstClr val="black">
                    <a:tint val="75000"/>
                  </a:prstClr>
                </a:solidFill>
                <a:latin typeface="Calibri"/>
                <a:cs typeface="+mn-cs"/>
              </a:defRPr>
            </a:lvl1pPr>
          </a:lstStyle>
          <a:p>
            <a:pPr>
              <a:defRPr/>
            </a:pPr>
            <a:fld id="{1B98718F-BC3D-4B4F-BFDB-6F767BA6CF08}" type="slidenum">
              <a:rPr lang="en-US" smtClean="0"/>
              <a:pPr>
                <a:defRPr/>
              </a:pPr>
              <a:t>‹#›</a:t>
            </a:fld>
            <a:endParaRPr lang="en-US"/>
          </a:p>
        </p:txBody>
      </p:sp>
    </p:spTree>
    <p:extLst>
      <p:ext uri="{BB962C8B-B14F-4D97-AF65-F5344CB8AC3E}">
        <p14:creationId xmlns:p14="http://schemas.microsoft.com/office/powerpoint/2010/main" val="421004293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ctr" defTabSz="685800" rtl="0" fontAlgn="base">
        <a:spcBef>
          <a:spcPct val="0"/>
        </a:spcBef>
        <a:spcAft>
          <a:spcPct val="0"/>
        </a:spcAft>
        <a:defRPr sz="3300" kern="1200">
          <a:solidFill>
            <a:schemeClr val="tx1"/>
          </a:solidFill>
          <a:latin typeface="+mj-lt"/>
          <a:ea typeface="+mj-ea"/>
          <a:cs typeface="+mj-cs"/>
        </a:defRPr>
      </a:lvl1pPr>
      <a:lvl2pPr algn="ctr" defTabSz="685800" rtl="0" fontAlgn="base">
        <a:spcBef>
          <a:spcPct val="0"/>
        </a:spcBef>
        <a:spcAft>
          <a:spcPct val="0"/>
        </a:spcAft>
        <a:defRPr sz="3300">
          <a:solidFill>
            <a:schemeClr val="tx1"/>
          </a:solidFill>
          <a:latin typeface="Calibri" panose="020F0502020204030204" pitchFamily="34" charset="0"/>
        </a:defRPr>
      </a:lvl2pPr>
      <a:lvl3pPr algn="ctr" defTabSz="685800" rtl="0" fontAlgn="base">
        <a:spcBef>
          <a:spcPct val="0"/>
        </a:spcBef>
        <a:spcAft>
          <a:spcPct val="0"/>
        </a:spcAft>
        <a:defRPr sz="3300">
          <a:solidFill>
            <a:schemeClr val="tx1"/>
          </a:solidFill>
          <a:latin typeface="Calibri" panose="020F0502020204030204" pitchFamily="34" charset="0"/>
        </a:defRPr>
      </a:lvl3pPr>
      <a:lvl4pPr algn="ctr" defTabSz="685800" rtl="0" fontAlgn="base">
        <a:spcBef>
          <a:spcPct val="0"/>
        </a:spcBef>
        <a:spcAft>
          <a:spcPct val="0"/>
        </a:spcAft>
        <a:defRPr sz="3300">
          <a:solidFill>
            <a:schemeClr val="tx1"/>
          </a:solidFill>
          <a:latin typeface="Calibri" panose="020F0502020204030204" pitchFamily="34" charset="0"/>
        </a:defRPr>
      </a:lvl4pPr>
      <a:lvl5pPr algn="ctr" defTabSz="685800" rtl="0" fontAlgn="base">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3BA1E-FFEC-44C2-B567-8D06FFE53463}"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AEFABB-FEB2-40E4-AA37-3E60C33C5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51561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B02557A-7053-4340-A874-8AB926A8EDA1}"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6/9/2023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75534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92EF7CC-AB48-44E2-B214-A178DFBA22A3}" type="datetimeFigureOut">
              <a:rPr lang="en-US" smtClean="0"/>
              <a:pPr>
                <a:defRPr/>
              </a:pPr>
              <a:t>6/9/2023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26F37D24-6408-443E-B40D-C3A658CD0E08}" type="slidenum">
              <a:rPr lang="en-US" smtClean="0"/>
              <a:pPr>
                <a:defRPr/>
              </a:pPr>
              <a:t>‹#›</a:t>
            </a:fld>
            <a:endParaRPr lang="en-US"/>
          </a:p>
        </p:txBody>
      </p:sp>
    </p:spTree>
    <p:extLst>
      <p:ext uri="{BB962C8B-B14F-4D97-AF65-F5344CB8AC3E}">
        <p14:creationId xmlns:p14="http://schemas.microsoft.com/office/powerpoint/2010/main" val="47386495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6/9/2023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109733804"/>
      </p:ext>
    </p:extLst>
  </p:cSld>
  <p:clrMap bg1="dk1" tx1="lt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954617" y="5002214"/>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sz="1800"/>
          </a:p>
        </p:txBody>
      </p:sp>
      <p:sp>
        <p:nvSpPr>
          <p:cNvPr id="1027" name="Freeform 11"/>
          <p:cNvSpPr>
            <a:spLocks/>
          </p:cNvSpPr>
          <p:nvPr/>
        </p:nvSpPr>
        <p:spPr bwMode="auto">
          <a:xfrm>
            <a:off x="-71966" y="5784850"/>
            <a:ext cx="5069417" cy="838200"/>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14" name="Right Triangle 13"/>
          <p:cNvSpPr>
            <a:spLocks/>
          </p:cNvSpPr>
          <p:nvPr/>
        </p:nvSpPr>
        <p:spPr bwMode="auto">
          <a:xfrm>
            <a:off x="-8056" y="5791253"/>
            <a:ext cx="4536419"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8970433" y="6408739"/>
            <a:ext cx="2559051"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5839884" y="6408739"/>
            <a:ext cx="3134783"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11529484" y="6408739"/>
            <a:ext cx="488949"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pPr>
              <a:defRPr/>
            </a:pPr>
            <a:fld id="{AF07F153-43F1-42CF-9B62-F09A65E912A6}" type="slidenum">
              <a:rPr lang="en-US" altLang="en-US"/>
              <a:pPr>
                <a:defRPr/>
              </a:pPr>
              <a:t>‹#›</a:t>
            </a:fld>
            <a:endParaRPr lang="en-US" altLang="en-US"/>
          </a:p>
        </p:txBody>
      </p:sp>
    </p:spTree>
    <p:extLst>
      <p:ext uri="{BB962C8B-B14F-4D97-AF65-F5344CB8AC3E}">
        <p14:creationId xmlns:p14="http://schemas.microsoft.com/office/powerpoint/2010/main" val="332524669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8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1"/>
            <a:r>
              <a:rPr lang="fa-IR" sz="4400" dirty="0">
                <a:solidFill>
                  <a:srgbClr val="FFFF00"/>
                </a:solidFill>
                <a:cs typeface="B Titr" panose="00000700000000000000" pitchFamily="2" charset="-78"/>
              </a:rPr>
              <a:t>از کودکی چه کنیم تا فرزندانمان در جوانی به انحراف اخلاقی دچار نشوند؟</a:t>
            </a:r>
            <a:endParaRPr lang="en-US" sz="4400" dirty="0">
              <a:solidFill>
                <a:srgbClr val="FFFF00"/>
              </a:solidFill>
              <a:cs typeface="B Titr" panose="00000700000000000000" pitchFamily="2" charset="-78"/>
            </a:endParaRPr>
          </a:p>
        </p:txBody>
      </p:sp>
      <p:sp>
        <p:nvSpPr>
          <p:cNvPr id="3" name="Text Placeholder 2"/>
          <p:cNvSpPr>
            <a:spLocks noGrp="1"/>
          </p:cNvSpPr>
          <p:nvPr>
            <p:ph type="subTitle" idx="1"/>
          </p:nvPr>
        </p:nvSpPr>
        <p:spPr>
          <a:xfrm>
            <a:off x="837076" y="4394039"/>
            <a:ext cx="8144134" cy="1117687"/>
          </a:xfrm>
        </p:spPr>
        <p:txBody>
          <a:bodyPr>
            <a:normAutofit lnSpcReduction="10000"/>
          </a:bodyPr>
          <a:lstStyle/>
          <a:p>
            <a:r>
              <a:rPr lang="fa-IR" dirty="0">
                <a:cs typeface="B Titr" panose="00000700000000000000" pitchFamily="2" charset="-78"/>
              </a:rPr>
              <a:t>نوذر نخعی</a:t>
            </a:r>
          </a:p>
          <a:p>
            <a:r>
              <a:rPr lang="fa-IR" dirty="0">
                <a:cs typeface="B Titr" panose="00000700000000000000" pitchFamily="2" charset="-78"/>
              </a:rPr>
              <a:t>استاد پزشکی اجتماعی</a:t>
            </a:r>
          </a:p>
          <a:p>
            <a:r>
              <a:rPr lang="fa-IR" dirty="0">
                <a:cs typeface="B Titr" panose="00000700000000000000" pitchFamily="2" charset="-78"/>
              </a:rPr>
              <a:t> دانشگاه علوم پزشکی کرمان</a:t>
            </a:r>
            <a:endParaRPr lang="en-US" dirty="0">
              <a:cs typeface="B Titr" panose="00000700000000000000" pitchFamily="2" charset="-78"/>
            </a:endParaRPr>
          </a:p>
        </p:txBody>
      </p:sp>
      <p:sp>
        <p:nvSpPr>
          <p:cNvPr id="4" name="Title 1"/>
          <p:cNvSpPr txBox="1">
            <a:spLocks/>
          </p:cNvSpPr>
          <p:nvPr/>
        </p:nvSpPr>
        <p:spPr>
          <a:xfrm>
            <a:off x="1445623" y="192576"/>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6" name="Picture 5"/>
          <p:cNvPicPr>
            <a:picLocks noChangeAspect="1"/>
          </p:cNvPicPr>
          <p:nvPr/>
        </p:nvPicPr>
        <p:blipFill>
          <a:blip r:embed="rId3">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4528240" y="0"/>
            <a:ext cx="3252749" cy="1002612"/>
          </a:xfrm>
          <a:prstGeom prst="rect">
            <a:avLst/>
          </a:prstGeom>
          <a:noFill/>
          <a:effectLst>
            <a:outerShdw blurRad="50800" dist="50800" dir="5400000" algn="ctr" rotWithShape="0">
              <a:srgbClr val="FFFF00"/>
            </a:outerShdw>
          </a:effectLst>
        </p:spPr>
      </p:pic>
      <p:sp>
        <p:nvSpPr>
          <p:cNvPr id="7" name="TextBox 6"/>
          <p:cNvSpPr txBox="1"/>
          <p:nvPr/>
        </p:nvSpPr>
        <p:spPr>
          <a:xfrm>
            <a:off x="8846399" y="2656202"/>
            <a:ext cx="3486447" cy="175432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600" b="1" i="0" u="none" strike="noStrike" kern="1200" cap="none" spc="0" normalizeH="0" baseline="0" noProof="0" dirty="0">
                <a:ln>
                  <a:noFill/>
                </a:ln>
                <a:solidFill>
                  <a:srgbClr val="9D360E">
                    <a:lumMod val="50000"/>
                  </a:srgbClr>
                </a:solidFill>
                <a:effectLst/>
                <a:uLnTx/>
                <a:uFillTx/>
                <a:latin typeface="IranNastaliq" panose="02020505000000020003" pitchFamily="18" charset="0"/>
                <a:ea typeface="+mn-ea"/>
                <a:cs typeface="B Davat" panose="00000400000000000000" pitchFamily="2" charset="-78"/>
              </a:rPr>
              <a:t>سلسله مباحث پیشگیری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600" b="1" i="0" u="none" strike="noStrike" kern="1200" cap="none" spc="0" normalizeH="0" baseline="0" noProof="0" dirty="0">
                <a:ln>
                  <a:noFill/>
                </a:ln>
                <a:solidFill>
                  <a:srgbClr val="9D360E">
                    <a:lumMod val="50000"/>
                  </a:srgbClr>
                </a:solidFill>
                <a:effectLst/>
                <a:uLnTx/>
                <a:uFillTx/>
                <a:latin typeface="IranNastaliq" panose="02020505000000020003" pitchFamily="18" charset="0"/>
                <a:ea typeface="+mn-ea"/>
                <a:cs typeface="B Davat" panose="00000400000000000000" pitchFamily="2" charset="-78"/>
              </a:rPr>
              <a:t>از آسیب‌های اجتماعی</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600" b="1" i="0" u="none" strike="noStrike" kern="1200" cap="none" spc="0" normalizeH="0" baseline="0" noProof="0" dirty="0">
                <a:ln>
                  <a:noFill/>
                </a:ln>
                <a:solidFill>
                  <a:srgbClr val="9D360E">
                    <a:lumMod val="50000"/>
                  </a:srgbClr>
                </a:solidFill>
                <a:effectLst/>
                <a:uLnTx/>
                <a:uFillTx/>
                <a:latin typeface="IranNastaliq" panose="02020505000000020003" pitchFamily="18" charset="0"/>
                <a:ea typeface="+mn-ea"/>
                <a:cs typeface="B Davat" panose="00000400000000000000" pitchFamily="2" charset="-78"/>
              </a:rPr>
              <a:t>(9)</a:t>
            </a:r>
            <a:endParaRPr kumimoji="0" lang="en-US" sz="3600" b="1" i="0" u="none" strike="noStrike" kern="1200" cap="none" spc="0" normalizeH="0" baseline="0" noProof="0" dirty="0">
              <a:ln>
                <a:noFill/>
              </a:ln>
              <a:solidFill>
                <a:srgbClr val="9D360E">
                  <a:lumMod val="50000"/>
                </a:srgbClr>
              </a:solidFill>
              <a:effectLst/>
              <a:uLnTx/>
              <a:uFillTx/>
              <a:latin typeface="IranNastaliq" panose="02020505000000020003" pitchFamily="18" charset="0"/>
              <a:ea typeface="+mn-ea"/>
              <a:cs typeface="B Davat" panose="00000400000000000000" pitchFamily="2" charset="-78"/>
            </a:endParaRPr>
          </a:p>
        </p:txBody>
      </p:sp>
      <p:pic>
        <p:nvPicPr>
          <p:cNvPr id="9" name="Picture 8"/>
          <p:cNvPicPr>
            <a:picLocks noChangeAspect="1"/>
          </p:cNvPicPr>
          <p:nvPr/>
        </p:nvPicPr>
        <p:blipFill>
          <a:blip r:embed="rId4"/>
          <a:stretch>
            <a:fillRect/>
          </a:stretch>
        </p:blipFill>
        <p:spPr>
          <a:xfrm>
            <a:off x="0" y="4093470"/>
            <a:ext cx="3408218" cy="2803233"/>
          </a:xfrm>
          <a:prstGeom prst="rect">
            <a:avLst/>
          </a:prstGeom>
        </p:spPr>
      </p:pic>
    </p:spTree>
    <p:extLst>
      <p:ext uri="{BB962C8B-B14F-4D97-AF65-F5344CB8AC3E}">
        <p14:creationId xmlns:p14="http://schemas.microsoft.com/office/powerpoint/2010/main" val="165765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2580" y="2228849"/>
            <a:ext cx="11293448" cy="4158095"/>
          </a:xfrm>
        </p:spPr>
      </p:pic>
      <p:pic>
        <p:nvPicPr>
          <p:cNvPr id="522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920" y="1"/>
            <a:ext cx="9710380" cy="199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pPr>
              <a:defRPr/>
            </a:pPr>
            <a:endParaRPr lang="en-US" dirty="0"/>
          </a:p>
        </p:txBody>
      </p:sp>
      <p:sp>
        <p:nvSpPr>
          <p:cNvPr id="2" name="TextBox 1"/>
          <p:cNvSpPr txBox="1"/>
          <p:nvPr/>
        </p:nvSpPr>
        <p:spPr>
          <a:xfrm>
            <a:off x="8186738" y="4307896"/>
            <a:ext cx="3809475" cy="923330"/>
          </a:xfrm>
          <a:prstGeom prst="rect">
            <a:avLst/>
          </a:prstGeom>
          <a:noFill/>
        </p:spPr>
        <p:txBody>
          <a:bodyPr wrap="square" rtlCol="0">
            <a:spAutoFit/>
          </a:bodyPr>
          <a:lstStyle/>
          <a:p>
            <a:pPr algn="r" rtl="1"/>
            <a:r>
              <a:rPr lang="fa-IR" dirty="0">
                <a:cs typeface="B Titr" panose="00000700000000000000" pitchFamily="2" charset="-78"/>
              </a:rPr>
              <a:t>آیا راه اصلی پیشگیری از آسیب های جنسی در کودکان و نوجوانان </a:t>
            </a:r>
            <a:r>
              <a:rPr lang="fa-IR" dirty="0">
                <a:solidFill>
                  <a:srgbClr val="C00000"/>
                </a:solidFill>
                <a:cs typeface="B Titr" panose="00000700000000000000" pitchFamily="2" charset="-78"/>
              </a:rPr>
              <a:t>آموزش جنسی </a:t>
            </a:r>
            <a:r>
              <a:rPr lang="fa-IR" dirty="0">
                <a:cs typeface="B Titr" panose="00000700000000000000" pitchFamily="2" charset="-78"/>
              </a:rPr>
              <a:t>است؟</a:t>
            </a:r>
          </a:p>
          <a:p>
            <a:endParaRPr lang="en-US" dirty="0"/>
          </a:p>
        </p:txBody>
      </p:sp>
    </p:spTree>
    <p:extLst>
      <p:ext uri="{BB962C8B-B14F-4D97-AF65-F5344CB8AC3E}">
        <p14:creationId xmlns:p14="http://schemas.microsoft.com/office/powerpoint/2010/main" val="985451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788" y="1357747"/>
            <a:ext cx="12000890" cy="4729464"/>
          </a:xfrm>
          <a:prstGeom prst="rect">
            <a:avLst/>
          </a:prstGeom>
        </p:spPr>
      </p:pic>
    </p:spTree>
    <p:extLst>
      <p:ext uri="{BB962C8B-B14F-4D97-AF65-F5344CB8AC3E}">
        <p14:creationId xmlns:p14="http://schemas.microsoft.com/office/powerpoint/2010/main" val="1796823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en-US" sz="4000" dirty="0"/>
              <a:t>Promotion of </a:t>
            </a:r>
            <a:r>
              <a:rPr lang="en-US" sz="4000" dirty="0">
                <a:solidFill>
                  <a:srgbClr val="C00000"/>
                </a:solidFill>
              </a:rPr>
              <a:t>AOUM</a:t>
            </a:r>
            <a:r>
              <a:rPr lang="en-US" sz="4000" dirty="0"/>
              <a:t> policies by the United States (U.S.) government has </a:t>
            </a:r>
            <a:r>
              <a:rPr lang="en-US" sz="4000" dirty="0">
                <a:solidFill>
                  <a:srgbClr val="C00000"/>
                </a:solidFill>
              </a:rPr>
              <a:t>undermined sexuality education in the U.S</a:t>
            </a:r>
            <a:r>
              <a:rPr lang="en-US" sz="4000" dirty="0"/>
              <a:t>. and in U.S.</a:t>
            </a:r>
            <a:br>
              <a:rPr lang="en-US" sz="4000" dirty="0"/>
            </a:br>
            <a:r>
              <a:rPr lang="en-US" sz="4000" dirty="0"/>
              <a:t>foreign aid programs to prevent HIV infection. In many U.S. communities, AOUM programs </a:t>
            </a:r>
            <a:r>
              <a:rPr lang="en-US" sz="4000" dirty="0">
                <a:solidFill>
                  <a:srgbClr val="C00000"/>
                </a:solidFill>
              </a:rPr>
              <a:t>have replaced more comprehensive approaches to sexuality education</a:t>
            </a:r>
            <a:r>
              <a:rPr lang="en-US" sz="4000" dirty="0"/>
              <a:t>. </a:t>
            </a:r>
            <a:br>
              <a:rPr lang="en-US" sz="4000" dirty="0"/>
            </a:br>
            <a:endParaRPr lang="en-US" sz="4000" dirty="0"/>
          </a:p>
        </p:txBody>
      </p:sp>
    </p:spTree>
    <p:extLst>
      <p:ext uri="{BB962C8B-B14F-4D97-AF65-F5344CB8AC3E}">
        <p14:creationId xmlns:p14="http://schemas.microsoft.com/office/powerpoint/2010/main" val="2683603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91650" cy="2609850"/>
          </a:xfrm>
          <a:prstGeom prst="rect">
            <a:avLst/>
          </a:prstGeom>
        </p:spPr>
      </p:pic>
      <p:pic>
        <p:nvPicPr>
          <p:cNvPr id="5" name="Picture 4"/>
          <p:cNvPicPr>
            <a:picLocks noChangeAspect="1"/>
          </p:cNvPicPr>
          <p:nvPr/>
        </p:nvPicPr>
        <p:blipFill>
          <a:blip r:embed="rId3"/>
          <a:stretch>
            <a:fillRect/>
          </a:stretch>
        </p:blipFill>
        <p:spPr>
          <a:xfrm>
            <a:off x="9628909" y="660256"/>
            <a:ext cx="2563091" cy="1281546"/>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2609851"/>
            <a:ext cx="10515600" cy="4012622"/>
          </a:xfrm>
        </p:spPr>
        <p:txBody>
          <a:bodyPr/>
          <a:lstStyle/>
          <a:p>
            <a:r>
              <a:rPr lang="en-US" sz="3600" dirty="0"/>
              <a:t>Half of the reviews conclude that </a:t>
            </a:r>
            <a:r>
              <a:rPr lang="en-US" sz="3600" dirty="0">
                <a:solidFill>
                  <a:srgbClr val="FF0000"/>
                </a:solidFill>
              </a:rPr>
              <a:t>interventions are not effective</a:t>
            </a:r>
            <a:r>
              <a:rPr lang="en-US" sz="3600" dirty="0"/>
              <a:t> in promoting healthy sexual behaviors and/or reducing risks [45,47–50].</a:t>
            </a:r>
          </a:p>
          <a:p>
            <a:r>
              <a:rPr lang="en-US" sz="3600" dirty="0"/>
              <a:t>These reviews are of high quality and with a reduced risk of bias. </a:t>
            </a:r>
          </a:p>
          <a:p>
            <a:pPr marL="0" indent="0">
              <a:buNone/>
            </a:pPr>
            <a:br>
              <a:rPr lang="en-US" dirty="0"/>
            </a:br>
            <a:endParaRPr lang="en-US" dirty="0"/>
          </a:p>
        </p:txBody>
      </p:sp>
    </p:spTree>
    <p:extLst>
      <p:ext uri="{BB962C8B-B14F-4D97-AF65-F5344CB8AC3E}">
        <p14:creationId xmlns:p14="http://schemas.microsoft.com/office/powerpoint/2010/main" val="1558270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79337" y="-147781"/>
            <a:ext cx="8412808" cy="2142836"/>
          </a:xfrm>
          <a:prstGeom prst="rect">
            <a:avLst/>
          </a:prstGeom>
        </p:spPr>
      </p:pic>
      <p:sp>
        <p:nvSpPr>
          <p:cNvPr id="3" name="Content Placeholder 2"/>
          <p:cNvSpPr>
            <a:spLocks noGrp="1"/>
          </p:cNvSpPr>
          <p:nvPr>
            <p:ph sz="half" idx="1"/>
          </p:nvPr>
        </p:nvSpPr>
        <p:spPr>
          <a:xfrm>
            <a:off x="210127" y="1995055"/>
            <a:ext cx="5181600" cy="4791508"/>
          </a:xfrm>
        </p:spPr>
        <p:txBody>
          <a:bodyPr/>
          <a:lstStyle/>
          <a:p>
            <a:r>
              <a:rPr lang="en-US" dirty="0"/>
              <a:t>Abstinence interventions have been criticized for containing in-accurate information, portraying sex in a negative light, using a moralistic tone.</a:t>
            </a:r>
          </a:p>
          <a:p>
            <a:r>
              <a:rPr lang="en-US" dirty="0"/>
              <a:t>The United States has primarily funded and promoted </a:t>
            </a:r>
            <a:r>
              <a:rPr lang="en-US" dirty="0" err="1"/>
              <a:t>abstience</a:t>
            </a:r>
            <a:r>
              <a:rPr lang="en-US" dirty="0"/>
              <a:t> education both in the United States and abroad</a:t>
            </a:r>
          </a:p>
        </p:txBody>
      </p:sp>
      <p:sp>
        <p:nvSpPr>
          <p:cNvPr id="4" name="Content Placeholder 3"/>
          <p:cNvSpPr>
            <a:spLocks noGrp="1"/>
          </p:cNvSpPr>
          <p:nvPr>
            <p:ph sz="half" idx="2"/>
          </p:nvPr>
        </p:nvSpPr>
        <p:spPr>
          <a:xfrm>
            <a:off x="5200073" y="1995055"/>
            <a:ext cx="6991927" cy="4862945"/>
          </a:xfrm>
        </p:spPr>
        <p:txBody>
          <a:bodyPr>
            <a:normAutofit/>
          </a:bodyPr>
          <a:lstStyle/>
          <a:p>
            <a:pPr algn="r" rtl="1">
              <a:buFont typeface="Wingdings" panose="05000000000000000000" pitchFamily="2" charset="2"/>
              <a:buChar char="ü"/>
            </a:pPr>
            <a:r>
              <a:rPr lang="fa-IR" sz="4000" dirty="0">
                <a:cs typeface="B Titr" panose="00000700000000000000" pitchFamily="2" charset="-78"/>
              </a:rPr>
              <a:t>انتقادات مداخلات مبتنی بر اجتناب:</a:t>
            </a:r>
          </a:p>
          <a:p>
            <a:pPr algn="r" rtl="1">
              <a:buFont typeface="Wingdings" panose="05000000000000000000" pitchFamily="2" charset="2"/>
              <a:buChar char="ü"/>
            </a:pPr>
            <a:r>
              <a:rPr lang="fa-IR" sz="4000" dirty="0">
                <a:cs typeface="B Titr" panose="00000700000000000000" pitchFamily="2" charset="-78"/>
              </a:rPr>
              <a:t>ارائه اطلاعات ناقص، نشان دادن تصویری منفی از مسائل جنسی، ورود اخلاقی</a:t>
            </a:r>
          </a:p>
          <a:p>
            <a:pPr algn="r" rtl="1">
              <a:buFont typeface="Wingdings" panose="05000000000000000000" pitchFamily="2" charset="2"/>
              <a:buChar char="ü"/>
            </a:pPr>
            <a:r>
              <a:rPr lang="fa-IR" sz="4000" dirty="0">
                <a:cs typeface="B Titr" panose="00000700000000000000" pitchFamily="2" charset="-78"/>
              </a:rPr>
              <a:t>آمریکا برای آموزش اجتناب تاکید داشته است.</a:t>
            </a:r>
            <a:endParaRPr lang="en-US" sz="4000" dirty="0">
              <a:cs typeface="B Titr" panose="00000700000000000000" pitchFamily="2" charset="-78"/>
            </a:endParaRPr>
          </a:p>
        </p:txBody>
      </p:sp>
    </p:spTree>
    <p:extLst>
      <p:ext uri="{BB962C8B-B14F-4D97-AF65-F5344CB8AC3E}">
        <p14:creationId xmlns:p14="http://schemas.microsoft.com/office/powerpoint/2010/main" val="818186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solidFill>
                  <a:srgbClr val="00B050"/>
                </a:solidFill>
                <a:cs typeface="B Titr" panose="00000700000000000000" pitchFamily="2" charset="-78"/>
              </a:rPr>
              <a:t>ارزیابی 667 دانش آموز</a:t>
            </a:r>
            <a:endParaRPr lang="en-US" dirty="0">
              <a:solidFill>
                <a:srgbClr val="00B050"/>
              </a:solidFill>
              <a:cs typeface="B Titr" panose="00000700000000000000" pitchFamily="2" charset="-78"/>
            </a:endParaRPr>
          </a:p>
        </p:txBody>
      </p:sp>
      <p:sp>
        <p:nvSpPr>
          <p:cNvPr id="3" name="Content Placeholder 2"/>
          <p:cNvSpPr>
            <a:spLocks noGrp="1"/>
          </p:cNvSpPr>
          <p:nvPr>
            <p:ph sz="half" idx="1"/>
          </p:nvPr>
        </p:nvSpPr>
        <p:spPr/>
        <p:txBody>
          <a:bodyPr/>
          <a:lstStyle/>
          <a:p>
            <a:r>
              <a:rPr lang="en-US" dirty="0"/>
              <a:t>The participants’ mean age was 12.2 years; 53.5%</a:t>
            </a:r>
            <a:r>
              <a:rPr lang="fa-IR" dirty="0"/>
              <a:t> </a:t>
            </a:r>
            <a:r>
              <a:rPr lang="en-US" dirty="0"/>
              <a:t>were girls; and 84.4% were still enrolled at 24 months.</a:t>
            </a:r>
            <a:endParaRPr lang="fa-IR" dirty="0"/>
          </a:p>
          <a:p>
            <a:r>
              <a:rPr lang="en-US" dirty="0"/>
              <a:t>Abstinence-Only Intervention</a:t>
            </a:r>
            <a:endParaRPr lang="fa-IR" dirty="0"/>
          </a:p>
          <a:p>
            <a:r>
              <a:rPr lang="en-US" dirty="0"/>
              <a:t>Safer Sex–Only Intervention</a:t>
            </a:r>
            <a:endParaRPr lang="fa-IR" dirty="0"/>
          </a:p>
          <a:p>
            <a:r>
              <a:rPr lang="en-US" dirty="0"/>
              <a:t>Comprehensive Interventions</a:t>
            </a:r>
            <a:endParaRPr lang="fa-IR" dirty="0"/>
          </a:p>
          <a:p>
            <a:r>
              <a:rPr lang="en-US" dirty="0"/>
              <a:t>Health-Promotion Control Intervention</a:t>
            </a:r>
          </a:p>
        </p:txBody>
      </p:sp>
      <p:sp>
        <p:nvSpPr>
          <p:cNvPr id="4" name="Content Placeholder 3"/>
          <p:cNvSpPr>
            <a:spLocks noGrp="1"/>
          </p:cNvSpPr>
          <p:nvPr>
            <p:ph sz="half" idx="2"/>
          </p:nvPr>
        </p:nvSpPr>
        <p:spPr/>
        <p:txBody>
          <a:bodyPr/>
          <a:lstStyle/>
          <a:p>
            <a:r>
              <a:rPr lang="en-US" dirty="0"/>
              <a:t>Conclusion: Theory-based abstinence-only interventions may have an important role in preventing adolescent sexual involvement.</a:t>
            </a:r>
            <a:endParaRPr lang="fa-IR" dirty="0"/>
          </a:p>
          <a:p>
            <a:pPr algn="r" rtl="1">
              <a:buFont typeface="Wingdings" panose="05000000000000000000" pitchFamily="2" charset="2"/>
              <a:buChar char="ü"/>
            </a:pPr>
            <a:r>
              <a:rPr lang="fa-IR" sz="3600" dirty="0">
                <a:cs typeface="B Titr" panose="00000700000000000000" pitchFamily="2" charset="-78"/>
              </a:rPr>
              <a:t>روش آموزشی </a:t>
            </a:r>
            <a:r>
              <a:rPr lang="fa-IR" sz="3600" dirty="0">
                <a:solidFill>
                  <a:srgbClr val="C00000"/>
                </a:solidFill>
                <a:cs typeface="B Titr" panose="00000700000000000000" pitchFamily="2" charset="-78"/>
              </a:rPr>
              <a:t>اجتناب-محور</a:t>
            </a:r>
            <a:r>
              <a:rPr lang="fa-IR" sz="3600" dirty="0">
                <a:cs typeface="B Titr" panose="00000700000000000000" pitchFamily="2" charset="-78"/>
              </a:rPr>
              <a:t> بر کاهش رفتارهای جنسی زودهنگام تاثیر داشت و مفیدترین روش بود.</a:t>
            </a:r>
          </a:p>
          <a:p>
            <a:endParaRPr lang="en-US" dirty="0"/>
          </a:p>
        </p:txBody>
      </p:sp>
    </p:spTree>
    <p:extLst>
      <p:ext uri="{BB962C8B-B14F-4D97-AF65-F5344CB8AC3E}">
        <p14:creationId xmlns:p14="http://schemas.microsoft.com/office/powerpoint/2010/main" val="2819354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26473" y="360219"/>
            <a:ext cx="10178471" cy="6280726"/>
            <a:chOff x="1112" y="8938"/>
            <a:chExt cx="8980" cy="4143"/>
          </a:xfrm>
        </p:grpSpPr>
        <p:sp>
          <p:nvSpPr>
            <p:cNvPr id="3" name="Text Box 21"/>
            <p:cNvSpPr txBox="1">
              <a:spLocks noChangeArrowheads="1"/>
            </p:cNvSpPr>
            <p:nvPr/>
          </p:nvSpPr>
          <p:spPr bwMode="auto">
            <a:xfrm>
              <a:off x="1112" y="12757"/>
              <a:ext cx="8452" cy="3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lgn="ctr">
                <a:lnSpc>
                  <a:spcPct val="115000"/>
                </a:lnSpc>
                <a:spcBef>
                  <a:spcPts val="0"/>
                </a:spcBef>
                <a:spcAft>
                  <a:spcPts val="1000"/>
                </a:spcAft>
              </a:pPr>
              <a:r>
                <a:rPr lang="fa-IR" sz="2800" b="1" dirty="0">
                  <a:effectLst/>
                  <a:latin typeface="Calibri" panose="020F0502020204030204" pitchFamily="34" charset="0"/>
                  <a:ea typeface="Calibri" panose="020F0502020204030204" pitchFamily="34" charset="0"/>
                  <a:cs typeface="B Titr" panose="00000700000000000000" pitchFamily="2" charset="-78"/>
                </a:rPr>
                <a:t>عوامل منجر به رفتار بر اساس نظریه رفتار برنامه ریزی شده</a:t>
              </a:r>
              <a:endParaRPr lang="en-US" sz="2800" b="1" dirty="0">
                <a:effectLst/>
                <a:latin typeface="Calibri" panose="020F0502020204030204" pitchFamily="34" charset="0"/>
                <a:ea typeface="Calibri" panose="020F0502020204030204" pitchFamily="34" charset="0"/>
                <a:cs typeface="B Titr" panose="00000700000000000000" pitchFamily="2" charset="-78"/>
              </a:endParaRPr>
            </a:p>
          </p:txBody>
        </p:sp>
        <p:sp>
          <p:nvSpPr>
            <p:cNvPr id="7" name="Rectangle 6"/>
            <p:cNvSpPr>
              <a:spLocks noChangeArrowheads="1"/>
            </p:cNvSpPr>
            <p:nvPr/>
          </p:nvSpPr>
          <p:spPr bwMode="auto">
            <a:xfrm>
              <a:off x="2799" y="8938"/>
              <a:ext cx="2761" cy="870"/>
            </a:xfrm>
            <a:prstGeom prst="rect">
              <a:avLst/>
            </a:prstGeom>
            <a:solidFill>
              <a:srgbClr val="FFFF00"/>
            </a:solidFill>
            <a:ln w="9525">
              <a:solidFill>
                <a:srgbClr val="000000"/>
              </a:solidFill>
              <a:miter lim="800000"/>
              <a:headEnd/>
              <a:tailEnd/>
            </a:ln>
          </p:spPr>
          <p:txBody>
            <a:bodyPr rot="0" vert="horz" wrap="square" lIns="91440" tIns="45720" rIns="91440" bIns="45720" anchor="t" anchorCtr="0" upright="1">
              <a:noAutofit/>
            </a:bodyPr>
            <a:lstStyle/>
            <a:p>
              <a:pPr marL="0" marR="0" algn="ctr" rtl="1">
                <a:lnSpc>
                  <a:spcPct val="107000"/>
                </a:lnSpc>
                <a:spcBef>
                  <a:spcPts val="0"/>
                </a:spcBef>
                <a:spcAft>
                  <a:spcPts val="800"/>
                </a:spcAft>
              </a:pPr>
              <a:endParaRPr lang="fa-IR" sz="2800" b="1" dirty="0">
                <a:effectLst/>
                <a:latin typeface="Calibri" panose="020F0502020204030204" pitchFamily="34" charset="0"/>
                <a:ea typeface="Calibri" panose="020F0502020204030204" pitchFamily="34" charset="0"/>
                <a:cs typeface="B Titr" panose="00000700000000000000" pitchFamily="2" charset="-78"/>
              </a:endParaRPr>
            </a:p>
            <a:p>
              <a:pPr marL="0" marR="0" algn="ctr" rtl="1">
                <a:lnSpc>
                  <a:spcPct val="107000"/>
                </a:lnSpc>
                <a:spcBef>
                  <a:spcPts val="0"/>
                </a:spcBef>
                <a:spcAft>
                  <a:spcPts val="800"/>
                </a:spcAft>
              </a:pPr>
              <a:r>
                <a:rPr lang="fa-IR" sz="2800" b="1" dirty="0">
                  <a:effectLst/>
                  <a:latin typeface="Calibri" panose="020F0502020204030204" pitchFamily="34" charset="0"/>
                  <a:ea typeface="Calibri" panose="020F0502020204030204" pitchFamily="34" charset="0"/>
                  <a:cs typeface="B Titr" panose="00000700000000000000" pitchFamily="2" charset="-78"/>
                </a:rPr>
                <a:t>نگرش نسبت به رفتار</a:t>
              </a:r>
              <a:endParaRPr lang="en-US" sz="2800" b="1" dirty="0">
                <a:effectLst/>
                <a:latin typeface="Calibri" panose="020F0502020204030204" pitchFamily="34" charset="0"/>
                <a:ea typeface="Calibri" panose="020F0502020204030204" pitchFamily="34" charset="0"/>
                <a:cs typeface="B Titr" panose="00000700000000000000" pitchFamily="2" charset="-78"/>
              </a:endParaRPr>
            </a:p>
          </p:txBody>
        </p:sp>
        <p:sp>
          <p:nvSpPr>
            <p:cNvPr id="8" name="Rectangle 7"/>
            <p:cNvSpPr>
              <a:spLocks noChangeArrowheads="1"/>
            </p:cNvSpPr>
            <p:nvPr/>
          </p:nvSpPr>
          <p:spPr bwMode="auto">
            <a:xfrm>
              <a:off x="2799" y="10102"/>
              <a:ext cx="2761" cy="1259"/>
            </a:xfrm>
            <a:prstGeom prst="rect">
              <a:avLst/>
            </a:prstGeom>
            <a:solidFill>
              <a:srgbClr val="00B0F0"/>
            </a:solidFill>
            <a:ln w="9525">
              <a:solidFill>
                <a:srgbClr val="000000"/>
              </a:solidFill>
              <a:miter lim="800000"/>
              <a:headEnd/>
              <a:tailEnd/>
            </a:ln>
          </p:spPr>
          <p:txBody>
            <a:bodyPr rot="0" vert="horz" wrap="square" lIns="91440" tIns="45720" rIns="91440" bIns="45720" anchor="t" anchorCtr="0" upright="1">
              <a:noAutofit/>
            </a:bodyPr>
            <a:lstStyle/>
            <a:p>
              <a:pPr marL="0" marR="0" algn="ctr" rtl="1">
                <a:lnSpc>
                  <a:spcPct val="107000"/>
                </a:lnSpc>
                <a:spcBef>
                  <a:spcPts val="0"/>
                </a:spcBef>
                <a:spcAft>
                  <a:spcPts val="800"/>
                </a:spcAft>
              </a:pPr>
              <a:endParaRPr lang="fa-IR" sz="2800" dirty="0">
                <a:effectLst/>
                <a:latin typeface="Calibri" panose="020F0502020204030204" pitchFamily="34" charset="0"/>
                <a:ea typeface="Calibri" panose="020F0502020204030204" pitchFamily="34" charset="0"/>
                <a:cs typeface="B Titr" panose="00000700000000000000" pitchFamily="2" charset="-78"/>
              </a:endParaRPr>
            </a:p>
            <a:p>
              <a:pPr marL="0" marR="0" algn="ctr" rtl="1">
                <a:lnSpc>
                  <a:spcPct val="107000"/>
                </a:lnSpc>
                <a:spcBef>
                  <a:spcPts val="0"/>
                </a:spcBef>
                <a:spcAft>
                  <a:spcPts val="800"/>
                </a:spcAft>
              </a:pPr>
              <a:r>
                <a:rPr lang="fa-IR" sz="2800" dirty="0">
                  <a:effectLst/>
                  <a:latin typeface="Calibri" panose="020F0502020204030204" pitchFamily="34" charset="0"/>
                  <a:ea typeface="Calibri" panose="020F0502020204030204" pitchFamily="34" charset="0"/>
                  <a:cs typeface="B Titr" panose="00000700000000000000" pitchFamily="2" charset="-78"/>
                </a:rPr>
                <a:t>هنجارهای ذهنی</a:t>
              </a:r>
              <a:endParaRPr lang="en-US" sz="2800" dirty="0">
                <a:effectLst/>
                <a:latin typeface="Calibri" panose="020F0502020204030204" pitchFamily="34" charset="0"/>
                <a:ea typeface="Calibri" panose="020F0502020204030204" pitchFamily="34" charset="0"/>
                <a:cs typeface="B Titr" panose="00000700000000000000" pitchFamily="2" charset="-78"/>
              </a:endParaRPr>
            </a:p>
          </p:txBody>
        </p:sp>
        <p:sp>
          <p:nvSpPr>
            <p:cNvPr id="9" name="Rectangle 8"/>
            <p:cNvSpPr>
              <a:spLocks noChangeArrowheads="1"/>
            </p:cNvSpPr>
            <p:nvPr/>
          </p:nvSpPr>
          <p:spPr bwMode="auto">
            <a:xfrm>
              <a:off x="2799" y="11569"/>
              <a:ext cx="2761" cy="94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07000"/>
                </a:lnSpc>
                <a:spcBef>
                  <a:spcPts val="0"/>
                </a:spcBef>
                <a:spcAft>
                  <a:spcPts val="800"/>
                </a:spcAft>
              </a:pPr>
              <a:r>
                <a:rPr lang="fa-IR" sz="2800" dirty="0">
                  <a:effectLst/>
                  <a:latin typeface="Calibri" panose="020F0502020204030204" pitchFamily="34" charset="0"/>
                  <a:ea typeface="Calibri" panose="020F0502020204030204" pitchFamily="34" charset="0"/>
                  <a:cs typeface="B Titr" panose="00000700000000000000" pitchFamily="2" charset="-78"/>
                </a:rPr>
                <a:t>کنترل رفتاری ادراک شده</a:t>
              </a:r>
              <a:endParaRPr lang="en-US" sz="2800" dirty="0">
                <a:effectLst/>
                <a:latin typeface="Calibri" panose="020F0502020204030204" pitchFamily="34" charset="0"/>
                <a:ea typeface="Calibri" panose="020F0502020204030204" pitchFamily="34" charset="0"/>
                <a:cs typeface="B Titr" panose="00000700000000000000" pitchFamily="2" charset="-78"/>
              </a:endParaRPr>
            </a:p>
          </p:txBody>
        </p:sp>
        <p:sp>
          <p:nvSpPr>
            <p:cNvPr id="10" name="Rectangle 9"/>
            <p:cNvSpPr>
              <a:spLocks noChangeArrowheads="1"/>
            </p:cNvSpPr>
            <p:nvPr/>
          </p:nvSpPr>
          <p:spPr bwMode="auto">
            <a:xfrm>
              <a:off x="6553" y="10439"/>
              <a:ext cx="1348" cy="62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07000"/>
                </a:lnSpc>
                <a:spcBef>
                  <a:spcPts val="0"/>
                </a:spcBef>
                <a:spcAft>
                  <a:spcPts val="800"/>
                </a:spcAft>
              </a:pPr>
              <a:r>
                <a:rPr lang="fa-IR" sz="2800" b="1" dirty="0">
                  <a:effectLst/>
                  <a:latin typeface="Calibri" panose="020F0502020204030204" pitchFamily="34" charset="0"/>
                  <a:ea typeface="Calibri" panose="020F0502020204030204" pitchFamily="34" charset="0"/>
                  <a:cs typeface="B Titr" panose="00000700000000000000" pitchFamily="2" charset="-78"/>
                </a:rPr>
                <a:t>قصد</a:t>
              </a:r>
              <a:endParaRPr lang="en-US" sz="2800" dirty="0">
                <a:effectLst/>
                <a:latin typeface="Calibri" panose="020F0502020204030204" pitchFamily="34" charset="0"/>
                <a:ea typeface="Calibri" panose="020F0502020204030204" pitchFamily="34" charset="0"/>
                <a:cs typeface="B Titr" panose="00000700000000000000" pitchFamily="2" charset="-78"/>
              </a:endParaRPr>
            </a:p>
          </p:txBody>
        </p:sp>
        <p:sp>
          <p:nvSpPr>
            <p:cNvPr id="11" name="Rectangle 10"/>
            <p:cNvSpPr>
              <a:spLocks noChangeArrowheads="1"/>
            </p:cNvSpPr>
            <p:nvPr/>
          </p:nvSpPr>
          <p:spPr bwMode="auto">
            <a:xfrm>
              <a:off x="8744" y="10452"/>
              <a:ext cx="1348" cy="628"/>
            </a:xfrm>
            <a:prstGeom prst="rect">
              <a:avLst/>
            </a:prstGeom>
            <a:solidFill>
              <a:srgbClr val="FFC000"/>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07000"/>
                </a:lnSpc>
                <a:spcBef>
                  <a:spcPts val="0"/>
                </a:spcBef>
                <a:spcAft>
                  <a:spcPts val="800"/>
                </a:spcAft>
              </a:pPr>
              <a:r>
                <a:rPr lang="fa-IR" sz="4400" b="1" dirty="0">
                  <a:effectLst/>
                  <a:latin typeface="Calibri" panose="020F0502020204030204" pitchFamily="34" charset="0"/>
                  <a:ea typeface="Calibri" panose="020F0502020204030204" pitchFamily="34" charset="0"/>
                  <a:cs typeface="B Titr" panose="00000700000000000000" pitchFamily="2" charset="-78"/>
                </a:rPr>
                <a:t>رفتار</a:t>
              </a:r>
              <a:endParaRPr lang="en-US" sz="4400" dirty="0">
                <a:effectLst/>
                <a:latin typeface="Calibri" panose="020F0502020204030204" pitchFamily="34" charset="0"/>
                <a:ea typeface="Calibri" panose="020F0502020204030204" pitchFamily="34" charset="0"/>
                <a:cs typeface="B Titr" panose="00000700000000000000" pitchFamily="2" charset="-78"/>
              </a:endParaRPr>
            </a:p>
          </p:txBody>
        </p:sp>
        <p:cxnSp>
          <p:nvCxnSpPr>
            <p:cNvPr id="15" name="AutoShape 33"/>
            <p:cNvCxnSpPr>
              <a:cxnSpLocks noChangeShapeType="1"/>
            </p:cNvCxnSpPr>
            <p:nvPr/>
          </p:nvCxnSpPr>
          <p:spPr bwMode="auto">
            <a:xfrm>
              <a:off x="5560" y="9455"/>
              <a:ext cx="993" cy="124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6" name="AutoShape 34"/>
            <p:cNvCxnSpPr>
              <a:cxnSpLocks noChangeShapeType="1"/>
            </p:cNvCxnSpPr>
            <p:nvPr/>
          </p:nvCxnSpPr>
          <p:spPr bwMode="auto">
            <a:xfrm>
              <a:off x="5560" y="10738"/>
              <a:ext cx="993"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 name="AutoShape 35"/>
            <p:cNvCxnSpPr>
              <a:cxnSpLocks noChangeShapeType="1"/>
            </p:cNvCxnSpPr>
            <p:nvPr/>
          </p:nvCxnSpPr>
          <p:spPr bwMode="auto">
            <a:xfrm flipV="1">
              <a:off x="5560" y="10817"/>
              <a:ext cx="993" cy="128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8" name="AutoShape 36"/>
            <p:cNvCxnSpPr>
              <a:cxnSpLocks noChangeShapeType="1"/>
            </p:cNvCxnSpPr>
            <p:nvPr/>
          </p:nvCxnSpPr>
          <p:spPr bwMode="auto">
            <a:xfrm>
              <a:off x="7901" y="10738"/>
              <a:ext cx="843"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9" name="AutoShape 37"/>
            <p:cNvCxnSpPr>
              <a:cxnSpLocks noChangeShapeType="1"/>
            </p:cNvCxnSpPr>
            <p:nvPr/>
          </p:nvCxnSpPr>
          <p:spPr bwMode="auto">
            <a:xfrm flipV="1">
              <a:off x="5560" y="10921"/>
              <a:ext cx="3184" cy="1179"/>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873115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61033" y="0"/>
            <a:ext cx="9469933" cy="6858000"/>
          </a:xfrm>
          <a:prstGeom prst="rect">
            <a:avLst/>
          </a:prstGeom>
        </p:spPr>
      </p:pic>
    </p:spTree>
    <p:extLst>
      <p:ext uri="{BB962C8B-B14F-4D97-AF65-F5344CB8AC3E}">
        <p14:creationId xmlns:p14="http://schemas.microsoft.com/office/powerpoint/2010/main" val="912085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90255" y="501365"/>
            <a:ext cx="8238836" cy="990525"/>
          </a:xfrm>
          <a:prstGeom prst="rect">
            <a:avLst/>
          </a:prstGeom>
        </p:spPr>
      </p:pic>
      <p:sp>
        <p:nvSpPr>
          <p:cNvPr id="5" name="Content Placeholder 4"/>
          <p:cNvSpPr>
            <a:spLocks noGrp="1"/>
          </p:cNvSpPr>
          <p:nvPr>
            <p:ph sz="half" idx="1"/>
          </p:nvPr>
        </p:nvSpPr>
        <p:spPr/>
        <p:txBody>
          <a:bodyPr/>
          <a:lstStyle/>
          <a:p>
            <a:r>
              <a:rPr lang="en-US" dirty="0"/>
              <a:t>Both Neanderthals and prehistoric Homo sapiens are believed to have covered themselves with some sort of clothing. </a:t>
            </a:r>
          </a:p>
          <a:p>
            <a:r>
              <a:rPr lang="en-US" dirty="0"/>
              <a:t>Humans likely started wearing clothes as early as </a:t>
            </a:r>
            <a:r>
              <a:rPr lang="en-US" dirty="0">
                <a:solidFill>
                  <a:srgbClr val="C00000"/>
                </a:solidFill>
              </a:rPr>
              <a:t>170,000 years ago</a:t>
            </a:r>
            <a:r>
              <a:rPr lang="en-US" dirty="0"/>
              <a:t>.</a:t>
            </a:r>
          </a:p>
        </p:txBody>
      </p:sp>
      <p:pic>
        <p:nvPicPr>
          <p:cNvPr id="2050" name="Picture 2" descr="https://upload.wikimedia.org/wikipedia/commons/f/f2/Sapiens_neanderthal_comparison.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18382" y="1582057"/>
            <a:ext cx="5181600" cy="28293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6199910" y="4257965"/>
            <a:ext cx="5200072" cy="2600036"/>
          </a:xfrm>
          <a:prstGeom prst="rect">
            <a:avLst/>
          </a:prstGeom>
        </p:spPr>
      </p:pic>
      <p:sp>
        <p:nvSpPr>
          <p:cNvPr id="2" name="TextBox 1"/>
          <p:cNvSpPr txBox="1"/>
          <p:nvPr/>
        </p:nvSpPr>
        <p:spPr>
          <a:xfrm>
            <a:off x="166255" y="5138453"/>
            <a:ext cx="5853545" cy="954107"/>
          </a:xfrm>
          <a:prstGeom prst="rect">
            <a:avLst/>
          </a:prstGeom>
          <a:noFill/>
        </p:spPr>
        <p:txBody>
          <a:bodyPr wrap="square" rtlCol="0">
            <a:spAutoFit/>
          </a:bodyPr>
          <a:lstStyle/>
          <a:p>
            <a:pPr algn="r" rtl="1"/>
            <a:r>
              <a:rPr lang="fa-IR" sz="2800" dirty="0">
                <a:solidFill>
                  <a:srgbClr val="0070C0"/>
                </a:solidFill>
                <a:cs typeface="B Titr" panose="00000700000000000000" pitchFamily="2" charset="-78"/>
              </a:rPr>
              <a:t>آیا شرم و حیا در سرشت انسان نهفته است؟</a:t>
            </a:r>
          </a:p>
          <a:p>
            <a:pPr algn="r" rtl="1"/>
            <a:r>
              <a:rPr lang="en-US" sz="2800" b="1" dirty="0">
                <a:solidFill>
                  <a:srgbClr val="0070C0"/>
                </a:solidFill>
                <a:cs typeface="B Titr" panose="00000700000000000000" pitchFamily="2" charset="-78"/>
              </a:rPr>
              <a:t>Trait modesty</a:t>
            </a:r>
          </a:p>
        </p:txBody>
      </p:sp>
    </p:spTree>
    <p:extLst>
      <p:ext uri="{BB962C8B-B14F-4D97-AF65-F5344CB8AC3E}">
        <p14:creationId xmlns:p14="http://schemas.microsoft.com/office/powerpoint/2010/main" val="1683591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61310" y="0"/>
            <a:ext cx="7142018" cy="2456284"/>
          </a:xfrm>
          <a:prstGeom prst="rect">
            <a:avLst/>
          </a:prstGeom>
        </p:spPr>
      </p:pic>
      <p:sp>
        <p:nvSpPr>
          <p:cNvPr id="6" name="Title 5"/>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3"/>
          <a:stretch>
            <a:fillRect/>
          </a:stretch>
        </p:blipFill>
        <p:spPr>
          <a:xfrm>
            <a:off x="1579419" y="2293860"/>
            <a:ext cx="8305800" cy="3086100"/>
          </a:xfrm>
          <a:prstGeom prst="rect">
            <a:avLst/>
          </a:prstGeom>
        </p:spPr>
      </p:pic>
      <p:sp>
        <p:nvSpPr>
          <p:cNvPr id="9" name="TextBox 8"/>
          <p:cNvSpPr txBox="1"/>
          <p:nvPr/>
        </p:nvSpPr>
        <p:spPr>
          <a:xfrm>
            <a:off x="706925" y="5195755"/>
            <a:ext cx="11416908" cy="1569660"/>
          </a:xfrm>
          <a:prstGeom prst="rect">
            <a:avLst/>
          </a:prstGeom>
          <a:noFill/>
        </p:spPr>
        <p:txBody>
          <a:bodyPr wrap="none" rtlCol="0">
            <a:spAutoFit/>
          </a:bodyPr>
          <a:lstStyle/>
          <a:p>
            <a:pPr algn="r" rtl="1"/>
            <a:r>
              <a:rPr lang="fa-IR" sz="3200" dirty="0">
                <a:cs typeface="B Titr" panose="00000700000000000000" pitchFamily="2" charset="-78"/>
              </a:rPr>
              <a:t>کودکانی که در طفولیت، آنطور که انتظار میرود </a:t>
            </a:r>
            <a:r>
              <a:rPr lang="fa-IR" sz="3200" dirty="0">
                <a:solidFill>
                  <a:srgbClr val="C00000"/>
                </a:solidFill>
                <a:cs typeface="B Titr" panose="00000700000000000000" pitchFamily="2" charset="-78"/>
              </a:rPr>
              <a:t>محیط گرم و توأم</a:t>
            </a:r>
            <a:r>
              <a:rPr lang="en-US" sz="3200" dirty="0">
                <a:solidFill>
                  <a:srgbClr val="C00000"/>
                </a:solidFill>
                <a:cs typeface="B Titr" panose="00000700000000000000" pitchFamily="2" charset="-78"/>
              </a:rPr>
              <a:t> </a:t>
            </a:r>
            <a:r>
              <a:rPr lang="fa-IR" sz="3200" dirty="0">
                <a:solidFill>
                  <a:srgbClr val="C00000"/>
                </a:solidFill>
                <a:cs typeface="B Titr" panose="00000700000000000000" pitchFamily="2" charset="-78"/>
              </a:rPr>
              <a:t> با محبتی</a:t>
            </a:r>
            <a:r>
              <a:rPr lang="fa-IR" sz="3200" dirty="0">
                <a:cs typeface="B Titr" panose="00000700000000000000" pitchFamily="2" charset="-78"/>
              </a:rPr>
              <a:t> را </a:t>
            </a:r>
            <a:endParaRPr lang="en-US" sz="3200" dirty="0">
              <a:cs typeface="B Titr" panose="00000700000000000000" pitchFamily="2" charset="-78"/>
            </a:endParaRPr>
          </a:p>
          <a:p>
            <a:pPr algn="r" rtl="1"/>
            <a:r>
              <a:rPr lang="fa-IR" sz="3200" dirty="0">
                <a:solidFill>
                  <a:srgbClr val="C00000"/>
                </a:solidFill>
                <a:cs typeface="B Titr" panose="00000700000000000000" pitchFamily="2" charset="-78"/>
              </a:rPr>
              <a:t>در خانه تجربه نکرده اند، </a:t>
            </a:r>
            <a:r>
              <a:rPr lang="fa-IR" sz="3200" dirty="0">
                <a:cs typeface="B Titr" panose="00000700000000000000" pitchFamily="2" charset="-78"/>
              </a:rPr>
              <a:t>به علت بروز اشکالات در گیرنده­های هورمونی</a:t>
            </a:r>
            <a:endParaRPr lang="en-US" sz="3200" dirty="0">
              <a:cs typeface="B Titr" panose="00000700000000000000" pitchFamily="2" charset="-78"/>
            </a:endParaRPr>
          </a:p>
          <a:p>
            <a:pPr algn="r" rtl="1"/>
            <a:r>
              <a:rPr lang="fa-IR" sz="3200" dirty="0">
                <a:cs typeface="B Titr" panose="00000700000000000000" pitchFamily="2" charset="-78"/>
              </a:rPr>
              <a:t> مغز به احتمال بیشتری مبتلا به </a:t>
            </a:r>
            <a:r>
              <a:rPr lang="fa-IR" sz="3200" dirty="0">
                <a:solidFill>
                  <a:srgbClr val="C00000"/>
                </a:solidFill>
                <a:cs typeface="B Titr" panose="00000700000000000000" pitchFamily="2" charset="-78"/>
              </a:rPr>
              <a:t>رفتارهای نادرست جنسی </a:t>
            </a:r>
            <a:r>
              <a:rPr lang="fa-IR" sz="3200" dirty="0">
                <a:cs typeface="B Titr" panose="00000700000000000000" pitchFamily="2" charset="-78"/>
              </a:rPr>
              <a:t>می­شوند</a:t>
            </a:r>
            <a:endParaRPr lang="en-US" sz="3200" dirty="0">
              <a:cs typeface="B Titr" panose="00000700000000000000" pitchFamily="2" charset="-78"/>
            </a:endParaRPr>
          </a:p>
        </p:txBody>
      </p:sp>
    </p:spTree>
    <p:extLst>
      <p:ext uri="{BB962C8B-B14F-4D97-AF65-F5344CB8AC3E}">
        <p14:creationId xmlns:p14="http://schemas.microsoft.com/office/powerpoint/2010/main" val="351651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66706"/>
          </a:xfrm>
        </p:spPr>
        <p:txBody>
          <a:bodyPr/>
          <a:lstStyle/>
          <a:p>
            <a:pPr algn="r" rtl="1"/>
            <a:r>
              <a:rPr lang="fa-IR" dirty="0">
                <a:solidFill>
                  <a:srgbClr val="00B0F0"/>
                </a:solidFill>
                <a:cs typeface="B Titr" panose="00000700000000000000" pitchFamily="2" charset="-78"/>
              </a:rPr>
              <a:t>برخی باورهای رایج:</a:t>
            </a:r>
            <a:endParaRPr lang="en-US" dirty="0">
              <a:solidFill>
                <a:srgbClr val="00B0F0"/>
              </a:solidFill>
              <a:cs typeface="B Titr" panose="00000700000000000000" pitchFamily="2" charset="-78"/>
            </a:endParaRPr>
          </a:p>
        </p:txBody>
      </p:sp>
      <p:sp>
        <p:nvSpPr>
          <p:cNvPr id="3" name="Content Placeholder 2"/>
          <p:cNvSpPr>
            <a:spLocks noGrp="1"/>
          </p:cNvSpPr>
          <p:nvPr>
            <p:ph idx="1"/>
          </p:nvPr>
        </p:nvSpPr>
        <p:spPr/>
        <p:txBody>
          <a:bodyPr>
            <a:normAutofit/>
          </a:bodyPr>
          <a:lstStyle/>
          <a:p>
            <a:pPr algn="r" rtl="1"/>
            <a:r>
              <a:rPr lang="fa-IR" sz="3600" dirty="0">
                <a:cs typeface="B Titr" panose="00000700000000000000" pitchFamily="2" charset="-78"/>
              </a:rPr>
              <a:t>1- مگر </a:t>
            </a:r>
            <a:r>
              <a:rPr lang="fa-IR" sz="3600" dirty="0">
                <a:solidFill>
                  <a:srgbClr val="C00000"/>
                </a:solidFill>
                <a:cs typeface="B Titr" panose="00000700000000000000" pitchFamily="2" charset="-78"/>
              </a:rPr>
              <a:t>قدیم</a:t>
            </a:r>
            <a:r>
              <a:rPr lang="fa-IR" sz="3600" dirty="0">
                <a:cs typeface="B Titr" panose="00000700000000000000" pitchFamily="2" charset="-78"/>
              </a:rPr>
              <a:t> چه میکردیم؟ </a:t>
            </a:r>
            <a:r>
              <a:rPr lang="fa-IR" sz="3600" dirty="0">
                <a:solidFill>
                  <a:srgbClr val="C00000"/>
                </a:solidFill>
                <a:cs typeface="B Titr" panose="00000700000000000000" pitchFamily="2" charset="-78"/>
              </a:rPr>
              <a:t>چه لزومی </a:t>
            </a:r>
            <a:r>
              <a:rPr lang="fa-IR" sz="3600" dirty="0">
                <a:cs typeface="B Titr" panose="00000700000000000000" pitchFamily="2" charset="-78"/>
              </a:rPr>
              <a:t>به این صحبت هاست؟</a:t>
            </a:r>
          </a:p>
          <a:p>
            <a:pPr lvl="0" algn="r" rtl="1">
              <a:buClr>
                <a:srgbClr val="99CB38"/>
              </a:buClr>
            </a:pPr>
            <a:r>
              <a:rPr lang="fa-IR" sz="3600" dirty="0">
                <a:cs typeface="B Titr" panose="00000700000000000000" pitchFamily="2" charset="-78"/>
              </a:rPr>
              <a:t>2- </a:t>
            </a:r>
            <a:r>
              <a:rPr lang="fa-IR" sz="3600" dirty="0">
                <a:solidFill>
                  <a:prstClr val="black">
                    <a:lumMod val="75000"/>
                    <a:lumOff val="25000"/>
                  </a:prstClr>
                </a:solidFill>
                <a:cs typeface="B Titr" panose="00000700000000000000" pitchFamily="2" charset="-78"/>
              </a:rPr>
              <a:t>آزاد بودن از نظر ارتباطات، سبب </a:t>
            </a:r>
            <a:r>
              <a:rPr lang="fa-IR" sz="3600" dirty="0">
                <a:solidFill>
                  <a:srgbClr val="FF0000"/>
                </a:solidFill>
                <a:cs typeface="B Titr" panose="00000700000000000000" pitchFamily="2" charset="-78"/>
              </a:rPr>
              <a:t>چشم و دل سیر شدن </a:t>
            </a:r>
            <a:r>
              <a:rPr lang="fa-IR" sz="3600" dirty="0">
                <a:solidFill>
                  <a:prstClr val="black">
                    <a:lumMod val="75000"/>
                    <a:lumOff val="25000"/>
                  </a:prstClr>
                </a:solidFill>
                <a:cs typeface="B Titr" panose="00000700000000000000" pitchFamily="2" charset="-78"/>
              </a:rPr>
              <a:t>انسان می‌شود؟</a:t>
            </a:r>
          </a:p>
          <a:p>
            <a:pPr lvl="0" algn="r" rtl="1">
              <a:buClr>
                <a:srgbClr val="99CB38"/>
              </a:buClr>
            </a:pPr>
            <a:r>
              <a:rPr lang="fa-IR" sz="3600" dirty="0">
                <a:solidFill>
                  <a:prstClr val="black">
                    <a:lumMod val="75000"/>
                    <a:lumOff val="25000"/>
                  </a:prstClr>
                </a:solidFill>
                <a:cs typeface="B Titr" panose="00000700000000000000" pitchFamily="2" charset="-78"/>
              </a:rPr>
              <a:t>3- </a:t>
            </a:r>
            <a:r>
              <a:rPr lang="fa-IR" sz="3600" dirty="0">
                <a:cs typeface="B Titr" panose="00000700000000000000" pitchFamily="2" charset="-78"/>
              </a:rPr>
              <a:t>راه اصلی پیشگیری از آسیب های جنسی در کودکان و نوجوانان </a:t>
            </a:r>
            <a:r>
              <a:rPr lang="fa-IR" sz="3600" dirty="0">
                <a:solidFill>
                  <a:srgbClr val="C00000"/>
                </a:solidFill>
                <a:cs typeface="B Titr" panose="00000700000000000000" pitchFamily="2" charset="-78"/>
              </a:rPr>
              <a:t>آموزش جنسی </a:t>
            </a:r>
            <a:r>
              <a:rPr lang="fa-IR" sz="3600" dirty="0">
                <a:cs typeface="B Titr" panose="00000700000000000000" pitchFamily="2" charset="-78"/>
              </a:rPr>
              <a:t>است؟</a:t>
            </a:r>
          </a:p>
        </p:txBody>
      </p:sp>
    </p:spTree>
    <p:extLst>
      <p:ext uri="{BB962C8B-B14F-4D97-AF65-F5344CB8AC3E}">
        <p14:creationId xmlns:p14="http://schemas.microsoft.com/office/powerpoint/2010/main" val="429836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52077" y="1601765"/>
            <a:ext cx="3796578" cy="1404794"/>
          </a:xfrm>
          <a:prstGeom prst="rect">
            <a:avLst/>
          </a:prstGeom>
        </p:spPr>
      </p:pic>
      <p:pic>
        <p:nvPicPr>
          <p:cNvPr id="8" name="Content Placeholder 7"/>
          <p:cNvPicPr>
            <a:picLocks noGrp="1" noChangeAspect="1"/>
          </p:cNvPicPr>
          <p:nvPr>
            <p:ph sz="half" idx="1"/>
          </p:nvPr>
        </p:nvPicPr>
        <p:blipFill>
          <a:blip r:embed="rId3"/>
          <a:stretch>
            <a:fillRect/>
          </a:stretch>
        </p:blipFill>
        <p:spPr>
          <a:xfrm>
            <a:off x="0" y="537961"/>
            <a:ext cx="7772894" cy="6098366"/>
          </a:xfrm>
          <a:prstGeom prst="rect">
            <a:avLst/>
          </a:prstGeom>
        </p:spPr>
      </p:pic>
      <p:sp>
        <p:nvSpPr>
          <p:cNvPr id="7" name="Content Placeholder 6"/>
          <p:cNvSpPr>
            <a:spLocks noGrp="1"/>
          </p:cNvSpPr>
          <p:nvPr>
            <p:ph sz="half" idx="2"/>
          </p:nvPr>
        </p:nvSpPr>
        <p:spPr>
          <a:xfrm>
            <a:off x="7010400" y="3255940"/>
            <a:ext cx="5181600" cy="3131006"/>
          </a:xfrm>
        </p:spPr>
        <p:txBody>
          <a:bodyPr/>
          <a:lstStyle/>
          <a:p>
            <a:pPr algn="r" rtl="1"/>
            <a:r>
              <a:rPr lang="fa-IR" dirty="0">
                <a:latin typeface="Calibri" panose="020F0502020204030204" pitchFamily="34" charset="0"/>
                <a:ea typeface="Calibri" panose="020F0502020204030204" pitchFamily="34" charset="0"/>
                <a:cs typeface="B Titr" panose="00000700000000000000" pitchFamily="2" charset="-78"/>
              </a:rPr>
              <a:t>همچنین کسانی که دوره کودکیِ مکرراً از والدین کتک می</a:t>
            </a:r>
            <a:r>
              <a:rPr lang="fa-IR" dirty="0">
                <a:ea typeface="Calibri" panose="020F0502020204030204" pitchFamily="34" charset="0"/>
                <a:cs typeface="B Titr" panose="00000700000000000000" pitchFamily="2" charset="-78"/>
              </a:rPr>
              <a:t>­</a:t>
            </a:r>
            <a:r>
              <a:rPr lang="fa-IR" dirty="0">
                <a:latin typeface="Calibri" panose="020F0502020204030204" pitchFamily="34" charset="0"/>
                <a:ea typeface="Calibri" panose="020F0502020204030204" pitchFamily="34" charset="0"/>
                <a:cs typeface="B Titr" panose="00000700000000000000" pitchFamily="2" charset="-78"/>
              </a:rPr>
              <a:t>خورده</a:t>
            </a:r>
            <a:r>
              <a:rPr lang="fa-IR" dirty="0">
                <a:ea typeface="Calibri" panose="020F0502020204030204" pitchFamily="34" charset="0"/>
                <a:cs typeface="B Titr" panose="00000700000000000000" pitchFamily="2" charset="-78"/>
              </a:rPr>
              <a:t>­</a:t>
            </a:r>
            <a:r>
              <a:rPr lang="fa-IR" dirty="0">
                <a:latin typeface="Calibri" panose="020F0502020204030204" pitchFamily="34" charset="0"/>
                <a:ea typeface="Calibri" panose="020F0502020204030204" pitchFamily="34" charset="0"/>
                <a:cs typeface="B Titr" panose="00000700000000000000" pitchFamily="2" charset="-78"/>
              </a:rPr>
              <a:t>اند احتمال آنکه </a:t>
            </a:r>
            <a:r>
              <a:rPr lang="fa-IR" dirty="0">
                <a:solidFill>
                  <a:srgbClr val="C00000"/>
                </a:solidFill>
                <a:latin typeface="Calibri" panose="020F0502020204030204" pitchFamily="34" charset="0"/>
                <a:ea typeface="Calibri" panose="020F0502020204030204" pitchFamily="34" charset="0"/>
                <a:cs typeface="B Titr" panose="00000700000000000000" pitchFamily="2" charset="-78"/>
              </a:rPr>
              <a:t>در بزرگسالی مورد سوءاستفاده جنسی قرار گیرند </a:t>
            </a:r>
            <a:r>
              <a:rPr lang="fa-IR" dirty="0">
                <a:latin typeface="Calibri" panose="020F0502020204030204" pitchFamily="34" charset="0"/>
                <a:ea typeface="Calibri" panose="020F0502020204030204" pitchFamily="34" charset="0"/>
                <a:cs typeface="B Titr" panose="00000700000000000000" pitchFamily="2" charset="-78"/>
              </a:rPr>
              <a:t>به مراتب بیشتر است</a:t>
            </a:r>
            <a:r>
              <a:rPr lang="fa-IR" dirty="0">
                <a:ea typeface="Calibri" panose="020F0502020204030204" pitchFamily="34" charset="0"/>
                <a:cs typeface="B Titr" panose="00000700000000000000" pitchFamily="2" charset="-78"/>
              </a:rPr>
              <a:t>.</a:t>
            </a:r>
          </a:p>
          <a:p>
            <a:pPr algn="r" rtl="1"/>
            <a:endParaRPr lang="en-US" dirty="0"/>
          </a:p>
        </p:txBody>
      </p:sp>
    </p:spTree>
    <p:extLst>
      <p:ext uri="{BB962C8B-B14F-4D97-AF65-F5344CB8AC3E}">
        <p14:creationId xmlns:p14="http://schemas.microsoft.com/office/powerpoint/2010/main" val="414555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8200" y="-65881"/>
            <a:ext cx="11277600" cy="3648075"/>
          </a:xfrm>
          <a:prstGeom prst="rect">
            <a:avLst/>
          </a:prstGeom>
        </p:spPr>
      </p:pic>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a:xfrm>
            <a:off x="838200" y="3782291"/>
            <a:ext cx="10515600" cy="2394672"/>
          </a:xfrm>
        </p:spPr>
        <p:txBody>
          <a:bodyPr>
            <a:normAutofit/>
          </a:bodyPr>
          <a:lstStyle/>
          <a:p>
            <a:pPr algn="r" rtl="1"/>
            <a:r>
              <a:rPr lang="fa-IR" sz="3600" dirty="0">
                <a:latin typeface="Calibri" panose="020F0502020204030204" pitchFamily="34" charset="0"/>
                <a:ea typeface="Calibri" panose="020F0502020204030204" pitchFamily="34" charset="0"/>
                <a:cs typeface="B Titr" panose="00000700000000000000" pitchFamily="2" charset="-78"/>
              </a:rPr>
              <a:t>اگر خانم باردار </a:t>
            </a:r>
            <a:r>
              <a:rPr lang="fa-IR" sz="3600" dirty="0">
                <a:solidFill>
                  <a:srgbClr val="C00000"/>
                </a:solidFill>
                <a:latin typeface="Calibri" panose="020F0502020204030204" pitchFamily="34" charset="0"/>
                <a:ea typeface="Calibri" panose="020F0502020204030204" pitchFamily="34" charset="0"/>
                <a:cs typeface="B Titr" panose="00000700000000000000" pitchFamily="2" charset="-78"/>
              </a:rPr>
              <a:t>در دوران بارداری تحت استرس‌های مکرر </a:t>
            </a:r>
            <a:r>
              <a:rPr lang="fa-IR" sz="3600" dirty="0">
                <a:latin typeface="Calibri" panose="020F0502020204030204" pitchFamily="34" charset="0"/>
                <a:ea typeface="Calibri" panose="020F0502020204030204" pitchFamily="34" charset="0"/>
                <a:cs typeface="B Titr" panose="00000700000000000000" pitchFamily="2" charset="-78"/>
              </a:rPr>
              <a:t>قرار گیرد احتمال آنکه فرزندش تمایلات همجنس گرایی داشته باشد، بیشتر است.</a:t>
            </a:r>
            <a:endParaRPr lang="en-US" sz="3600" dirty="0">
              <a:latin typeface="Calibri" panose="020F0502020204030204" pitchFamily="34" charset="0"/>
              <a:ea typeface="Calibri" panose="020F0502020204030204" pitchFamily="34" charset="0"/>
              <a:cs typeface="B Titr" panose="00000700000000000000" pitchFamily="2" charset="-78"/>
            </a:endParaRPr>
          </a:p>
          <a:p>
            <a:pPr algn="r" rtl="1"/>
            <a:endParaRPr lang="en-US" sz="3600" dirty="0"/>
          </a:p>
        </p:txBody>
      </p:sp>
    </p:spTree>
    <p:extLst>
      <p:ext uri="{BB962C8B-B14F-4D97-AF65-F5344CB8AC3E}">
        <p14:creationId xmlns:p14="http://schemas.microsoft.com/office/powerpoint/2010/main" val="4154462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68" y="66964"/>
            <a:ext cx="11582400" cy="1143000"/>
          </a:xfrm>
        </p:spPr>
        <p:txBody>
          <a:bodyPr>
            <a:noAutofit/>
          </a:bodyPr>
          <a:lstStyle/>
          <a:p>
            <a:pPr rtl="1"/>
            <a:r>
              <a:rPr lang="fa-IR" sz="4800" dirty="0">
                <a:solidFill>
                  <a:srgbClr val="7030A0"/>
                </a:solidFill>
                <a:cs typeface="B Titr" panose="00000700000000000000" pitchFamily="2" charset="-78"/>
              </a:rPr>
              <a:t>بزرگترین کاری که برای فرزندانمان می‌توانیم بکنیم؟</a:t>
            </a:r>
            <a:endParaRPr lang="en-US" sz="4800" dirty="0">
              <a:solidFill>
                <a:srgbClr val="7030A0"/>
              </a:solidFill>
              <a:cs typeface="B Titr" panose="00000700000000000000" pitchFamily="2" charset="-78"/>
            </a:endParaRPr>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1" y="1209964"/>
            <a:ext cx="12131523" cy="5708950"/>
          </a:xfrm>
          <a:prstGeom prst="rect">
            <a:avLst/>
          </a:prstGeom>
        </p:spPr>
      </p:pic>
    </p:spTree>
    <p:extLst>
      <p:ext uri="{BB962C8B-B14F-4D97-AF65-F5344CB8AC3E}">
        <p14:creationId xmlns:p14="http://schemas.microsoft.com/office/powerpoint/2010/main" val="435485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b="1" dirty="0">
                <a:cs typeface="B Titr" panose="00000700000000000000" pitchFamily="2" charset="-78"/>
              </a:rPr>
              <a:t>من</a:t>
            </a:r>
            <a:r>
              <a:rPr lang="fa-IR" dirty="0">
                <a:cs typeface="B Titr" panose="00000700000000000000" pitchFamily="2" charset="-78"/>
              </a:rPr>
              <a:t> </a:t>
            </a:r>
            <a:r>
              <a:rPr lang="fa-IR" dirty="0">
                <a:solidFill>
                  <a:srgbClr val="FF0000"/>
                </a:solidFill>
                <a:cs typeface="B Titr" panose="00000700000000000000" pitchFamily="2" charset="-78"/>
              </a:rPr>
              <a:t>نتیجه‌ شرایط</a:t>
            </a:r>
            <a:r>
              <a:rPr lang="fa-IR" dirty="0">
                <a:cs typeface="B Titr" panose="00000700000000000000" pitchFamily="2" charset="-78"/>
              </a:rPr>
              <a:t> </a:t>
            </a:r>
            <a:r>
              <a:rPr lang="fa-IR" b="1" dirty="0">
                <a:cs typeface="B Titr" panose="00000700000000000000" pitchFamily="2" charset="-78"/>
              </a:rPr>
              <a:t>نیستم</a:t>
            </a:r>
            <a:r>
              <a:rPr lang="fa-IR" dirty="0">
                <a:cs typeface="B Titr" panose="00000700000000000000" pitchFamily="2" charset="-78"/>
              </a:rPr>
              <a:t>، </a:t>
            </a:r>
            <a:r>
              <a:rPr lang="fa-IR" b="1" dirty="0">
                <a:cs typeface="B Titr" panose="00000700000000000000" pitchFamily="2" charset="-78"/>
              </a:rPr>
              <a:t>من </a:t>
            </a:r>
            <a:r>
              <a:rPr lang="fa-IR" b="1" dirty="0">
                <a:solidFill>
                  <a:srgbClr val="00B0F0"/>
                </a:solidFill>
                <a:cs typeface="B Titr" panose="00000700000000000000" pitchFamily="2" charset="-78"/>
              </a:rPr>
              <a:t>محصول</a:t>
            </a:r>
            <a:r>
              <a:rPr lang="fa-IR" dirty="0">
                <a:solidFill>
                  <a:srgbClr val="00B0F0"/>
                </a:solidFill>
                <a:cs typeface="B Titr" panose="00000700000000000000" pitchFamily="2" charset="-78"/>
              </a:rPr>
              <a:t> تصمیماتم </a:t>
            </a:r>
            <a:r>
              <a:rPr lang="fa-IR" dirty="0">
                <a:cs typeface="B Titr" panose="00000700000000000000" pitchFamily="2" charset="-78"/>
              </a:rPr>
              <a:t>هستم.</a:t>
            </a:r>
            <a:endParaRPr lang="en-US" dirty="0">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547476" y="1538877"/>
            <a:ext cx="11097047" cy="5222141"/>
          </a:xfrm>
          <a:prstGeom prst="rect">
            <a:avLst/>
          </a:prstGeom>
        </p:spPr>
      </p:pic>
    </p:spTree>
    <p:extLst>
      <p:ext uri="{BB962C8B-B14F-4D97-AF65-F5344CB8AC3E}">
        <p14:creationId xmlns:p14="http://schemas.microsoft.com/office/powerpoint/2010/main" val="2062712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1820558" cy="2951018"/>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09600" y="3131127"/>
            <a:ext cx="10972800" cy="2995037"/>
          </a:xfrm>
        </p:spPr>
        <p:txBody>
          <a:bodyPr>
            <a:normAutofit fontScale="92500" lnSpcReduction="10000"/>
          </a:bodyPr>
          <a:lstStyle/>
          <a:p>
            <a:pPr algn="r" rtl="1"/>
            <a:r>
              <a:rPr lang="fa-IR" b="1" dirty="0">
                <a:solidFill>
                  <a:srgbClr val="7030A0"/>
                </a:solidFill>
                <a:latin typeface="Calibri" panose="020F0502020204030204" pitchFamily="34" charset="0"/>
                <a:ea typeface="Calibri" panose="020F0502020204030204" pitchFamily="34" charset="0"/>
                <a:cs typeface="B Titr" panose="00000700000000000000" pitchFamily="2" charset="-78"/>
              </a:rPr>
              <a:t>مطالعه طولانی مدت (دو دهه) بر 451 کودک و نوجوان آمریکایی</a:t>
            </a:r>
          </a:p>
          <a:p>
            <a:pPr algn="r" rtl="1">
              <a:buFont typeface="Wingdings" panose="05000000000000000000" pitchFamily="2" charset="2"/>
              <a:buChar char="ü"/>
            </a:pPr>
            <a:r>
              <a:rPr lang="fa-IR" b="1" dirty="0">
                <a:latin typeface="Calibri" panose="020F0502020204030204" pitchFamily="34" charset="0"/>
                <a:ea typeface="Calibri" panose="020F0502020204030204" pitchFamily="34" charset="0"/>
                <a:cs typeface="B Titr" panose="00000700000000000000" pitchFamily="2" charset="-78"/>
              </a:rPr>
              <a:t>سعی کنیم با </a:t>
            </a:r>
            <a:r>
              <a:rPr lang="fa-IR" b="1" dirty="0">
                <a:solidFill>
                  <a:srgbClr val="C00000"/>
                </a:solidFill>
                <a:latin typeface="Calibri" panose="020F0502020204030204" pitchFamily="34" charset="0"/>
                <a:ea typeface="Calibri" panose="020F0502020204030204" pitchFamily="34" charset="0"/>
                <a:cs typeface="B Titr" panose="00000700000000000000" pitchFamily="2" charset="-78"/>
              </a:rPr>
              <a:t>ارتباط صمیمی که با فرزندان </a:t>
            </a:r>
            <a:r>
              <a:rPr lang="fa-IR" b="1" dirty="0">
                <a:latin typeface="Calibri" panose="020F0502020204030204" pitchFamily="34" charset="0"/>
                <a:ea typeface="Calibri" panose="020F0502020204030204" pitchFamily="34" charset="0"/>
                <a:cs typeface="B Titr" panose="00000700000000000000" pitchFamily="2" charset="-78"/>
              </a:rPr>
              <a:t>خود برقرار می</a:t>
            </a:r>
            <a:r>
              <a:rPr lang="fa-IR" b="1" dirty="0">
                <a:ea typeface="Calibri" panose="020F0502020204030204" pitchFamily="34" charset="0"/>
                <a:cs typeface="B Titr" panose="00000700000000000000" pitchFamily="2" charset="-78"/>
              </a:rPr>
              <a:t>­</a:t>
            </a:r>
            <a:r>
              <a:rPr lang="fa-IR" b="1" dirty="0">
                <a:latin typeface="Calibri" panose="020F0502020204030204" pitchFamily="34" charset="0"/>
                <a:ea typeface="Calibri" panose="020F0502020204030204" pitchFamily="34" charset="0"/>
                <a:cs typeface="B Titr" panose="00000700000000000000" pitchFamily="2" charset="-78"/>
              </a:rPr>
              <a:t>کنیم و با آنها دوست باشیم</a:t>
            </a:r>
            <a:r>
              <a:rPr lang="fa-IR" b="1" dirty="0">
                <a:ea typeface="Calibri" panose="020F0502020204030204" pitchFamily="34" charset="0"/>
                <a:cs typeface="B Titr" panose="00000700000000000000" pitchFamily="2" charset="-78"/>
              </a:rPr>
              <a:t>. </a:t>
            </a:r>
            <a:r>
              <a:rPr lang="fa-IR" b="1" dirty="0">
                <a:latin typeface="Calibri" panose="020F0502020204030204" pitchFamily="34" charset="0"/>
                <a:ea typeface="Calibri" panose="020F0502020204030204" pitchFamily="34" charset="0"/>
                <a:cs typeface="B Titr" panose="00000700000000000000" pitchFamily="2" charset="-78"/>
              </a:rPr>
              <a:t>دوستان فرزند خود را بشناسیم</a:t>
            </a:r>
            <a:r>
              <a:rPr lang="fa-IR" b="1" dirty="0">
                <a:ea typeface="Calibri" panose="020F0502020204030204" pitchFamily="34" charset="0"/>
                <a:cs typeface="B Titr" panose="00000700000000000000" pitchFamily="2" charset="-78"/>
              </a:rPr>
              <a:t>.</a:t>
            </a:r>
          </a:p>
          <a:p>
            <a:pPr algn="r" rtl="1">
              <a:buFont typeface="Wingdings" panose="05000000000000000000" pitchFamily="2" charset="2"/>
              <a:buChar char="ü"/>
            </a:pPr>
            <a:r>
              <a:rPr lang="fa-IR" b="1" dirty="0">
                <a:ea typeface="Calibri" panose="020F0502020204030204" pitchFamily="34" charset="0"/>
                <a:cs typeface="B Titr" panose="00000700000000000000" pitchFamily="2" charset="-78"/>
              </a:rPr>
              <a:t> </a:t>
            </a:r>
            <a:r>
              <a:rPr lang="fa-IR" b="1" dirty="0">
                <a:latin typeface="Calibri" panose="020F0502020204030204" pitchFamily="34" charset="0"/>
                <a:ea typeface="Calibri" panose="020F0502020204030204" pitchFamily="34" charset="0"/>
                <a:cs typeface="B Titr" panose="00000700000000000000" pitchFamily="2" charset="-78"/>
              </a:rPr>
              <a:t>به </a:t>
            </a:r>
            <a:r>
              <a:rPr lang="fa-IR" b="1" dirty="0">
                <a:solidFill>
                  <a:srgbClr val="C00000"/>
                </a:solidFill>
                <a:latin typeface="Calibri" panose="020F0502020204030204" pitchFamily="34" charset="0"/>
                <a:ea typeface="Calibri" panose="020F0502020204030204" pitchFamily="34" charset="0"/>
                <a:cs typeface="B Titr" panose="00000700000000000000" pitchFamily="2" charset="-78"/>
              </a:rPr>
              <a:t>مدرسه و جو حاکم بر مدرسه </a:t>
            </a:r>
            <a:r>
              <a:rPr lang="fa-IR" b="1" dirty="0">
                <a:latin typeface="Calibri" panose="020F0502020204030204" pitchFamily="34" charset="0"/>
                <a:ea typeface="Calibri" panose="020F0502020204030204" pitchFamily="34" charset="0"/>
                <a:cs typeface="B Titr" panose="00000700000000000000" pitchFamily="2" charset="-78"/>
              </a:rPr>
              <a:t>دقت نماییم</a:t>
            </a:r>
            <a:r>
              <a:rPr lang="fa-IR" b="1" dirty="0">
                <a:ea typeface="Calibri" panose="020F0502020204030204" pitchFamily="34" charset="0"/>
                <a:cs typeface="B Titr" panose="00000700000000000000" pitchFamily="2" charset="-78"/>
              </a:rPr>
              <a:t>. </a:t>
            </a:r>
          </a:p>
          <a:p>
            <a:pPr algn="r" rtl="1">
              <a:buFont typeface="Wingdings" panose="05000000000000000000" pitchFamily="2" charset="2"/>
              <a:buChar char="ü"/>
            </a:pPr>
            <a:r>
              <a:rPr lang="fa-IR" b="1" dirty="0">
                <a:latin typeface="Calibri" panose="020F0502020204030204" pitchFamily="34" charset="0"/>
                <a:ea typeface="Calibri" panose="020F0502020204030204" pitchFamily="34" charset="0"/>
                <a:cs typeface="B Titr" panose="00000700000000000000" pitchFamily="2" charset="-78"/>
              </a:rPr>
              <a:t>تاثیر </a:t>
            </a:r>
            <a:r>
              <a:rPr lang="fa-IR" b="1" dirty="0">
                <a:solidFill>
                  <a:srgbClr val="C00000"/>
                </a:solidFill>
                <a:latin typeface="Calibri" panose="020F0502020204030204" pitchFamily="34" charset="0"/>
                <a:ea typeface="Calibri" panose="020F0502020204030204" pitchFamily="34" charset="0"/>
                <a:cs typeface="B Titr" panose="00000700000000000000" pitchFamily="2" charset="-78"/>
              </a:rPr>
              <a:t>رفتارهای خلاف دوستان و صحبت</a:t>
            </a:r>
            <a:r>
              <a:rPr lang="fa-IR" b="1" dirty="0">
                <a:solidFill>
                  <a:srgbClr val="C00000"/>
                </a:solidFill>
                <a:ea typeface="Calibri" panose="020F0502020204030204" pitchFamily="34" charset="0"/>
                <a:cs typeface="B Titr" panose="00000700000000000000" pitchFamily="2" charset="-78"/>
              </a:rPr>
              <a:t>­</a:t>
            </a:r>
            <a:r>
              <a:rPr lang="fa-IR" b="1" dirty="0">
                <a:solidFill>
                  <a:srgbClr val="C00000"/>
                </a:solidFill>
                <a:latin typeface="Calibri" panose="020F0502020204030204" pitchFamily="34" charset="0"/>
                <a:ea typeface="Calibri" panose="020F0502020204030204" pitchFamily="34" charset="0"/>
                <a:cs typeface="B Titr" panose="00000700000000000000" pitchFamily="2" charset="-78"/>
              </a:rPr>
              <a:t>های جنسی فیمابین</a:t>
            </a:r>
            <a:r>
              <a:rPr lang="fa-IR" b="1" dirty="0">
                <a:latin typeface="Calibri" panose="020F0502020204030204" pitchFamily="34" charset="0"/>
                <a:ea typeface="Calibri" panose="020F0502020204030204" pitchFamily="34" charset="0"/>
                <a:cs typeface="B Titr" panose="00000700000000000000" pitchFamily="2" charset="-78"/>
              </a:rPr>
              <a:t>، بر منحرف شدن فرزندانمان یک واقعیت علمی مورد تایید غالب تحقیقات است.</a:t>
            </a:r>
            <a:endParaRPr lang="en-US" b="1" dirty="0">
              <a:cs typeface="B Titr" panose="00000700000000000000" pitchFamily="2" charset="-78"/>
            </a:endParaRPr>
          </a:p>
          <a:p>
            <a:pPr algn="r" rtl="1"/>
            <a:endParaRPr lang="fa-IR" dirty="0"/>
          </a:p>
          <a:p>
            <a:pPr algn="r" rtl="1"/>
            <a:endParaRPr lang="en-US" dirty="0"/>
          </a:p>
        </p:txBody>
      </p:sp>
    </p:spTree>
    <p:extLst>
      <p:ext uri="{BB962C8B-B14F-4D97-AF65-F5344CB8AC3E}">
        <p14:creationId xmlns:p14="http://schemas.microsoft.com/office/powerpoint/2010/main" val="1494914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4282977" cy="2650836"/>
          </a:xfrm>
          <a:prstGeom prst="rect">
            <a:avLst/>
          </a:prstGeom>
        </p:spPr>
      </p:pic>
      <p:sp>
        <p:nvSpPr>
          <p:cNvPr id="4" name="Content Placeholder 3"/>
          <p:cNvSpPr>
            <a:spLocks noGrp="1"/>
          </p:cNvSpPr>
          <p:nvPr>
            <p:ph sz="half" idx="2"/>
          </p:nvPr>
        </p:nvSpPr>
        <p:spPr>
          <a:xfrm>
            <a:off x="4858327" y="1"/>
            <a:ext cx="7047346" cy="6705600"/>
          </a:xfrm>
        </p:spPr>
        <p:txBody>
          <a:bodyPr>
            <a:normAutofit/>
          </a:bodyPr>
          <a:lstStyle/>
          <a:p>
            <a:pPr marR="0" indent="-457200" algn="r" rtl="1">
              <a:lnSpc>
                <a:spcPct val="107000"/>
              </a:lnSpc>
              <a:spcBef>
                <a:spcPts val="0"/>
              </a:spcBef>
              <a:spcAft>
                <a:spcPts val="800"/>
              </a:spcAft>
              <a:buFont typeface="Wingdings" panose="05000000000000000000" pitchFamily="2" charset="2"/>
              <a:buChar char="ü"/>
            </a:pPr>
            <a:r>
              <a:rPr lang="fa-IR" sz="3200" dirty="0">
                <a:latin typeface="Calibri" panose="020F0502020204030204" pitchFamily="34" charset="0"/>
                <a:ea typeface="Calibri" panose="020F0502020204030204" pitchFamily="34" charset="0"/>
                <a:cs typeface="B Titr" panose="00000700000000000000" pitchFamily="2" charset="-78"/>
              </a:rPr>
              <a:t>بویژه در سنین بلوغ </a:t>
            </a:r>
            <a:r>
              <a:rPr lang="fa-IR" sz="3200" dirty="0">
                <a:solidFill>
                  <a:srgbClr val="C00000"/>
                </a:solidFill>
                <a:latin typeface="Calibri" panose="020F0502020204030204" pitchFamily="34" charset="0"/>
                <a:ea typeface="Calibri" panose="020F0502020204030204" pitchFamily="34" charset="0"/>
                <a:cs typeface="B Titr" panose="00000700000000000000" pitchFamily="2" charset="-78"/>
              </a:rPr>
              <a:t>تاثیرپذیری</a:t>
            </a:r>
            <a:r>
              <a:rPr lang="fa-IR" sz="3200" dirty="0">
                <a:latin typeface="Calibri" panose="020F0502020204030204" pitchFamily="34" charset="0"/>
                <a:ea typeface="Calibri" panose="020F0502020204030204" pitchFamily="34" charset="0"/>
                <a:cs typeface="B Titr" panose="00000700000000000000" pitchFamily="2" charset="-78"/>
              </a:rPr>
              <a:t> فرزندان از هم سن­و­سالان بیشتر می</a:t>
            </a:r>
            <a:r>
              <a:rPr lang="en-US" sz="3200" dirty="0">
                <a:latin typeface="Calibri" panose="020F0502020204030204" pitchFamily="34" charset="0"/>
                <a:ea typeface="Calibri" panose="020F0502020204030204" pitchFamily="34" charset="0"/>
                <a:cs typeface="B Titr" panose="00000700000000000000" pitchFamily="2" charset="-78"/>
              </a:rPr>
              <a:t>­</a:t>
            </a:r>
            <a:r>
              <a:rPr lang="fa-IR" sz="3200" dirty="0">
                <a:latin typeface="Calibri" panose="020F0502020204030204" pitchFamily="34" charset="0"/>
                <a:ea typeface="Calibri" panose="020F0502020204030204" pitchFamily="34" charset="0"/>
                <a:cs typeface="B Titr" panose="00000700000000000000" pitchFamily="2" charset="-78"/>
              </a:rPr>
              <a:t>شود (</a:t>
            </a:r>
            <a:r>
              <a:rPr lang="fa-IR" sz="3200" dirty="0">
                <a:solidFill>
                  <a:srgbClr val="C00000"/>
                </a:solidFill>
                <a:latin typeface="Calibri" panose="020F0502020204030204" pitchFamily="34" charset="0"/>
                <a:ea typeface="Calibri" panose="020F0502020204030204" pitchFamily="34" charset="0"/>
                <a:cs typeface="B Titr" panose="00000700000000000000" pitchFamily="2" charset="-78"/>
              </a:rPr>
              <a:t>حدود 14 سالگی</a:t>
            </a:r>
            <a:r>
              <a:rPr lang="fa-IR" sz="3200" dirty="0">
                <a:latin typeface="Calibri" panose="020F0502020204030204" pitchFamily="34" charset="0"/>
                <a:ea typeface="Calibri" panose="020F0502020204030204" pitchFamily="34" charset="0"/>
                <a:cs typeface="B Titr" panose="00000700000000000000" pitchFamily="2" charset="-78"/>
              </a:rPr>
              <a:t>) چرا که در این سنین نظر هم سن­و­سالان برای یک نوجوان مهم­تر از نظر والدین می</a:t>
            </a:r>
            <a:r>
              <a:rPr lang="en-US" sz="3200" dirty="0">
                <a:latin typeface="Calibri" panose="020F0502020204030204" pitchFamily="34" charset="0"/>
                <a:ea typeface="Calibri" panose="020F0502020204030204" pitchFamily="34" charset="0"/>
                <a:cs typeface="B Titr" panose="00000700000000000000" pitchFamily="2" charset="-78"/>
              </a:rPr>
              <a:t>­</a:t>
            </a:r>
            <a:r>
              <a:rPr lang="fa-IR" sz="3200" dirty="0">
                <a:latin typeface="Calibri" panose="020F0502020204030204" pitchFamily="34" charset="0"/>
                <a:ea typeface="Calibri" panose="020F0502020204030204" pitchFamily="34" charset="0"/>
                <a:cs typeface="B Titr" panose="00000700000000000000" pitchFamily="2" charset="-78"/>
              </a:rPr>
              <a:t>باشد. </a:t>
            </a:r>
          </a:p>
          <a:p>
            <a:pPr marR="0" indent="-457200" algn="r" rtl="1">
              <a:lnSpc>
                <a:spcPct val="107000"/>
              </a:lnSpc>
              <a:spcBef>
                <a:spcPts val="0"/>
              </a:spcBef>
              <a:spcAft>
                <a:spcPts val="800"/>
              </a:spcAft>
              <a:buFont typeface="Wingdings" panose="05000000000000000000" pitchFamily="2" charset="2"/>
              <a:buChar char="ü"/>
            </a:pPr>
            <a:r>
              <a:rPr lang="fa-IR" sz="3200" dirty="0">
                <a:latin typeface="Calibri" panose="020F0502020204030204" pitchFamily="34" charset="0"/>
                <a:ea typeface="Calibri" panose="020F0502020204030204" pitchFamily="34" charset="0"/>
                <a:cs typeface="B Titr" panose="00000700000000000000" pitchFamily="2" charset="-78"/>
              </a:rPr>
              <a:t>تاثیرات همنشینی با دوستان خلاف در </a:t>
            </a:r>
            <a:r>
              <a:rPr lang="fa-IR" sz="3200" dirty="0">
                <a:solidFill>
                  <a:srgbClr val="C00000"/>
                </a:solidFill>
                <a:latin typeface="Calibri" panose="020F0502020204030204" pitchFamily="34" charset="0"/>
                <a:ea typeface="Calibri" panose="020F0502020204030204" pitchFamily="34" charset="0"/>
                <a:cs typeface="B Titr" panose="00000700000000000000" pitchFamily="2" charset="-78"/>
              </a:rPr>
              <a:t>پسران </a:t>
            </a:r>
            <a:r>
              <a:rPr lang="fa-IR" sz="3200" dirty="0">
                <a:latin typeface="Calibri" panose="020F0502020204030204" pitchFamily="34" charset="0"/>
                <a:ea typeface="Calibri" panose="020F0502020204030204" pitchFamily="34" charset="0"/>
                <a:cs typeface="B Titr" panose="00000700000000000000" pitchFamily="2" charset="-78"/>
              </a:rPr>
              <a:t>بیشتر از دختران است.</a:t>
            </a:r>
          </a:p>
          <a:p>
            <a:pPr marR="0" indent="-457200" algn="r" rtl="1">
              <a:lnSpc>
                <a:spcPct val="107000"/>
              </a:lnSpc>
              <a:spcBef>
                <a:spcPts val="0"/>
              </a:spcBef>
              <a:spcAft>
                <a:spcPts val="800"/>
              </a:spcAft>
              <a:buFont typeface="Wingdings" panose="05000000000000000000" pitchFamily="2" charset="2"/>
              <a:buChar char="ü"/>
            </a:pPr>
            <a:r>
              <a:rPr lang="fa-IR" sz="3200" dirty="0">
                <a:latin typeface="Calibri" panose="020F0502020204030204" pitchFamily="34" charset="0"/>
                <a:ea typeface="Calibri" panose="020F0502020204030204" pitchFamily="34" charset="0"/>
                <a:cs typeface="B Titr" panose="00000700000000000000" pitchFamily="2" charset="-78"/>
              </a:rPr>
              <a:t> در عصر حاضر  </a:t>
            </a:r>
            <a:r>
              <a:rPr lang="fa-IR" sz="3200" dirty="0">
                <a:solidFill>
                  <a:srgbClr val="C00000"/>
                </a:solidFill>
                <a:latin typeface="Calibri" panose="020F0502020204030204" pitchFamily="34" charset="0"/>
                <a:ea typeface="Calibri" panose="020F0502020204030204" pitchFamily="34" charset="0"/>
                <a:cs typeface="B Titr" panose="00000700000000000000" pitchFamily="2" charset="-78"/>
              </a:rPr>
              <a:t>تلویزیون و موبایل </a:t>
            </a:r>
            <a:r>
              <a:rPr lang="fa-IR" sz="3200" dirty="0">
                <a:latin typeface="Calibri" panose="020F0502020204030204" pitchFamily="34" charset="0"/>
                <a:ea typeface="Calibri" panose="020F0502020204030204" pitchFamily="34" charset="0"/>
                <a:cs typeface="B Titr" panose="00000700000000000000" pitchFamily="2" charset="-78"/>
              </a:rPr>
              <a:t>ابردوست فرزندان ما تلقی می­شوند، و اگر بر محتوای آنها نظارت نداشته باشیم ممکن است صدمات جبران ناپذیری بر فرزند ما وارد شود.</a:t>
            </a:r>
            <a:endParaRPr lang="en-US" sz="3200" dirty="0">
              <a:effectLst/>
              <a:latin typeface="Calibri" panose="020F0502020204030204" pitchFamily="34" charset="0"/>
              <a:ea typeface="Calibri" panose="020F0502020204030204" pitchFamily="34" charset="0"/>
              <a:cs typeface="B Titr" panose="00000700000000000000" pitchFamily="2" charset="-78"/>
            </a:endParaRPr>
          </a:p>
        </p:txBody>
      </p:sp>
      <p:pic>
        <p:nvPicPr>
          <p:cNvPr id="1026" name="Picture 2" descr="Related imag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8022" y="2506662"/>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174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69081"/>
            <a:ext cx="10898909" cy="1528809"/>
          </a:xfrm>
        </p:spPr>
        <p:txBody>
          <a:bodyPr>
            <a:normAutofit/>
          </a:bodyPr>
          <a:lstStyle/>
          <a:p>
            <a:pPr algn="r" rtl="1"/>
            <a:r>
              <a:rPr lang="fa-IR" sz="3600" dirty="0">
                <a:solidFill>
                  <a:srgbClr val="C00000"/>
                </a:solidFill>
                <a:cs typeface="B Titr" panose="00000700000000000000" pitchFamily="2" charset="-78"/>
              </a:rPr>
              <a:t>هیجان طلبی/نقص خودتنظیمی</a:t>
            </a:r>
            <a:endParaRPr lang="en-US" sz="3600" dirty="0">
              <a:solidFill>
                <a:srgbClr val="C00000"/>
              </a:solidFill>
              <a:cs typeface="B Titr" panose="00000700000000000000" pitchFamily="2" charset="-78"/>
            </a:endParaRPr>
          </a:p>
        </p:txBody>
      </p:sp>
      <p:pic>
        <p:nvPicPr>
          <p:cNvPr id="5" name="Content Placeholder 4"/>
          <p:cNvPicPr>
            <a:picLocks noGrp="1" noChangeAspect="1"/>
          </p:cNvPicPr>
          <p:nvPr>
            <p:ph idx="1"/>
          </p:nvPr>
        </p:nvPicPr>
        <p:blipFill>
          <a:blip r:embed="rId2"/>
          <a:stretch>
            <a:fillRect/>
          </a:stretch>
        </p:blipFill>
        <p:spPr>
          <a:xfrm>
            <a:off x="1056324" y="1459300"/>
            <a:ext cx="9740986" cy="5398700"/>
          </a:xfrm>
          <a:prstGeom prst="rect">
            <a:avLst/>
          </a:prstGeom>
        </p:spPr>
      </p:pic>
    </p:spTree>
    <p:extLst>
      <p:ext uri="{BB962C8B-B14F-4D97-AF65-F5344CB8AC3E}">
        <p14:creationId xmlns:p14="http://schemas.microsoft.com/office/powerpoint/2010/main" val="13427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1" y="0"/>
            <a:ext cx="10515600" cy="1325563"/>
          </a:xfrm>
        </p:spPr>
        <p:txBody>
          <a:bodyPr/>
          <a:lstStyle/>
          <a:p>
            <a:pPr algn="r" rtl="1"/>
            <a:r>
              <a:rPr lang="fa-IR" dirty="0">
                <a:solidFill>
                  <a:srgbClr val="C00000"/>
                </a:solidFill>
                <a:cs typeface="B Titr" panose="00000700000000000000" pitchFamily="2" charset="-78"/>
              </a:rPr>
              <a:t>دو نوع نظارت: آشکار و مخفی</a:t>
            </a:r>
            <a:endParaRPr lang="en-US" dirty="0">
              <a:solidFill>
                <a:srgbClr val="C00000"/>
              </a:solidFill>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33487" y="1514764"/>
            <a:ext cx="5876182" cy="5153701"/>
          </a:xfrm>
          <a:prstGeom prst="rect">
            <a:avLst/>
          </a:prstGeom>
        </p:spPr>
      </p:pic>
      <p:sp>
        <p:nvSpPr>
          <p:cNvPr id="4" name="Content Placeholder 3"/>
          <p:cNvSpPr>
            <a:spLocks noGrp="1"/>
          </p:cNvSpPr>
          <p:nvPr>
            <p:ph sz="half" idx="2"/>
          </p:nvPr>
        </p:nvSpPr>
        <p:spPr>
          <a:xfrm>
            <a:off x="5909669" y="1524001"/>
            <a:ext cx="6282331" cy="5043054"/>
          </a:xfrm>
        </p:spPr>
        <p:txBody>
          <a:bodyPr>
            <a:normAutofit/>
          </a:bodyPr>
          <a:lstStyle/>
          <a:p>
            <a:pPr algn="r" rtl="1">
              <a:buFont typeface="Wingdings" panose="05000000000000000000" pitchFamily="2" charset="2"/>
              <a:buChar char="ü"/>
            </a:pPr>
            <a:r>
              <a:rPr lang="fa-IR" sz="4400" b="1" dirty="0">
                <a:solidFill>
                  <a:srgbClr val="7030A0"/>
                </a:solidFill>
                <a:cs typeface="B Zar" pitchFamily="2" charset="-78"/>
              </a:rPr>
              <a:t>سرزدن به اتاق، مدرسه، مشاهده کردن دوستان و.. (مستقیم)</a:t>
            </a:r>
          </a:p>
          <a:p>
            <a:pPr algn="r" rtl="1">
              <a:buFont typeface="Wingdings" panose="05000000000000000000" pitchFamily="2" charset="2"/>
              <a:buChar char="ü"/>
            </a:pPr>
            <a:r>
              <a:rPr lang="fa-IR" sz="4400" b="1" dirty="0">
                <a:solidFill>
                  <a:srgbClr val="7030A0"/>
                </a:solidFill>
                <a:cs typeface="B Zar" pitchFamily="2" charset="-78"/>
              </a:rPr>
              <a:t>انتظارات، قواعد و محدودیت ها (نظارت غیرمستقیم)</a:t>
            </a:r>
          </a:p>
          <a:p>
            <a:pPr algn="r" rtl="1">
              <a:buFont typeface="Wingdings" panose="05000000000000000000" pitchFamily="2" charset="2"/>
              <a:buChar char="ü"/>
            </a:pPr>
            <a:endParaRPr lang="fa-IR" sz="4400" b="1" dirty="0">
              <a:solidFill>
                <a:srgbClr val="7030A0"/>
              </a:solidFill>
              <a:cs typeface="B Zar" pitchFamily="2" charset="-78"/>
            </a:endParaRPr>
          </a:p>
          <a:p>
            <a:pPr algn="r" rtl="1"/>
            <a:endParaRPr lang="en-US" sz="4400" b="1" dirty="0"/>
          </a:p>
        </p:txBody>
      </p:sp>
    </p:spTree>
    <p:extLst>
      <p:ext uri="{BB962C8B-B14F-4D97-AF65-F5344CB8AC3E}">
        <p14:creationId xmlns:p14="http://schemas.microsoft.com/office/powerpoint/2010/main" val="1369612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80" y="102795"/>
            <a:ext cx="11896437" cy="1325563"/>
          </a:xfrm>
        </p:spPr>
        <p:txBody>
          <a:bodyPr/>
          <a:lstStyle/>
          <a:p>
            <a:pPr algn="r" rtl="1"/>
            <a:r>
              <a:rPr lang="fa-IR" b="1" dirty="0">
                <a:solidFill>
                  <a:srgbClr val="00B0F0"/>
                </a:solidFill>
                <a:ea typeface="Calibri" panose="020F0502020204030204" pitchFamily="34" charset="0"/>
                <a:cs typeface="Calibri" panose="020F0502020204030204" pitchFamily="34" charset="0"/>
              </a:rPr>
              <a:t>تاثیرات منفی صحنه های تحریک آمیز جنسی اینترنت و ماهواره</a:t>
            </a:r>
            <a:endParaRPr lang="en-US" dirty="0"/>
          </a:p>
        </p:txBody>
      </p:sp>
      <p:pic>
        <p:nvPicPr>
          <p:cNvPr id="5" name="Content Placeholder 4"/>
          <p:cNvPicPr>
            <a:picLocks noGrp="1" noChangeAspect="1"/>
          </p:cNvPicPr>
          <p:nvPr>
            <p:ph sz="half" idx="1"/>
          </p:nvPr>
        </p:nvPicPr>
        <p:blipFill>
          <a:blip r:embed="rId2"/>
          <a:stretch>
            <a:fillRect/>
          </a:stretch>
        </p:blipFill>
        <p:spPr>
          <a:xfrm>
            <a:off x="222382" y="1505527"/>
            <a:ext cx="6138948" cy="1560946"/>
          </a:xfrm>
          <a:prstGeom prst="rect">
            <a:avLst/>
          </a:prstGeom>
        </p:spPr>
      </p:pic>
      <p:sp>
        <p:nvSpPr>
          <p:cNvPr id="4" name="Content Placeholder 3"/>
          <p:cNvSpPr>
            <a:spLocks noGrp="1"/>
          </p:cNvSpPr>
          <p:nvPr>
            <p:ph sz="half" idx="2"/>
          </p:nvPr>
        </p:nvSpPr>
        <p:spPr>
          <a:xfrm>
            <a:off x="6172199" y="1246909"/>
            <a:ext cx="5696527" cy="5523346"/>
          </a:xfrm>
        </p:spPr>
        <p:txBody>
          <a:bodyPr>
            <a:normAutofit/>
          </a:bodyPr>
          <a:lstStyle/>
          <a:p>
            <a:pPr algn="r" rtl="1">
              <a:buFont typeface="Wingdings" panose="05000000000000000000" pitchFamily="2" charset="2"/>
              <a:buChar char="ü"/>
            </a:pPr>
            <a:r>
              <a:rPr lang="fa-IR" sz="3200" dirty="0">
                <a:ea typeface="Calibri" panose="020F0502020204030204" pitchFamily="34" charset="0"/>
                <a:cs typeface="Calibri" panose="020F0502020204030204" pitchFamily="34" charset="0"/>
              </a:rPr>
              <a:t>پایین آمدن سن اولین ارتباط جنسی؛ </a:t>
            </a:r>
            <a:endParaRPr lang="en-US" sz="3200" dirty="0">
              <a:ea typeface="Calibri" panose="020F0502020204030204" pitchFamily="34" charset="0"/>
              <a:cs typeface="Calibri" panose="020F0502020204030204" pitchFamily="34" charset="0"/>
            </a:endParaRPr>
          </a:p>
          <a:p>
            <a:pPr algn="r" rtl="1">
              <a:buFont typeface="Wingdings" panose="05000000000000000000" pitchFamily="2" charset="2"/>
              <a:buChar char="ü"/>
            </a:pPr>
            <a:r>
              <a:rPr lang="fa-IR" sz="3200" dirty="0">
                <a:ea typeface="Calibri" panose="020F0502020204030204" pitchFamily="34" charset="0"/>
                <a:cs typeface="Calibri" panose="020F0502020204030204" pitchFamily="34" charset="0"/>
              </a:rPr>
              <a:t>رفتارهای خشونت آمیز؛ </a:t>
            </a:r>
            <a:endParaRPr lang="en-US" sz="3200" dirty="0">
              <a:ea typeface="Calibri" panose="020F0502020204030204" pitchFamily="34" charset="0"/>
              <a:cs typeface="Calibri" panose="020F0502020204030204" pitchFamily="34" charset="0"/>
            </a:endParaRPr>
          </a:p>
          <a:p>
            <a:pPr algn="r" rtl="1">
              <a:buFont typeface="Wingdings" panose="05000000000000000000" pitchFamily="2" charset="2"/>
              <a:buChar char="ü"/>
            </a:pPr>
            <a:r>
              <a:rPr lang="fa-IR" sz="3200" dirty="0">
                <a:ea typeface="Calibri" panose="020F0502020204030204" pitchFamily="34" charset="0"/>
                <a:cs typeface="Calibri" panose="020F0502020204030204" pitchFamily="34" charset="0"/>
              </a:rPr>
              <a:t>افسردگی و اضطراب؛ </a:t>
            </a:r>
            <a:endParaRPr lang="en-US" sz="3200" dirty="0">
              <a:ea typeface="Calibri" panose="020F0502020204030204" pitchFamily="34" charset="0"/>
              <a:cs typeface="Calibri" panose="020F0502020204030204" pitchFamily="34" charset="0"/>
            </a:endParaRPr>
          </a:p>
          <a:p>
            <a:pPr algn="r" rtl="1">
              <a:buFont typeface="Wingdings" panose="05000000000000000000" pitchFamily="2" charset="2"/>
              <a:buChar char="ü"/>
            </a:pPr>
            <a:r>
              <a:rPr lang="fa-IR" sz="3200" dirty="0">
                <a:ea typeface="Calibri" panose="020F0502020204030204" pitchFamily="34" charset="0"/>
                <a:cs typeface="Calibri" panose="020F0502020204030204" pitchFamily="34" charset="0"/>
              </a:rPr>
              <a:t>زمینه سازی ناسازگاری زناشویی و طلاق؛ اعتیاد به اینترنت؛ </a:t>
            </a:r>
            <a:endParaRPr lang="en-US" sz="3200" dirty="0">
              <a:ea typeface="Calibri" panose="020F0502020204030204" pitchFamily="34" charset="0"/>
              <a:cs typeface="Calibri" panose="020F0502020204030204" pitchFamily="34" charset="0"/>
            </a:endParaRPr>
          </a:p>
          <a:p>
            <a:pPr algn="r" rtl="1">
              <a:buFont typeface="Wingdings" panose="05000000000000000000" pitchFamily="2" charset="2"/>
              <a:buChar char="ü"/>
            </a:pPr>
            <a:r>
              <a:rPr lang="fa-IR" sz="3200" dirty="0">
                <a:ea typeface="Calibri" panose="020F0502020204030204" pitchFamily="34" charset="0"/>
                <a:cs typeface="Calibri" panose="020F0502020204030204" pitchFamily="34" charset="0"/>
              </a:rPr>
              <a:t>بروز </a:t>
            </a:r>
            <a:r>
              <a:rPr lang="en-US" sz="3200" dirty="0">
                <a:ea typeface="Calibri" panose="020F0502020204030204" pitchFamily="34" charset="0"/>
                <a:cs typeface="Calibri" panose="020F0502020204030204" pitchFamily="34" charset="0"/>
              </a:rPr>
              <a:t> </a:t>
            </a:r>
            <a:r>
              <a:rPr lang="fa-IR" sz="3200" dirty="0">
                <a:ea typeface="Calibri" panose="020F0502020204030204" pitchFamily="34" charset="0"/>
                <a:cs typeface="Calibri" panose="020F0502020204030204" pitchFamily="34" charset="0"/>
              </a:rPr>
              <a:t>رفتارهای بیمارگونه جنسی؛ خشن شدن مردان نسبت به زنان؛ </a:t>
            </a:r>
            <a:endParaRPr lang="en-US" sz="3200" dirty="0">
              <a:ea typeface="Calibri" panose="020F0502020204030204" pitchFamily="34" charset="0"/>
              <a:cs typeface="Calibri" panose="020F0502020204030204" pitchFamily="34" charset="0"/>
            </a:endParaRPr>
          </a:p>
          <a:p>
            <a:pPr algn="r" rtl="1">
              <a:buFont typeface="Wingdings" panose="05000000000000000000" pitchFamily="2" charset="2"/>
              <a:buChar char="ü"/>
            </a:pPr>
            <a:r>
              <a:rPr lang="fa-IR" sz="3200" dirty="0">
                <a:ea typeface="Calibri" panose="020F0502020204030204" pitchFamily="34" charset="0"/>
                <a:cs typeface="Calibri" panose="020F0502020204030204" pitchFamily="34" charset="0"/>
              </a:rPr>
              <a:t>بی رغبتی نسبت به ازدواج، </a:t>
            </a:r>
            <a:endParaRPr lang="en-US" sz="3200" dirty="0">
              <a:ea typeface="Calibri" panose="020F0502020204030204" pitchFamily="34" charset="0"/>
              <a:cs typeface="Calibri" panose="020F0502020204030204" pitchFamily="34" charset="0"/>
            </a:endParaRPr>
          </a:p>
          <a:p>
            <a:pPr algn="r" rtl="1">
              <a:buFont typeface="Wingdings" panose="05000000000000000000" pitchFamily="2" charset="2"/>
              <a:buChar char="ü"/>
            </a:pPr>
            <a:r>
              <a:rPr lang="fa-IR" sz="3200" dirty="0">
                <a:ea typeface="Calibri" panose="020F0502020204030204" pitchFamily="34" charset="0"/>
                <a:cs typeface="Calibri" panose="020F0502020204030204" pitchFamily="34" charset="0"/>
              </a:rPr>
              <a:t>افزایش احتمال خیانت زناشویی </a:t>
            </a:r>
            <a:endParaRPr lang="en-US" sz="3200" dirty="0">
              <a:ea typeface="Calibri" panose="020F0502020204030204" pitchFamily="34" charset="0"/>
              <a:cs typeface="Calibri" panose="020F0502020204030204" pitchFamily="34" charset="0"/>
            </a:endParaRPr>
          </a:p>
          <a:p>
            <a:pPr algn="r" rtl="1">
              <a:buFont typeface="Wingdings" panose="05000000000000000000" pitchFamily="2" charset="2"/>
              <a:buChar char="ü"/>
            </a:pPr>
            <a:r>
              <a:rPr lang="fa-IR" sz="3200" dirty="0">
                <a:ea typeface="Calibri" panose="020F0502020204030204" pitchFamily="34" charset="0"/>
                <a:cs typeface="Calibri" panose="020F0502020204030204" pitchFamily="34" charset="0"/>
              </a:rPr>
              <a:t>افزایش احتمال مصرف الکل. </a:t>
            </a:r>
            <a:endParaRPr lang="en-US" sz="3200" dirty="0"/>
          </a:p>
        </p:txBody>
      </p:sp>
      <p:pic>
        <p:nvPicPr>
          <p:cNvPr id="6" name="Picture 5"/>
          <p:cNvPicPr>
            <a:picLocks noChangeAspect="1"/>
          </p:cNvPicPr>
          <p:nvPr/>
        </p:nvPicPr>
        <p:blipFill>
          <a:blip r:embed="rId3"/>
          <a:stretch>
            <a:fillRect/>
          </a:stretch>
        </p:blipFill>
        <p:spPr>
          <a:xfrm>
            <a:off x="1019614" y="3275734"/>
            <a:ext cx="4504597" cy="3582266"/>
          </a:xfrm>
          <a:prstGeom prst="rect">
            <a:avLst/>
          </a:prstGeom>
        </p:spPr>
      </p:pic>
    </p:spTree>
    <p:extLst>
      <p:ext uri="{BB962C8B-B14F-4D97-AF65-F5344CB8AC3E}">
        <p14:creationId xmlns:p14="http://schemas.microsoft.com/office/powerpoint/2010/main" val="3604652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36" y="147781"/>
            <a:ext cx="11215255" cy="835602"/>
          </a:xfrm>
        </p:spPr>
        <p:txBody>
          <a:bodyPr>
            <a:noAutofit/>
          </a:bodyPr>
          <a:lstStyle/>
          <a:p>
            <a:pPr marL="0" marR="0" algn="r" rtl="1">
              <a:lnSpc>
                <a:spcPct val="107000"/>
              </a:lnSpc>
              <a:spcBef>
                <a:spcPts val="0"/>
              </a:spcBef>
              <a:spcAft>
                <a:spcPts val="800"/>
              </a:spcAft>
            </a:pPr>
            <a:r>
              <a:rPr lang="fa-IR" sz="3200" b="1" dirty="0">
                <a:solidFill>
                  <a:srgbClr val="00B0F0"/>
                </a:solidFill>
                <a:latin typeface="Calibri" panose="020F0502020204030204" pitchFamily="34" charset="0"/>
                <a:ea typeface="Calibri" panose="020F0502020204030204" pitchFamily="34" charset="0"/>
                <a:cs typeface="Calibri" panose="020F0502020204030204" pitchFamily="34" charset="0"/>
              </a:rPr>
              <a:t>چه نکاتی را در استفاده از موبایل و اینترنت و  ... رعایت نماییم؟</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p>
        </p:txBody>
      </p:sp>
      <p:sp>
        <p:nvSpPr>
          <p:cNvPr id="4" name="Content Placeholder 3"/>
          <p:cNvSpPr>
            <a:spLocks noGrp="1"/>
          </p:cNvSpPr>
          <p:nvPr>
            <p:ph sz="half" idx="2"/>
          </p:nvPr>
        </p:nvSpPr>
        <p:spPr>
          <a:xfrm>
            <a:off x="5264729" y="417801"/>
            <a:ext cx="6927271" cy="6303818"/>
          </a:xfrm>
        </p:spPr>
        <p:txBody>
          <a:bodyPr>
            <a:noAutofit/>
          </a:bodyPr>
          <a:lstStyle/>
          <a:p>
            <a:pPr marL="514350" indent="-514350" algn="r" rtl="1">
              <a:buFont typeface="+mj-lt"/>
              <a:buAutoNum type="arabicPeriod"/>
            </a:pPr>
            <a:r>
              <a:rPr lang="fa-IR" sz="3200" dirty="0">
                <a:ea typeface="Calibri" panose="020F0502020204030204" pitchFamily="34" charset="0"/>
                <a:cs typeface="Calibri" panose="020F0502020204030204" pitchFamily="34" charset="0"/>
              </a:rPr>
              <a:t>فرزندانمان را از کودکی به موبایل، تبلت، و حتی تلویزیون عادت ندهیم</a:t>
            </a:r>
            <a:r>
              <a:rPr lang="en-US" sz="3200" dirty="0">
                <a:ea typeface="Calibri" panose="020F0502020204030204" pitchFamily="34" charset="0"/>
                <a:cs typeface="Calibri" panose="020F0502020204030204" pitchFamily="34" charset="0"/>
              </a:rPr>
              <a:t>.</a:t>
            </a:r>
          </a:p>
          <a:p>
            <a:pPr marL="514350" indent="-514350" algn="r" rtl="1">
              <a:buFont typeface="+mj-lt"/>
              <a:buAutoNum type="arabicPeriod"/>
            </a:pPr>
            <a:r>
              <a:rPr lang="fa-IR" sz="3000" dirty="0">
                <a:ea typeface="Calibri" panose="020F0502020204030204" pitchFamily="34" charset="0"/>
                <a:cs typeface="Calibri" panose="020F0502020204030204" pitchFamily="34" charset="0"/>
              </a:rPr>
              <a:t>زمینه بازی­های بچگانه، این­سو و آن­سو دویدن، بازی­های خلاقانه، و طبیعت­گردی را فراهم نماییم تا کمتر به موبایل و تلویزیون تمایل پیدا نمایند </a:t>
            </a:r>
            <a:endParaRPr lang="en-US" sz="3000" dirty="0">
              <a:ea typeface="Calibri" panose="020F0502020204030204" pitchFamily="34" charset="0"/>
              <a:cs typeface="Calibri" panose="020F0502020204030204" pitchFamily="34" charset="0"/>
            </a:endParaRPr>
          </a:p>
          <a:p>
            <a:pPr marL="514350" indent="-514350" algn="r" rtl="1">
              <a:buFont typeface="+mj-lt"/>
              <a:buAutoNum type="arabicPeriod"/>
            </a:pPr>
            <a:r>
              <a:rPr lang="fa-IR" sz="3200" dirty="0">
                <a:ea typeface="Calibri" panose="020F0502020204030204" pitchFamily="34" charset="0"/>
                <a:cs typeface="Calibri" panose="020F0502020204030204" pitchFamily="34" charset="0"/>
              </a:rPr>
              <a:t>با فرزندان خود آشکارا راجع به آسیبهای اینترنت صحبت کنیم</a:t>
            </a:r>
            <a:endParaRPr lang="en-US" sz="3200" dirty="0">
              <a:ea typeface="Calibri" panose="020F0502020204030204" pitchFamily="34" charset="0"/>
              <a:cs typeface="Calibri" panose="020F0502020204030204" pitchFamily="34" charset="0"/>
            </a:endParaRPr>
          </a:p>
          <a:p>
            <a:pPr marL="514350" indent="-514350" algn="r" rtl="1">
              <a:buFont typeface="+mj-lt"/>
              <a:buAutoNum type="arabicPeriod"/>
            </a:pPr>
            <a:r>
              <a:rPr lang="fa-IR" sz="3200" dirty="0">
                <a:ea typeface="Calibri" panose="020F0502020204030204" pitchFamily="34" charset="0"/>
                <a:cs typeface="Calibri" panose="020F0502020204030204" pitchFamily="34" charset="0"/>
              </a:rPr>
              <a:t>به عنوان یک قاعده هیچگاه کودکانمان را با اینترنت در خانه تنها نگذاریم! </a:t>
            </a:r>
            <a:endParaRPr lang="en-US" sz="3200" dirty="0">
              <a:ea typeface="Calibri" panose="020F0502020204030204" pitchFamily="34" charset="0"/>
              <a:cs typeface="Calibri" panose="020F0502020204030204" pitchFamily="34" charset="0"/>
            </a:endParaRPr>
          </a:p>
          <a:p>
            <a:pPr marL="285750" marR="0" indent="-514350" algn="r" rtl="1">
              <a:spcBef>
                <a:spcPts val="0"/>
              </a:spcBef>
              <a:spcAft>
                <a:spcPts val="800"/>
              </a:spcAft>
              <a:buFont typeface="+mj-lt"/>
              <a:buAutoNum type="arabicPeriod"/>
            </a:pPr>
            <a:r>
              <a:rPr lang="fa-IR" sz="3200" dirty="0">
                <a:ea typeface="Calibri" panose="020F0502020204030204" pitchFamily="34" charset="0"/>
                <a:cs typeface="Calibri" panose="020F0502020204030204" pitchFamily="34" charset="0"/>
              </a:rPr>
              <a:t>روی موبایل نباید اسم رمز گذاشته شود.</a:t>
            </a:r>
            <a:r>
              <a:rPr lang="ar-SA" sz="3200" dirty="0">
                <a:ea typeface="Calibri" panose="020F0502020204030204" pitchFamily="34" charset="0"/>
                <a:cs typeface="Calibri" panose="020F0502020204030204" pitchFamily="34" charset="0"/>
              </a:rPr>
              <a:t> </a:t>
            </a:r>
            <a:r>
              <a:rPr lang="en-US" sz="3200" dirty="0">
                <a:ea typeface="Calibri" panose="020F0502020204030204" pitchFamily="34" charset="0"/>
                <a:cs typeface="Calibri" panose="020F0502020204030204" pitchFamily="34" charset="0"/>
              </a:rPr>
              <a:t> </a:t>
            </a:r>
          </a:p>
          <a:p>
            <a:pPr marL="285750" marR="0" indent="-514350" algn="r" rtl="1">
              <a:lnSpc>
                <a:spcPct val="107000"/>
              </a:lnSpc>
              <a:spcBef>
                <a:spcPts val="0"/>
              </a:spcBef>
              <a:spcAft>
                <a:spcPts val="800"/>
              </a:spcAft>
              <a:buFont typeface="+mj-lt"/>
              <a:buAutoNum type="arabicPeriod"/>
            </a:pPr>
            <a:r>
              <a:rPr lang="fa-IR" sz="3200" dirty="0">
                <a:ea typeface="Calibri" panose="020F0502020204030204" pitchFamily="34" charset="0"/>
                <a:cs typeface="Calibri" panose="020F0502020204030204" pitchFamily="34" charset="0"/>
              </a:rPr>
              <a:t>همچنین صفحه مانیتور کامپیوتر رو به در اتاق قرار داده شود.</a:t>
            </a:r>
          </a:p>
          <a:p>
            <a:pPr marL="285750" marR="0" indent="-514350" algn="r" rtl="1">
              <a:lnSpc>
                <a:spcPct val="107000"/>
              </a:lnSpc>
              <a:spcBef>
                <a:spcPts val="0"/>
              </a:spcBef>
              <a:spcAft>
                <a:spcPts val="800"/>
              </a:spcAft>
              <a:buFont typeface="+mj-lt"/>
              <a:buAutoNum type="arabicPeriod"/>
            </a:pPr>
            <a:r>
              <a:rPr lang="fa-IR" sz="3200" dirty="0">
                <a:ea typeface="Calibri" panose="020F0502020204030204" pitchFamily="34" charset="0"/>
                <a:cs typeface="Calibri" panose="020F0502020204030204" pitchFamily="34" charset="0"/>
              </a:rPr>
              <a:t> نرم افزارهای کنترلی</a:t>
            </a:r>
            <a:endParaRPr lang="en-US" sz="3200" dirty="0">
              <a:ea typeface="Calibri" panose="020F0502020204030204" pitchFamily="34" charset="0"/>
              <a:cs typeface="Calibri" panose="020F0502020204030204" pitchFamily="34" charset="0"/>
            </a:endParaRPr>
          </a:p>
          <a:p>
            <a:pPr algn="r" rtl="1"/>
            <a:endParaRPr lang="en-US" sz="3200" dirty="0"/>
          </a:p>
        </p:txBody>
      </p:sp>
      <p:pic>
        <p:nvPicPr>
          <p:cNvPr id="7" name="انجمن آمریکا-9">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0" y="2078038"/>
            <a:ext cx="5347856" cy="3208058"/>
          </a:xfrm>
        </p:spPr>
      </p:pic>
    </p:spTree>
    <p:extLst>
      <p:ext uri="{BB962C8B-B14F-4D97-AF65-F5344CB8AC3E}">
        <p14:creationId xmlns:p14="http://schemas.microsoft.com/office/powerpoint/2010/main" val="1191589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581892" y="1898073"/>
            <a:ext cx="2576946" cy="4788478"/>
          </a:xfrm>
        </p:spPr>
        <p:txBody>
          <a:bodyPr/>
          <a:lstStyle/>
          <a:p>
            <a:pPr algn="l" eaLnBrk="1" hangingPunct="1"/>
            <a:r>
              <a:rPr lang="en-US" altLang="en-US" sz="4200" dirty="0"/>
              <a:t>The Civil Rights Act of 1964</a:t>
            </a:r>
          </a:p>
        </p:txBody>
      </p:sp>
      <p:sp>
        <p:nvSpPr>
          <p:cNvPr id="205827" name="Rectangle 3"/>
          <p:cNvSpPr>
            <a:spLocks noGrp="1" noChangeArrowheads="1"/>
          </p:cNvSpPr>
          <p:nvPr>
            <p:ph type="body" sz="half" idx="1"/>
          </p:nvPr>
        </p:nvSpPr>
        <p:spPr>
          <a:xfrm>
            <a:off x="3276600" y="1752600"/>
            <a:ext cx="7391400" cy="1752600"/>
          </a:xfrm>
        </p:spPr>
        <p:txBody>
          <a:bodyPr/>
          <a:lstStyle/>
          <a:p>
            <a:pPr eaLnBrk="1" hangingPunct="1">
              <a:lnSpc>
                <a:spcPct val="90000"/>
              </a:lnSpc>
            </a:pPr>
            <a:r>
              <a:rPr lang="en-US" altLang="en-US" sz="2200"/>
              <a:t>Passed in 1964.</a:t>
            </a:r>
          </a:p>
          <a:p>
            <a:pPr eaLnBrk="1" hangingPunct="1">
              <a:lnSpc>
                <a:spcPct val="90000"/>
              </a:lnSpc>
            </a:pPr>
            <a:r>
              <a:rPr lang="en-US" altLang="en-US" sz="2200"/>
              <a:t>It banned discrimination on the basis of color, race, national origin, religion, or sex.</a:t>
            </a:r>
          </a:p>
          <a:p>
            <a:pPr eaLnBrk="1" hangingPunct="1">
              <a:lnSpc>
                <a:spcPct val="90000"/>
              </a:lnSpc>
            </a:pPr>
            <a:r>
              <a:rPr lang="en-US" altLang="en-US" sz="2200"/>
              <a:t>Section VII set up the Equal Employment Opportunity Commission (EEOC) to enforce the act.</a:t>
            </a:r>
          </a:p>
        </p:txBody>
      </p:sp>
      <p:pic>
        <p:nvPicPr>
          <p:cNvPr id="205828" name="Picture 10" descr="civilrightsactphoto"/>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5200" t="25977" r="2902" b="5634"/>
          <a:stretch>
            <a:fillRect/>
          </a:stretch>
        </p:blipFill>
        <p:spPr bwMode="auto">
          <a:xfrm>
            <a:off x="3581400" y="3757614"/>
            <a:ext cx="6705600" cy="2928937"/>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70365" y="675382"/>
            <a:ext cx="9514208" cy="1077218"/>
          </a:xfrm>
          <a:prstGeom prst="rect">
            <a:avLst/>
          </a:prstGeom>
          <a:noFill/>
        </p:spPr>
        <p:txBody>
          <a:bodyPr wrap="none" rtlCol="0">
            <a:spAutoFit/>
          </a:bodyPr>
          <a:lstStyle/>
          <a:p>
            <a:pPr algn="r" rtl="1"/>
            <a:r>
              <a:rPr lang="fa-IR" sz="3200" dirty="0">
                <a:solidFill>
                  <a:prstClr val="black">
                    <a:lumMod val="75000"/>
                    <a:lumOff val="25000"/>
                  </a:prstClr>
                </a:solidFill>
                <a:cs typeface="B Titr" panose="00000700000000000000" pitchFamily="2" charset="-78"/>
              </a:rPr>
              <a:t>آیا آزاد بودن ارتباطات، سبب </a:t>
            </a:r>
            <a:r>
              <a:rPr lang="fa-IR" sz="3200" dirty="0">
                <a:solidFill>
                  <a:srgbClr val="FF0000"/>
                </a:solidFill>
                <a:cs typeface="B Titr" panose="00000700000000000000" pitchFamily="2" charset="-78"/>
              </a:rPr>
              <a:t>چشم و دل سیر شدن </a:t>
            </a:r>
            <a:r>
              <a:rPr lang="fa-IR" sz="3200" dirty="0">
                <a:solidFill>
                  <a:prstClr val="black">
                    <a:lumMod val="75000"/>
                    <a:lumOff val="25000"/>
                  </a:prstClr>
                </a:solidFill>
                <a:cs typeface="B Titr" panose="00000700000000000000" pitchFamily="2" charset="-78"/>
              </a:rPr>
              <a:t>انسان می‌شود؟</a:t>
            </a:r>
          </a:p>
          <a:p>
            <a:pPr algn="r" rtl="1"/>
            <a:endParaRPr lang="en-US" sz="3200" dirty="0"/>
          </a:p>
        </p:txBody>
      </p:sp>
    </p:spTree>
    <p:extLst>
      <p:ext uri="{BB962C8B-B14F-4D97-AF65-F5344CB8AC3E}">
        <p14:creationId xmlns:p14="http://schemas.microsoft.com/office/powerpoint/2010/main" val="363859662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rtl="1">
              <a:lnSpc>
                <a:spcPct val="107000"/>
              </a:lnSpc>
              <a:spcBef>
                <a:spcPts val="0"/>
              </a:spcBef>
              <a:spcAft>
                <a:spcPts val="800"/>
              </a:spcAft>
            </a:pPr>
            <a:r>
              <a:rPr lang="fa-IR" b="1" dirty="0">
                <a:solidFill>
                  <a:srgbClr val="00B0F0"/>
                </a:solidFill>
                <a:latin typeface="Calibri" panose="020F0502020204030204" pitchFamily="34" charset="0"/>
                <a:ea typeface="Calibri" panose="020F0502020204030204" pitchFamily="34" charset="0"/>
                <a:cs typeface="Calibri" panose="020F0502020204030204" pitchFamily="34" charset="0"/>
              </a:rPr>
              <a:t>شرم و حیا را در شخصیت و رفتار کودک نهادینه نماییم</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Content Placeholder 4"/>
          <p:cNvPicPr>
            <a:picLocks noGrp="1" noChangeAspect="1"/>
          </p:cNvPicPr>
          <p:nvPr>
            <p:ph sz="half" idx="1"/>
          </p:nvPr>
        </p:nvPicPr>
        <p:blipFill>
          <a:blip r:embed="rId2"/>
          <a:stretch>
            <a:fillRect/>
          </a:stretch>
        </p:blipFill>
        <p:spPr>
          <a:xfrm>
            <a:off x="-54225" y="2235200"/>
            <a:ext cx="6076334" cy="2937164"/>
          </a:xfrm>
          <a:prstGeom prst="rect">
            <a:avLst/>
          </a:prstGeom>
        </p:spPr>
      </p:pic>
      <p:sp>
        <p:nvSpPr>
          <p:cNvPr id="4" name="Content Placeholder 3"/>
          <p:cNvSpPr>
            <a:spLocks noGrp="1"/>
          </p:cNvSpPr>
          <p:nvPr>
            <p:ph sz="half" idx="2"/>
          </p:nvPr>
        </p:nvSpPr>
        <p:spPr/>
        <p:txBody>
          <a:bodyPr>
            <a:normAutofit lnSpcReduction="10000"/>
          </a:bodyPr>
          <a:lstStyle/>
          <a:p>
            <a:pPr algn="r" rtl="1"/>
            <a:r>
              <a:rPr lang="fa-IR" b="1" dirty="0">
                <a:ea typeface="Calibri" panose="020F0502020204030204" pitchFamily="34" charset="0"/>
                <a:cs typeface="Calibri" panose="020F0502020204030204" pitchFamily="34" charset="0"/>
              </a:rPr>
              <a:t>سعی کنیم </a:t>
            </a:r>
            <a:r>
              <a:rPr lang="fa-IR" b="1" dirty="0">
                <a:solidFill>
                  <a:srgbClr val="C00000"/>
                </a:solidFill>
                <a:ea typeface="Calibri" panose="020F0502020204030204" pitchFamily="34" charset="0"/>
                <a:cs typeface="Calibri" panose="020F0502020204030204" pitchFamily="34" charset="0"/>
              </a:rPr>
              <a:t>لباس­هایی تهیه نماییم </a:t>
            </a:r>
            <a:r>
              <a:rPr lang="fa-IR" b="1" dirty="0">
                <a:ea typeface="Calibri" panose="020F0502020204030204" pitchFamily="34" charset="0"/>
                <a:cs typeface="Calibri" panose="020F0502020204030204" pitchFamily="34" charset="0"/>
              </a:rPr>
              <a:t>که کودک عادت به عریان بودن ننماید. کودک با </a:t>
            </a:r>
            <a:r>
              <a:rPr lang="fa-IR" b="1" dirty="0">
                <a:solidFill>
                  <a:srgbClr val="C00000"/>
                </a:solidFill>
                <a:ea typeface="Calibri" panose="020F0502020204030204" pitchFamily="34" charset="0"/>
                <a:cs typeface="Calibri" panose="020F0502020204030204" pitchFamily="34" charset="0"/>
              </a:rPr>
              <a:t>والد همجنس حمام رود </a:t>
            </a:r>
            <a:r>
              <a:rPr lang="fa-IR" b="1" dirty="0">
                <a:ea typeface="Calibri" panose="020F0502020204030204" pitchFamily="34" charset="0"/>
                <a:cs typeface="Calibri" panose="020F0502020204030204" pitchFamily="34" charset="0"/>
              </a:rPr>
              <a:t>و در حمام، لباس زیرِ والد در آورده نشود. به او یاد دهیم که </a:t>
            </a:r>
            <a:r>
              <a:rPr lang="fa-IR" b="1" dirty="0">
                <a:solidFill>
                  <a:srgbClr val="C00000"/>
                </a:solidFill>
                <a:ea typeface="Calibri" panose="020F0502020204030204" pitchFamily="34" charset="0"/>
                <a:cs typeface="Calibri" panose="020F0502020204030204" pitchFamily="34" charset="0"/>
              </a:rPr>
              <a:t>درآوردن لباس </a:t>
            </a:r>
            <a:r>
              <a:rPr lang="fa-IR" b="1" dirty="0">
                <a:ea typeface="Calibri" panose="020F0502020204030204" pitchFamily="34" charset="0"/>
                <a:cs typeface="Calibri" panose="020F0502020204030204" pitchFamily="34" charset="0"/>
              </a:rPr>
              <a:t>باید در یک مکان به دور از چشم دیگران باشد. </a:t>
            </a:r>
          </a:p>
          <a:p>
            <a:pPr algn="r" rtl="1"/>
            <a:r>
              <a:rPr lang="fa-IR" b="1" dirty="0">
                <a:ea typeface="Calibri" panose="020F0502020204030204" pitchFamily="34" charset="0"/>
                <a:cs typeface="Calibri" panose="020F0502020204030204" pitchFamily="34" charset="0"/>
              </a:rPr>
              <a:t>تقویت شرم و حیا در کودک باعث تغییراتی سازنده و مثبت در ساختار مغز می­شود، که حتی با سایر ابعاد مثبت شخصیتی وی از جمله </a:t>
            </a:r>
            <a:r>
              <a:rPr lang="fa-IR" b="1" dirty="0">
                <a:solidFill>
                  <a:srgbClr val="C00000"/>
                </a:solidFill>
                <a:ea typeface="Calibri" panose="020F0502020204030204" pitchFamily="34" charset="0"/>
                <a:cs typeface="Calibri" panose="020F0502020204030204" pitchFamily="34" charset="0"/>
              </a:rPr>
              <a:t>حس بخشندگی، همدردی با دیگران، و .... </a:t>
            </a:r>
            <a:r>
              <a:rPr lang="fa-IR" b="1" dirty="0">
                <a:ea typeface="Calibri" panose="020F0502020204030204" pitchFamily="34" charset="0"/>
                <a:cs typeface="Calibri" panose="020F0502020204030204" pitchFamily="34" charset="0"/>
              </a:rPr>
              <a:t>نیز می­تواند ارتباط داشته باشد</a:t>
            </a:r>
            <a:endParaRPr lang="en-US" b="1"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8042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3"/>
            <a:ext cx="10515600" cy="1385597"/>
          </a:xfrm>
        </p:spPr>
        <p:txBody>
          <a:bodyPr>
            <a:normAutofit fontScale="90000"/>
          </a:bodyPr>
          <a:lstStyle/>
          <a:p>
            <a:pPr marL="0" marR="0" algn="ctr" rtl="1">
              <a:lnSpc>
                <a:spcPct val="107000"/>
              </a:lnSpc>
              <a:spcBef>
                <a:spcPts val="0"/>
              </a:spcBef>
              <a:spcAft>
                <a:spcPts val="800"/>
              </a:spcAft>
            </a:pPr>
            <a:r>
              <a:rPr lang="fa-IR" b="1" dirty="0">
                <a:solidFill>
                  <a:srgbClr val="00B0F0"/>
                </a:solidFill>
                <a:latin typeface="Calibri" panose="020F0502020204030204" pitchFamily="34" charset="0"/>
                <a:ea typeface="Calibri" panose="020F0502020204030204" pitchFamily="34" charset="0"/>
                <a:cs typeface="Calibri" panose="020F0502020204030204" pitchFamily="34" charset="0"/>
              </a:rPr>
              <a:t>کودکان از طریق چشم فرا می­گیرند، نه از طریق گوش</a:t>
            </a:r>
            <a:br>
              <a:rPr lang="en-US" sz="28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pic>
        <p:nvPicPr>
          <p:cNvPr id="6" name="Content Placeholder 5"/>
          <p:cNvPicPr>
            <a:picLocks noGrp="1" noChangeAspect="1"/>
          </p:cNvPicPr>
          <p:nvPr>
            <p:ph sz="half" idx="1"/>
          </p:nvPr>
        </p:nvPicPr>
        <p:blipFill>
          <a:blip r:embed="rId2"/>
          <a:stretch>
            <a:fillRect/>
          </a:stretch>
        </p:blipFill>
        <p:spPr>
          <a:xfrm>
            <a:off x="0" y="1325996"/>
            <a:ext cx="5854935" cy="5471970"/>
          </a:xfrm>
          <a:prstGeom prst="rect">
            <a:avLst/>
          </a:prstGeom>
        </p:spPr>
      </p:pic>
      <p:sp>
        <p:nvSpPr>
          <p:cNvPr id="4" name="Content Placeholder 3"/>
          <p:cNvSpPr>
            <a:spLocks noGrp="1"/>
          </p:cNvSpPr>
          <p:nvPr>
            <p:ph sz="half" idx="2"/>
          </p:nvPr>
        </p:nvSpPr>
        <p:spPr>
          <a:xfrm>
            <a:off x="5854934" y="1386030"/>
            <a:ext cx="6337065" cy="5559715"/>
          </a:xfrm>
        </p:spPr>
        <p:txBody>
          <a:bodyPr>
            <a:normAutofit/>
          </a:bodyPr>
          <a:lstStyle/>
          <a:p>
            <a:pPr marL="0" marR="0" algn="r" rtl="1">
              <a:lnSpc>
                <a:spcPct val="107000"/>
              </a:lnSpc>
              <a:spcBef>
                <a:spcPts val="0"/>
              </a:spcBef>
              <a:spcAft>
                <a:spcPts val="800"/>
              </a:spcAft>
            </a:pPr>
            <a:r>
              <a:rPr lang="fa-IR" dirty="0">
                <a:latin typeface="Calibri" panose="020F0502020204030204" pitchFamily="34" charset="0"/>
                <a:ea typeface="Calibri" panose="020F0502020204030204" pitchFamily="34" charset="0"/>
                <a:cs typeface="Calibri" panose="020F0502020204030204" pitchFamily="34" charset="0"/>
              </a:rPr>
              <a:t>تحقیقات نشان داده اند که درصورتی که کودک در خانه ای بزرگ شود که پدر و مادر </a:t>
            </a:r>
            <a:r>
              <a:rPr lang="fa-IR" dirty="0">
                <a:solidFill>
                  <a:srgbClr val="C00000"/>
                </a:solidFill>
                <a:latin typeface="Calibri" panose="020F0502020204030204" pitchFamily="34" charset="0"/>
                <a:ea typeface="Calibri" panose="020F0502020204030204" pitchFamily="34" charset="0"/>
                <a:cs typeface="Calibri" panose="020F0502020204030204" pitchFamily="34" charset="0"/>
              </a:rPr>
              <a:t>قید و بندی به نحوه لباس پوشیدن</a:t>
            </a:r>
            <a:r>
              <a:rPr lang="fa-IR" dirty="0">
                <a:latin typeface="Calibri" panose="020F0502020204030204" pitchFamily="34" charset="0"/>
                <a:ea typeface="Calibri" panose="020F0502020204030204" pitchFamily="34" charset="0"/>
                <a:cs typeface="Calibri" panose="020F0502020204030204" pitchFamily="34" charset="0"/>
              </a:rPr>
              <a:t>، درآوردن لباس و نحوه ابراز عشق به یکدیگر نداشته باشند، احتمال آنکه زودهنگام وارد مقوله ارتباطات جنسی شود بیشتر است. </a:t>
            </a:r>
            <a:endParaRPr lang="en-US" dirty="0">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800"/>
              </a:spcAft>
            </a:pPr>
            <a:r>
              <a:rPr lang="fa-IR" dirty="0">
                <a:latin typeface="Calibri" panose="020F0502020204030204" pitchFamily="34" charset="0"/>
                <a:ea typeface="Calibri" panose="020F0502020204030204" pitchFamily="34" charset="0"/>
                <a:cs typeface="Calibri" panose="020F0502020204030204" pitchFamily="34" charset="0"/>
              </a:rPr>
              <a:t>به گفته دکتر کارل وِنت، با الگو قراردادن خود، به فرزندانتان شرم و حیا را بیاموزید.</a:t>
            </a:r>
          </a:p>
          <a:p>
            <a:pPr marL="0" marR="0" algn="l">
              <a:lnSpc>
                <a:spcPct val="107000"/>
              </a:lnSpc>
              <a:spcBef>
                <a:spcPts val="0"/>
              </a:spcBef>
              <a:spcAft>
                <a:spcPts val="800"/>
              </a:spcAft>
            </a:pPr>
            <a:r>
              <a:rPr lang="en-US" dirty="0">
                <a:solidFill>
                  <a:srgbClr val="C00000"/>
                </a:solidFill>
              </a:rPr>
              <a:t>Teach your child modesty by modeling it yourself!</a:t>
            </a:r>
            <a:endParaRPr lang="en-US" sz="16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03282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solidFill>
                  <a:schemeClr val="accent1"/>
                </a:solidFill>
                <a:cs typeface="B Titr" panose="00000700000000000000" pitchFamily="2" charset="-78"/>
              </a:rPr>
              <a:t>نقش الگویی</a:t>
            </a:r>
            <a:endParaRPr lang="en-US" dirty="0">
              <a:solidFill>
                <a:schemeClr val="accent1"/>
              </a:solidFill>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0" y="0"/>
            <a:ext cx="5071373" cy="4556434"/>
          </a:xfrm>
          <a:prstGeom prst="rect">
            <a:avLst/>
          </a:prstGeom>
        </p:spPr>
      </p:pic>
      <p:sp>
        <p:nvSpPr>
          <p:cNvPr id="4" name="Content Placeholder 3"/>
          <p:cNvSpPr>
            <a:spLocks noGrp="1"/>
          </p:cNvSpPr>
          <p:nvPr>
            <p:ph sz="half" idx="2"/>
          </p:nvPr>
        </p:nvSpPr>
        <p:spPr>
          <a:xfrm>
            <a:off x="6040582" y="1825625"/>
            <a:ext cx="5664200" cy="4637665"/>
          </a:xfrm>
        </p:spPr>
        <p:txBody>
          <a:bodyPr/>
          <a:lstStyle/>
          <a:p>
            <a:pPr marR="0" indent="-457200" algn="r" rtl="1">
              <a:lnSpc>
                <a:spcPct val="107000"/>
              </a:lnSpc>
              <a:spcBef>
                <a:spcPts val="0"/>
              </a:spcBef>
              <a:spcAft>
                <a:spcPts val="800"/>
              </a:spcAft>
              <a:buFont typeface="Wingdings" panose="05000000000000000000" pitchFamily="2" charset="2"/>
              <a:buChar char="ü"/>
            </a:pPr>
            <a:r>
              <a:rPr lang="fa-IR" dirty="0">
                <a:latin typeface="Calibri" panose="020F0502020204030204" pitchFamily="34" charset="0"/>
                <a:ea typeface="Calibri" panose="020F0502020204030204" pitchFamily="34" charset="0"/>
                <a:cs typeface="Calibri" panose="020F0502020204030204" pitchFamily="34" charset="0"/>
              </a:rPr>
              <a:t> اگر میخواهیم فرزندانمان وابسته به اینترنت و موبایل نشوند خودمان هم رعایت نماییم. قرار نباشد تمام ساعاتِ فراغت </a:t>
            </a:r>
            <a:r>
              <a:rPr lang="fa-IR" dirty="0">
                <a:solidFill>
                  <a:srgbClr val="C00000"/>
                </a:solidFill>
                <a:latin typeface="Calibri" panose="020F0502020204030204" pitchFamily="34" charset="0"/>
                <a:ea typeface="Calibri" panose="020F0502020204030204" pitchFamily="34" charset="0"/>
                <a:cs typeface="Calibri" panose="020F0502020204030204" pitchFamily="34" charset="0"/>
              </a:rPr>
              <a:t>سرمان توی موبایل </a:t>
            </a:r>
            <a:r>
              <a:rPr lang="fa-IR" dirty="0">
                <a:latin typeface="Calibri" panose="020F0502020204030204" pitchFamily="34" charset="0"/>
                <a:ea typeface="Calibri" panose="020F0502020204030204" pitchFamily="34" charset="0"/>
                <a:cs typeface="Calibri" panose="020F0502020204030204" pitchFamily="34" charset="0"/>
              </a:rPr>
              <a:t>باشد و بعد از آنها بخواهیم که از موبایل فاصله بگیرند. </a:t>
            </a:r>
            <a:endParaRPr lang="en-US" dirty="0">
              <a:latin typeface="Calibri" panose="020F0502020204030204" pitchFamily="34" charset="0"/>
              <a:ea typeface="Calibri" panose="020F0502020204030204" pitchFamily="34" charset="0"/>
              <a:cs typeface="Calibri" panose="020F0502020204030204" pitchFamily="34" charset="0"/>
            </a:endParaRPr>
          </a:p>
          <a:p>
            <a:pPr algn="r" rtl="1">
              <a:buFont typeface="Wingdings" panose="05000000000000000000" pitchFamily="2" charset="2"/>
              <a:buChar char="ü"/>
            </a:pPr>
            <a:r>
              <a:rPr lang="fa-IR" dirty="0">
                <a:solidFill>
                  <a:srgbClr val="C00000"/>
                </a:solidFill>
                <a:latin typeface="Calibri" panose="020F0502020204030204" pitchFamily="34" charset="0"/>
                <a:ea typeface="Calibri" panose="020F0502020204030204" pitchFamily="34" charset="0"/>
                <a:cs typeface="Calibri" panose="020F0502020204030204" pitchFamily="34" charset="0"/>
              </a:rPr>
              <a:t>هر فیلمی را جلوی چشم کودک </a:t>
            </a:r>
            <a:r>
              <a:rPr lang="fa-IR" dirty="0">
                <a:latin typeface="Calibri" panose="020F0502020204030204" pitchFamily="34" charset="0"/>
                <a:ea typeface="Calibri" panose="020F0502020204030204" pitchFamily="34" charset="0"/>
                <a:cs typeface="Calibri" panose="020F0502020204030204" pitchFamily="34" charset="0"/>
              </a:rPr>
              <a:t>نگاه نکنیم، شاید برای گروه سنی او مناسب نباشد. </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14532" y="3828473"/>
            <a:ext cx="5100436" cy="3029527"/>
          </a:xfrm>
          <a:prstGeom prst="rect">
            <a:avLst/>
          </a:prstGeom>
        </p:spPr>
      </p:pic>
    </p:spTree>
    <p:extLst>
      <p:ext uri="{BB962C8B-B14F-4D97-AF65-F5344CB8AC3E}">
        <p14:creationId xmlns:p14="http://schemas.microsoft.com/office/powerpoint/2010/main" val="1541988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72836"/>
            <a:ext cx="7693440" cy="5785467"/>
          </a:xfrm>
        </p:spPr>
      </p:pic>
      <p:pic>
        <p:nvPicPr>
          <p:cNvPr id="8" name="Picture 7"/>
          <p:cNvPicPr>
            <a:picLocks noChangeAspect="1"/>
          </p:cNvPicPr>
          <p:nvPr/>
        </p:nvPicPr>
        <p:blipFill>
          <a:blip r:embed="rId3"/>
          <a:stretch>
            <a:fillRect/>
          </a:stretch>
        </p:blipFill>
        <p:spPr>
          <a:xfrm>
            <a:off x="6682858" y="1690688"/>
            <a:ext cx="5509141" cy="3895287"/>
          </a:xfrm>
          <a:prstGeom prst="rect">
            <a:avLst/>
          </a:prstGeom>
        </p:spPr>
      </p:pic>
    </p:spTree>
    <p:extLst>
      <p:ext uri="{BB962C8B-B14F-4D97-AF65-F5344CB8AC3E}">
        <p14:creationId xmlns:p14="http://schemas.microsoft.com/office/powerpoint/2010/main" val="3459405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65125"/>
            <a:ext cx="12345634" cy="6234546"/>
          </a:xfrm>
          <a:prstGeom prst="rect">
            <a:avLst/>
          </a:prstGeom>
        </p:spPr>
      </p:pic>
    </p:spTree>
    <p:extLst>
      <p:ext uri="{BB962C8B-B14F-4D97-AF65-F5344CB8AC3E}">
        <p14:creationId xmlns:p14="http://schemas.microsoft.com/office/powerpoint/2010/main" val="3546207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066" y="365125"/>
            <a:ext cx="11635316" cy="1325563"/>
          </a:xfrm>
        </p:spPr>
        <p:txBody>
          <a:bodyPr>
            <a:normAutofit fontScale="90000"/>
          </a:bodyPr>
          <a:lstStyle/>
          <a:p>
            <a:pPr marL="0" marR="0" algn="ctr" rtl="1">
              <a:lnSpc>
                <a:spcPct val="107000"/>
              </a:lnSpc>
              <a:spcBef>
                <a:spcPts val="0"/>
              </a:spcBef>
              <a:spcAft>
                <a:spcPts val="800"/>
              </a:spcAft>
            </a:pPr>
            <a:r>
              <a:rPr lang="fa-IR" b="1" dirty="0">
                <a:solidFill>
                  <a:srgbClr val="00B0F0"/>
                </a:solidFill>
                <a:latin typeface="Calibri" panose="020F0502020204030204" pitchFamily="34" charset="0"/>
                <a:ea typeface="Calibri" panose="020F0502020204030204" pitchFamily="34" charset="0"/>
                <a:cs typeface="Calibri" panose="020F0502020204030204" pitchFamily="34" charset="0"/>
              </a:rPr>
              <a:t>تاثیر طبیعت­گردی</a:t>
            </a:r>
            <a:r>
              <a:rPr lang="en-US" b="1"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fa-IR" b="1" dirty="0">
                <a:solidFill>
                  <a:srgbClr val="00B0F0"/>
                </a:solidFill>
                <a:latin typeface="Calibri" panose="020F0502020204030204" pitchFamily="34" charset="0"/>
                <a:ea typeface="Calibri" panose="020F0502020204030204" pitchFamily="34" charset="0"/>
                <a:cs typeface="Calibri" panose="020F0502020204030204" pitchFamily="34" charset="0"/>
              </a:rPr>
              <a:t> و فضای سبز در پیشگیری از آسیب­های جنسی</a:t>
            </a:r>
            <a:br>
              <a:rPr lang="en-US" sz="28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4" name="Content Placeholder 3"/>
          <p:cNvSpPr>
            <a:spLocks noGrp="1"/>
          </p:cNvSpPr>
          <p:nvPr>
            <p:ph sz="half" idx="2"/>
          </p:nvPr>
        </p:nvSpPr>
        <p:spPr>
          <a:xfrm>
            <a:off x="5957455" y="1385455"/>
            <a:ext cx="5975927" cy="4791508"/>
          </a:xfrm>
        </p:spPr>
        <p:txBody>
          <a:bodyPr>
            <a:normAutofit fontScale="85000" lnSpcReduction="20000"/>
          </a:bodyPr>
          <a:lstStyle/>
          <a:p>
            <a:pPr marL="0" marR="0" algn="r" rtl="1">
              <a:spcBef>
                <a:spcPts val="0"/>
              </a:spcBef>
              <a:spcAft>
                <a:spcPts val="800"/>
              </a:spcAft>
            </a:pPr>
            <a:r>
              <a:rPr lang="fa-IR" sz="4600" b="1" dirty="0">
                <a:ea typeface="Calibri" panose="020F0502020204030204" pitchFamily="34" charset="0"/>
                <a:cs typeface="B Nazanin" panose="00000400000000000000" pitchFamily="2" charset="-78"/>
              </a:rPr>
              <a:t>مانوس نمودن کودکان از دوران طفولیت با مصادیق طبیعت سبب می­شود یک تعادل هورمونی در مغز ایجاد شود که بعد از بلوغ می­تواند حرص و ولع جنسی را تخفیف</a:t>
            </a:r>
            <a:r>
              <a:rPr lang="ar-SA" sz="4600" b="1" dirty="0">
                <a:latin typeface="Calibri" panose="020F0502020204030204" pitchFamily="34" charset="0"/>
                <a:ea typeface="Calibri" panose="020F0502020204030204" pitchFamily="34" charset="0"/>
                <a:cs typeface="B Nazanin" panose="00000400000000000000" pitchFamily="2" charset="-78"/>
              </a:rPr>
              <a:t> </a:t>
            </a:r>
            <a:r>
              <a:rPr lang="fa-IR" sz="4600" b="1" dirty="0">
                <a:ea typeface="Calibri" panose="020F0502020204030204" pitchFamily="34" charset="0"/>
                <a:cs typeface="B Nazanin" panose="00000400000000000000" pitchFamily="2" charset="-78"/>
              </a:rPr>
              <a:t>دهد.</a:t>
            </a:r>
          </a:p>
          <a:p>
            <a:pPr marL="0" marR="0">
              <a:spcBef>
                <a:spcPts val="0"/>
              </a:spcBef>
              <a:spcAft>
                <a:spcPts val="800"/>
              </a:spcAft>
            </a:pPr>
            <a:r>
              <a:rPr lang="en-US" dirty="0">
                <a:effectLst/>
              </a:rPr>
              <a:t>Three-week-old, recently weaned rats were continuously subjected to a standard</a:t>
            </a:r>
            <a:r>
              <a:rPr lang="fa-IR" dirty="0">
                <a:effectLst/>
              </a:rPr>
              <a:t> </a:t>
            </a:r>
            <a:r>
              <a:rPr lang="en-US" dirty="0">
                <a:effectLst/>
              </a:rPr>
              <a:t>environment (SE) or an EE comprised of a large cage with several objects, such as toys, tunnels, ladders, and a running</a:t>
            </a:r>
            <a:r>
              <a:rPr lang="fa-IR" dirty="0">
                <a:effectLst/>
              </a:rPr>
              <a:t> </a:t>
            </a:r>
            <a:r>
              <a:rPr lang="en-US" dirty="0">
                <a:effectLst/>
              </a:rPr>
              <a:t>wheel. After 6 weeks, rats reared in an EE (EE rats) showed decreased sexual activity compared with rats reared in a SE (SE</a:t>
            </a:r>
            <a:r>
              <a:rPr lang="fa-IR" dirty="0">
                <a:effectLst/>
              </a:rPr>
              <a:t> </a:t>
            </a:r>
            <a:r>
              <a:rPr lang="en-US" dirty="0">
                <a:effectLst/>
              </a:rPr>
              <a:t>rats).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p:cNvSpPr txBox="1"/>
          <p:nvPr/>
        </p:nvSpPr>
        <p:spPr>
          <a:xfrm>
            <a:off x="298066" y="6176963"/>
            <a:ext cx="11152540" cy="523220"/>
          </a:xfrm>
          <a:prstGeom prst="rect">
            <a:avLst/>
          </a:prstGeom>
          <a:noFill/>
        </p:spPr>
        <p:txBody>
          <a:bodyPr wrap="none" rtlCol="0">
            <a:spAutoFit/>
          </a:bodyPr>
          <a:lstStyle/>
          <a:p>
            <a:r>
              <a:rPr lang="en-US" sz="2800" dirty="0">
                <a:solidFill>
                  <a:srgbClr val="C00000"/>
                </a:solidFill>
              </a:rPr>
              <a:t>Enhanced motor, sensory, social, and </a:t>
            </a:r>
            <a:r>
              <a:rPr lang="en-US" sz="2800" b="1" dirty="0">
                <a:solidFill>
                  <a:srgbClr val="C00000"/>
                </a:solidFill>
              </a:rPr>
              <a:t>cognitive functions </a:t>
            </a:r>
            <a:r>
              <a:rPr lang="en-US" sz="2800" dirty="0">
                <a:solidFill>
                  <a:srgbClr val="C00000"/>
                </a:solidFill>
              </a:rPr>
              <a:t>&amp;  </a:t>
            </a:r>
            <a:r>
              <a:rPr lang="en-US" sz="2800" b="1" dirty="0">
                <a:solidFill>
                  <a:srgbClr val="C00000"/>
                </a:solidFill>
              </a:rPr>
              <a:t>brain plasticity</a:t>
            </a:r>
          </a:p>
        </p:txBody>
      </p:sp>
      <p:sp>
        <p:nvSpPr>
          <p:cNvPr id="3" name="Content Placeholder 2"/>
          <p:cNvSpPr>
            <a:spLocks noGrp="1"/>
          </p:cNvSpPr>
          <p:nvPr>
            <p:ph sz="half" idx="1"/>
          </p:nvPr>
        </p:nvSpPr>
        <p:spPr>
          <a:xfrm>
            <a:off x="0" y="1397722"/>
            <a:ext cx="5763491" cy="4652568"/>
          </a:xfrm>
        </p:spPr>
        <p:txBody>
          <a:bodyPr>
            <a:normAutofit fontScale="85000" lnSpcReduction="20000"/>
          </a:bodyPr>
          <a:lstStyle/>
          <a:p>
            <a:r>
              <a:rPr lang="en-US" i="1" dirty="0"/>
              <a:t>EE is the stimulation of the </a:t>
            </a:r>
            <a:r>
              <a:rPr lang="en-US" b="1" i="1" dirty="0"/>
              <a:t>brain</a:t>
            </a:r>
            <a:r>
              <a:rPr lang="en-US" i="1" dirty="0"/>
              <a:t> by its </a:t>
            </a:r>
            <a:r>
              <a:rPr lang="en-US" b="1" i="1" dirty="0"/>
              <a:t>physical and social</a:t>
            </a:r>
            <a:r>
              <a:rPr lang="en-US" i="1" dirty="0"/>
              <a:t> surroundings. Brains in richer, more stimulating environments have higher rates of synaptogenesis and more complex dendrite arbors, leading to increased brain activity. </a:t>
            </a:r>
            <a:endParaRPr lang="en-US" dirty="0"/>
          </a:p>
        </p:txBody>
      </p:sp>
    </p:spTree>
    <p:extLst>
      <p:ext uri="{BB962C8B-B14F-4D97-AF65-F5344CB8AC3E}">
        <p14:creationId xmlns:p14="http://schemas.microsoft.com/office/powerpoint/2010/main" val="3311226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solidFill>
                  <a:srgbClr val="00B0F0"/>
                </a:solidFill>
                <a:ea typeface="Calibri" panose="020F0502020204030204" pitchFamily="34" charset="0"/>
                <a:cs typeface="Calibri" panose="020F0502020204030204" pitchFamily="34" charset="0"/>
              </a:rPr>
              <a:t>چه مهارت هایی لازم است فرزند ما داشته باشد تا از آسیب­های جنسی جلوگیری شود؟</a:t>
            </a:r>
            <a:endParaRPr lang="en-US" dirty="0"/>
          </a:p>
        </p:txBody>
      </p:sp>
      <p:sp>
        <p:nvSpPr>
          <p:cNvPr id="3" name="Content Placeholder 2"/>
          <p:cNvSpPr>
            <a:spLocks noGrp="1"/>
          </p:cNvSpPr>
          <p:nvPr>
            <p:ph sz="half" idx="1"/>
          </p:nvPr>
        </p:nvSpPr>
        <p:spPr/>
        <p:txBody>
          <a:bodyPr>
            <a:normAutofit/>
          </a:bodyPr>
          <a:lstStyle/>
          <a:p>
            <a:r>
              <a:rPr lang="en-US" sz="3600" b="1" dirty="0"/>
              <a:t>Self esteem</a:t>
            </a:r>
          </a:p>
          <a:p>
            <a:r>
              <a:rPr lang="en-US" sz="3600" b="1" dirty="0"/>
              <a:t>Assertiveness</a:t>
            </a:r>
          </a:p>
          <a:p>
            <a:r>
              <a:rPr lang="en-US" sz="3600" b="1" dirty="0"/>
              <a:t>Decision making</a:t>
            </a:r>
          </a:p>
          <a:p>
            <a:r>
              <a:rPr lang="en-US" sz="3600" b="1" dirty="0">
                <a:latin typeface="Calibri" panose="020F0502020204030204" pitchFamily="34" charset="0"/>
                <a:ea typeface="Calibri" panose="020F0502020204030204" pitchFamily="34" charset="0"/>
                <a:cs typeface="Arial" panose="020B0604020202020204" pitchFamily="34" charset="0"/>
              </a:rPr>
              <a:t>Religiosity</a:t>
            </a:r>
          </a:p>
          <a:p>
            <a:r>
              <a:rPr lang="en-US" sz="3600" b="1" dirty="0">
                <a:latin typeface="Calibri" panose="020F0502020204030204" pitchFamily="34" charset="0"/>
                <a:cs typeface="Arial" panose="020B0604020202020204" pitchFamily="34" charset="0"/>
              </a:rPr>
              <a:t>Self-control</a:t>
            </a:r>
            <a:endParaRPr lang="en-US" sz="3600" b="1" dirty="0"/>
          </a:p>
        </p:txBody>
      </p:sp>
      <p:sp>
        <p:nvSpPr>
          <p:cNvPr id="4" name="Content Placeholder 3"/>
          <p:cNvSpPr>
            <a:spLocks noGrp="1"/>
          </p:cNvSpPr>
          <p:nvPr>
            <p:ph sz="half" idx="2"/>
          </p:nvPr>
        </p:nvSpPr>
        <p:spPr/>
        <p:txBody>
          <a:bodyPr>
            <a:normAutofit/>
          </a:bodyPr>
          <a:lstStyle/>
          <a:p>
            <a:pPr algn="r" rtl="1"/>
            <a:r>
              <a:rPr lang="fa-IR" sz="4000" dirty="0">
                <a:ea typeface="Calibri" panose="020F0502020204030204" pitchFamily="34" charset="0"/>
                <a:cs typeface="Calibri" panose="020F0502020204030204" pitchFamily="34" charset="0"/>
              </a:rPr>
              <a:t>عزت نفس</a:t>
            </a:r>
          </a:p>
          <a:p>
            <a:pPr algn="r" rtl="1"/>
            <a:r>
              <a:rPr lang="fa-IR" sz="4000" dirty="0">
                <a:ea typeface="Calibri" panose="020F0502020204030204" pitchFamily="34" charset="0"/>
                <a:cs typeface="Calibri" panose="020F0502020204030204" pitchFamily="34" charset="0"/>
              </a:rPr>
              <a:t>جرأت­مندی</a:t>
            </a:r>
          </a:p>
          <a:p>
            <a:pPr algn="r" rtl="1"/>
            <a:r>
              <a:rPr lang="fa-IR" sz="4000" dirty="0">
                <a:ea typeface="Calibri" panose="020F0502020204030204" pitchFamily="34" charset="0"/>
                <a:cs typeface="Calibri" panose="020F0502020204030204" pitchFamily="34" charset="0"/>
              </a:rPr>
              <a:t>تصمیم گیری</a:t>
            </a:r>
          </a:p>
          <a:p>
            <a:pPr algn="r" rtl="1"/>
            <a:r>
              <a:rPr lang="fa-IR" sz="4000" dirty="0">
                <a:ea typeface="Calibri" panose="020F0502020204030204" pitchFamily="34" charset="0"/>
                <a:cs typeface="Calibri" panose="020F0502020204030204" pitchFamily="34" charset="0"/>
              </a:rPr>
              <a:t>سیستم اعتقادی و اخلاقی</a:t>
            </a:r>
          </a:p>
          <a:p>
            <a:pPr algn="r" rtl="1"/>
            <a:r>
              <a:rPr lang="fa-IR" sz="4000" dirty="0">
                <a:ea typeface="Calibri" panose="020F0502020204030204" pitchFamily="34" charset="0"/>
                <a:cs typeface="Calibri" panose="020F0502020204030204" pitchFamily="34" charset="0"/>
              </a:rPr>
              <a:t>خودکنترلی</a:t>
            </a:r>
            <a:endParaRPr lang="en-US" sz="4000" dirty="0"/>
          </a:p>
        </p:txBody>
      </p:sp>
    </p:spTree>
    <p:extLst>
      <p:ext uri="{BB962C8B-B14F-4D97-AF65-F5344CB8AC3E}">
        <p14:creationId xmlns:p14="http://schemas.microsoft.com/office/powerpoint/2010/main" val="2400793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654"/>
            <a:ext cx="10515600" cy="1325563"/>
          </a:xfrm>
        </p:spPr>
        <p:txBody>
          <a:bodyPr/>
          <a:lstStyle/>
          <a:p>
            <a:pPr algn="r" rtl="1"/>
            <a:r>
              <a:rPr lang="fa-IR" dirty="0">
                <a:cs typeface="B Titr" panose="00000700000000000000" pitchFamily="2" charset="-78"/>
              </a:rPr>
              <a:t>                      عزت نفس</a:t>
            </a:r>
            <a:endParaRPr lang="en-US" dirty="0">
              <a:cs typeface="B Titr" panose="00000700000000000000" pitchFamily="2" charset="-78"/>
            </a:endParaRPr>
          </a:p>
        </p:txBody>
      </p:sp>
      <p:sp>
        <p:nvSpPr>
          <p:cNvPr id="3" name="Content Placeholder 2"/>
          <p:cNvSpPr>
            <a:spLocks noGrp="1"/>
          </p:cNvSpPr>
          <p:nvPr>
            <p:ph sz="half" idx="1"/>
          </p:nvPr>
        </p:nvSpPr>
        <p:spPr>
          <a:xfrm>
            <a:off x="286327" y="152399"/>
            <a:ext cx="5733473" cy="4930054"/>
          </a:xfrm>
        </p:spPr>
        <p:txBody>
          <a:bodyPr>
            <a:normAutofit lnSpcReduction="10000"/>
          </a:bodyPr>
          <a:lstStyle/>
          <a:p>
            <a:pPr algn="r" rtl="1"/>
            <a:r>
              <a:rPr lang="fa-IR" sz="3200" dirty="0">
                <a:ea typeface="Calibri" panose="020F0502020204030204" pitchFamily="34" charset="0"/>
                <a:cs typeface="Calibri" panose="020F0502020204030204" pitchFamily="34" charset="0"/>
              </a:rPr>
              <a:t>برای بالابردن عزت نفس فرزندانمان به آنها </a:t>
            </a:r>
            <a:r>
              <a:rPr lang="fa-IR" sz="3200" dirty="0">
                <a:solidFill>
                  <a:srgbClr val="C00000"/>
                </a:solidFill>
                <a:ea typeface="Calibri" panose="020F0502020204030204" pitchFamily="34" charset="0"/>
                <a:cs typeface="Calibri" panose="020F0502020204030204" pitchFamily="34" charset="0"/>
              </a:rPr>
              <a:t>نشان دهیم که دوستشان داریم </a:t>
            </a:r>
            <a:r>
              <a:rPr lang="fa-IR" sz="3200" dirty="0">
                <a:ea typeface="Calibri" panose="020F0502020204030204" pitchFamily="34" charset="0"/>
                <a:cs typeface="Calibri" panose="020F0502020204030204" pitchFamily="34" charset="0"/>
              </a:rPr>
              <a:t>و آنها برای ما مهم هستند. </a:t>
            </a:r>
          </a:p>
          <a:p>
            <a:pPr algn="r" rtl="1"/>
            <a:r>
              <a:rPr lang="fa-IR" sz="3200" dirty="0">
                <a:ea typeface="Calibri" panose="020F0502020204030204" pitchFamily="34" charset="0"/>
                <a:cs typeface="Calibri" panose="020F0502020204030204" pitchFamily="34" charset="0"/>
              </a:rPr>
              <a:t>در </a:t>
            </a:r>
            <a:r>
              <a:rPr lang="fa-IR" sz="3200" dirty="0">
                <a:solidFill>
                  <a:srgbClr val="C00000"/>
                </a:solidFill>
                <a:ea typeface="Calibri" panose="020F0502020204030204" pitchFamily="34" charset="0"/>
                <a:cs typeface="Calibri" panose="020F0502020204030204" pitchFamily="34" charset="0"/>
              </a:rPr>
              <a:t>تصمیم گیری های خانوادگی </a:t>
            </a:r>
            <a:r>
              <a:rPr lang="fa-IR" sz="3200" dirty="0">
                <a:ea typeface="Calibri" panose="020F0502020204030204" pitchFamily="34" charset="0"/>
                <a:cs typeface="Calibri" panose="020F0502020204030204" pitchFamily="34" charset="0"/>
              </a:rPr>
              <a:t>به نظر آنها اهمیت دهیم، و درصورت موفقیت در کارها و تحصیل، در جمع از آنها تشکر و تقدیر کنیم. </a:t>
            </a:r>
          </a:p>
          <a:p>
            <a:pPr algn="r" rtl="1"/>
            <a:r>
              <a:rPr lang="fa-IR" sz="3200" dirty="0">
                <a:ea typeface="Calibri" panose="020F0502020204030204" pitchFamily="34" charset="0"/>
                <a:cs typeface="Calibri" panose="020F0502020204030204" pitchFamily="34" charset="0"/>
              </a:rPr>
              <a:t>از طرفی </a:t>
            </a:r>
            <a:r>
              <a:rPr lang="fa-IR" sz="3200" dirty="0">
                <a:solidFill>
                  <a:srgbClr val="C00000"/>
                </a:solidFill>
                <a:ea typeface="Calibri" panose="020F0502020204030204" pitchFamily="34" charset="0"/>
                <a:cs typeface="Calibri" panose="020F0502020204030204" pitchFamily="34" charset="0"/>
              </a:rPr>
              <a:t>بیش از حد او را حمایت ننماییم </a:t>
            </a:r>
            <a:r>
              <a:rPr lang="fa-IR" sz="3200" dirty="0">
                <a:ea typeface="Calibri" panose="020F0502020204030204" pitchFamily="34" charset="0"/>
                <a:cs typeface="Calibri" panose="020F0502020204030204" pitchFamily="34" charset="0"/>
              </a:rPr>
              <a:t>و سعی نکنیم تمام مشکلات آنها را خودمان حل نماییم، اجازه دهیم </a:t>
            </a:r>
            <a:r>
              <a:rPr lang="fa-IR" sz="3200" dirty="0">
                <a:solidFill>
                  <a:srgbClr val="C00000"/>
                </a:solidFill>
                <a:ea typeface="Calibri" panose="020F0502020204030204" pitchFamily="34" charset="0"/>
                <a:cs typeface="Calibri" panose="020F0502020204030204" pitchFamily="34" charset="0"/>
              </a:rPr>
              <a:t>طعم شکست </a:t>
            </a:r>
            <a:r>
              <a:rPr lang="fa-IR" sz="3200" dirty="0">
                <a:ea typeface="Calibri" panose="020F0502020204030204" pitchFamily="34" charset="0"/>
                <a:cs typeface="Calibri" panose="020F0502020204030204" pitchFamily="34" charset="0"/>
              </a:rPr>
              <a:t>را بچشند.</a:t>
            </a:r>
            <a:endParaRPr lang="en-US" sz="3200" dirty="0"/>
          </a:p>
        </p:txBody>
      </p:sp>
      <p:sp>
        <p:nvSpPr>
          <p:cNvPr id="4" name="Content Placeholder 3"/>
          <p:cNvSpPr>
            <a:spLocks noGrp="1"/>
          </p:cNvSpPr>
          <p:nvPr>
            <p:ph sz="half" idx="2"/>
          </p:nvPr>
        </p:nvSpPr>
        <p:spPr>
          <a:xfrm>
            <a:off x="6218382" y="1479260"/>
            <a:ext cx="5659582" cy="5378739"/>
          </a:xfrm>
        </p:spPr>
        <p:txBody>
          <a:bodyPr>
            <a:noAutofit/>
          </a:bodyPr>
          <a:lstStyle/>
          <a:p>
            <a:pPr algn="r" rtl="1"/>
            <a:r>
              <a:rPr lang="fa-IR" sz="3200" dirty="0">
                <a:ea typeface="Calibri" panose="020F0502020204030204" pitchFamily="34" charset="0"/>
                <a:cs typeface="Calibri" panose="020F0502020204030204" pitchFamily="34" charset="0"/>
              </a:rPr>
              <a:t>بچه­هایی که با کوچکترین </a:t>
            </a:r>
            <a:r>
              <a:rPr lang="fa-IR" sz="3200" dirty="0">
                <a:solidFill>
                  <a:srgbClr val="C00000"/>
                </a:solidFill>
                <a:ea typeface="Calibri" panose="020F0502020204030204" pitchFamily="34" charset="0"/>
                <a:cs typeface="Calibri" panose="020F0502020204030204" pitchFamily="34" charset="0"/>
              </a:rPr>
              <a:t>شکستی ناامید </a:t>
            </a:r>
            <a:r>
              <a:rPr lang="fa-IR" sz="3200" dirty="0">
                <a:ea typeface="Calibri" panose="020F0502020204030204" pitchFamily="34" charset="0"/>
                <a:cs typeface="Calibri" panose="020F0502020204030204" pitchFamily="34" charset="0"/>
              </a:rPr>
              <a:t>می­شوند، بچه هایی که </a:t>
            </a:r>
            <a:r>
              <a:rPr lang="fa-IR" sz="3200" dirty="0">
                <a:solidFill>
                  <a:srgbClr val="C00000"/>
                </a:solidFill>
                <a:ea typeface="Calibri" panose="020F0502020204030204" pitchFamily="34" charset="0"/>
                <a:cs typeface="Calibri" panose="020F0502020204030204" pitchFamily="34" charset="0"/>
              </a:rPr>
              <a:t>مرتب گلایه </a:t>
            </a:r>
            <a:r>
              <a:rPr lang="fa-IR" sz="3200" dirty="0">
                <a:ea typeface="Calibri" panose="020F0502020204030204" pitchFamily="34" charset="0"/>
                <a:cs typeface="Calibri" panose="020F0502020204030204" pitchFamily="34" charset="0"/>
              </a:rPr>
              <a:t>دارند که همکلاسی­ها به آنها توجهی ندارند، و بچه­هایی که </a:t>
            </a:r>
            <a:r>
              <a:rPr lang="fa-IR" sz="3200" dirty="0">
                <a:solidFill>
                  <a:srgbClr val="C00000"/>
                </a:solidFill>
                <a:ea typeface="Calibri" panose="020F0502020204030204" pitchFamily="34" charset="0"/>
                <a:cs typeface="Calibri" panose="020F0502020204030204" pitchFamily="34" charset="0"/>
              </a:rPr>
              <a:t>شجاعت ابراز عقیده </a:t>
            </a:r>
            <a:r>
              <a:rPr lang="fa-IR" sz="3200" dirty="0">
                <a:ea typeface="Calibri" panose="020F0502020204030204" pitchFamily="34" charset="0"/>
                <a:cs typeface="Calibri" panose="020F0502020204030204" pitchFamily="34" charset="0"/>
              </a:rPr>
              <a:t>ندارند دارای عزت نفس پایین هستند.</a:t>
            </a:r>
          </a:p>
          <a:p>
            <a:pPr algn="r" rtl="1"/>
            <a:r>
              <a:rPr lang="fa-IR" sz="3200" dirty="0">
                <a:ea typeface="Calibri" panose="020F0502020204030204" pitchFamily="34" charset="0"/>
                <a:cs typeface="Calibri" panose="020F0502020204030204" pitchFamily="34" charset="0"/>
              </a:rPr>
              <a:t>چنانچه ما از همان کودکی با </a:t>
            </a:r>
            <a:r>
              <a:rPr lang="fa-IR" sz="3200" dirty="0">
                <a:solidFill>
                  <a:srgbClr val="C00000"/>
                </a:solidFill>
                <a:ea typeface="Calibri" panose="020F0502020204030204" pitchFamily="34" charset="0"/>
                <a:cs typeface="Calibri" panose="020F0502020204030204" pitchFamily="34" charset="0"/>
              </a:rPr>
              <a:t>تأکید بر نکات مثبتِ فرزندانمان</a:t>
            </a:r>
            <a:r>
              <a:rPr lang="fa-IR" sz="3200" dirty="0">
                <a:ea typeface="Calibri" panose="020F0502020204030204" pitchFamily="34" charset="0"/>
                <a:cs typeface="Calibri" panose="020F0502020204030204" pitchFamily="34" charset="0"/>
              </a:rPr>
              <a:t>،  ویژگی­های  آنان  را به خودشان بشناسانیم و </a:t>
            </a:r>
            <a:r>
              <a:rPr lang="fa-IR" sz="3200" dirty="0">
                <a:solidFill>
                  <a:srgbClr val="C00000"/>
                </a:solidFill>
                <a:ea typeface="Calibri" panose="020F0502020204030204" pitchFamily="34" charset="0"/>
                <a:cs typeface="Calibri" panose="020F0502020204030204" pitchFamily="34" charset="0"/>
              </a:rPr>
              <a:t>نقاط ضعف آنان را با هدفِ اصلاح نشان دهیم</a:t>
            </a:r>
            <a:r>
              <a:rPr lang="fa-IR" sz="3200" dirty="0">
                <a:ea typeface="Calibri" panose="020F0502020204030204" pitchFamily="34" charset="0"/>
                <a:cs typeface="Calibri" panose="020F0502020204030204" pitchFamily="34" charset="0"/>
              </a:rPr>
              <a:t>، کم کم کودکانمان یک نگاه مثبت به خود پیدا می­کنند.</a:t>
            </a:r>
            <a:endParaRPr lang="en-US" sz="3200" dirty="0"/>
          </a:p>
        </p:txBody>
      </p:sp>
      <p:pic>
        <p:nvPicPr>
          <p:cNvPr id="5" name="Picture 4"/>
          <p:cNvPicPr>
            <a:picLocks noChangeAspect="1"/>
          </p:cNvPicPr>
          <p:nvPr/>
        </p:nvPicPr>
        <p:blipFill>
          <a:blip r:embed="rId2"/>
          <a:stretch>
            <a:fillRect/>
          </a:stretch>
        </p:blipFill>
        <p:spPr>
          <a:xfrm>
            <a:off x="1272996" y="4759036"/>
            <a:ext cx="2875142" cy="2098963"/>
          </a:xfrm>
          <a:prstGeom prst="rect">
            <a:avLst/>
          </a:prstGeom>
        </p:spPr>
      </p:pic>
    </p:spTree>
    <p:extLst>
      <p:ext uri="{BB962C8B-B14F-4D97-AF65-F5344CB8AC3E}">
        <p14:creationId xmlns:p14="http://schemas.microsoft.com/office/powerpoint/2010/main" val="1213980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solidFill>
                  <a:srgbClr val="00B0F0"/>
                </a:solidFill>
                <a:ea typeface="Calibri" panose="020F0502020204030204" pitchFamily="34" charset="0"/>
                <a:cs typeface="B Titr" panose="00000700000000000000" pitchFamily="2" charset="-78"/>
              </a:rPr>
              <a:t>مهارت تصمیم گیری</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1238994" y="1825625"/>
            <a:ext cx="4380012" cy="4351338"/>
          </a:xfrm>
          <a:prstGeom prst="rect">
            <a:avLst/>
          </a:prstGeom>
        </p:spPr>
      </p:pic>
      <p:sp>
        <p:nvSpPr>
          <p:cNvPr id="4" name="Content Placeholder 3"/>
          <p:cNvSpPr>
            <a:spLocks noGrp="1"/>
          </p:cNvSpPr>
          <p:nvPr>
            <p:ph sz="half" idx="2"/>
          </p:nvPr>
        </p:nvSpPr>
        <p:spPr/>
        <p:txBody>
          <a:bodyPr>
            <a:normAutofit/>
          </a:bodyPr>
          <a:lstStyle/>
          <a:p>
            <a:pPr algn="r" rtl="1"/>
            <a:r>
              <a:rPr lang="fa-IR" sz="3200" dirty="0">
                <a:ea typeface="Calibri" panose="020F0502020204030204" pitchFamily="34" charset="0"/>
                <a:cs typeface="Calibri" panose="020F0502020204030204" pitchFamily="34" charset="0"/>
              </a:rPr>
              <a:t>به فرزندانمان بیاموزیم در تصمیم گیری به عواملی همچون داشتن </a:t>
            </a:r>
            <a:r>
              <a:rPr lang="fa-IR" sz="3200" dirty="0">
                <a:solidFill>
                  <a:srgbClr val="C00000"/>
                </a:solidFill>
                <a:ea typeface="Calibri" panose="020F0502020204030204" pitchFamily="34" charset="0"/>
                <a:cs typeface="Calibri" panose="020F0502020204030204" pitchFamily="34" charset="0"/>
              </a:rPr>
              <a:t>آگاهی و اطلاعات </a:t>
            </a:r>
            <a:r>
              <a:rPr lang="fa-IR" sz="3200" dirty="0">
                <a:ea typeface="Calibri" panose="020F0502020204030204" pitchFamily="34" charset="0"/>
                <a:cs typeface="Calibri" panose="020F0502020204030204" pitchFamily="34" charset="0"/>
              </a:rPr>
              <a:t>در یک موضوع توجه کنند. چنانچه در خصوص پیامدهای مثبت و منفی یک موضوع اطلاعات درست و صحیح بدهیم در تصمیم گیری آنان امکان خطا کاهش می یابد. </a:t>
            </a:r>
            <a:endParaRPr lang="en-US" sz="3200" dirty="0"/>
          </a:p>
        </p:txBody>
      </p:sp>
    </p:spTree>
    <p:extLst>
      <p:ext uri="{BB962C8B-B14F-4D97-AF65-F5344CB8AC3E}">
        <p14:creationId xmlns:p14="http://schemas.microsoft.com/office/powerpoint/2010/main" val="89753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28600" lvl="0" indent="-228600" algn="r" rtl="1">
              <a:spcBef>
                <a:spcPts val="1000"/>
              </a:spcBef>
            </a:pPr>
            <a:r>
              <a:rPr lang="fa-IR" sz="4000" dirty="0">
                <a:solidFill>
                  <a:prstClr val="black"/>
                </a:solidFill>
                <a:latin typeface="Calibri" panose="020F0502020204030204"/>
                <a:ea typeface="Calibri" panose="020F0502020204030204" pitchFamily="34" charset="0"/>
                <a:cs typeface="B Titr" panose="00000700000000000000" pitchFamily="2" charset="-78"/>
              </a:rPr>
              <a:t>جرأت­مندی</a:t>
            </a:r>
            <a:br>
              <a:rPr lang="fa-IR" sz="4000" dirty="0">
                <a:solidFill>
                  <a:prstClr val="black"/>
                </a:solidFill>
                <a:latin typeface="Calibri" panose="020F0502020204030204"/>
                <a:ea typeface="Calibri" panose="020F0502020204030204" pitchFamily="34" charset="0"/>
                <a:cs typeface="Calibri" panose="020F0502020204030204" pitchFamily="34" charset="0"/>
              </a:rPr>
            </a:br>
            <a:endParaRPr lang="en-US" dirty="0"/>
          </a:p>
        </p:txBody>
      </p:sp>
      <p:sp>
        <p:nvSpPr>
          <p:cNvPr id="4" name="Content Placeholder 3"/>
          <p:cNvSpPr>
            <a:spLocks noGrp="1"/>
          </p:cNvSpPr>
          <p:nvPr>
            <p:ph sz="half" idx="2"/>
          </p:nvPr>
        </p:nvSpPr>
        <p:spPr/>
        <p:txBody>
          <a:bodyPr/>
          <a:lstStyle/>
          <a:p>
            <a:pPr algn="r" rtl="1"/>
            <a:r>
              <a:rPr lang="fa-IR" dirty="0">
                <a:ea typeface="Calibri" panose="020F0502020204030204" pitchFamily="34" charset="0"/>
                <a:cs typeface="Calibri" panose="020F0502020204030204" pitchFamily="34" charset="0"/>
              </a:rPr>
              <a:t>اگر به کودکانمان بیاموزیم که چگونه به افرادی که ناآشنا هستند و از آنان درخواست یا دعوت می­کنند که به یک جای خلوت بروند، یا قسمت خصوصی بدن خود را به آنان نشان دهند پاسخ "نه" بگویند، قدمی بزرگ در راه پیشگیری از آسیب­های جنسی برداشته­ایم</a:t>
            </a:r>
            <a:endParaRPr lang="en-US" dirty="0"/>
          </a:p>
        </p:txBody>
      </p:sp>
      <p:pic>
        <p:nvPicPr>
          <p:cNvPr id="5" name="mybod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988" y="1825625"/>
            <a:ext cx="6046212" cy="3627727"/>
          </a:xfrm>
        </p:spPr>
      </p:pic>
    </p:spTree>
    <p:extLst>
      <p:ext uri="{BB962C8B-B14F-4D97-AF65-F5344CB8AC3E}">
        <p14:creationId xmlns:p14="http://schemas.microsoft.com/office/powerpoint/2010/main" val="4730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pPr eaLnBrk="1" hangingPunct="1"/>
            <a:endParaRPr lang="en-US" altLang="en-US"/>
          </a:p>
        </p:txBody>
      </p:sp>
      <p:pic>
        <p:nvPicPr>
          <p:cNvPr id="207875" name="Picture 7" descr="mother1920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74638"/>
            <a:ext cx="4495800" cy="6249987"/>
          </a:xfrm>
          <a:ln>
            <a:solidFill>
              <a:srgbClr val="CC0000"/>
            </a:solid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784" y="32976"/>
            <a:ext cx="7737071" cy="6858000"/>
          </a:xfrm>
          <a:prstGeom prst="rect">
            <a:avLst/>
          </a:prstGeom>
        </p:spPr>
      </p:pic>
    </p:spTree>
    <p:extLst>
      <p:ext uri="{BB962C8B-B14F-4D97-AF65-F5344CB8AC3E}">
        <p14:creationId xmlns:p14="http://schemas.microsoft.com/office/powerpoint/2010/main" val="1928828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Titr" panose="00000700000000000000" pitchFamily="2" charset="-78"/>
              </a:rPr>
              <a:t>خودکنترلی</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1193000" y="1825625"/>
            <a:ext cx="4471999" cy="4351338"/>
          </a:xfrm>
          <a:prstGeom prst="rect">
            <a:avLst/>
          </a:prstGeom>
        </p:spPr>
      </p:pic>
      <p:sp>
        <p:nvSpPr>
          <p:cNvPr id="4" name="Content Placeholder 3"/>
          <p:cNvSpPr>
            <a:spLocks noGrp="1"/>
          </p:cNvSpPr>
          <p:nvPr>
            <p:ph sz="half" idx="2"/>
          </p:nvPr>
        </p:nvSpPr>
        <p:spPr/>
        <p:txBody>
          <a:bodyPr>
            <a:normAutofit/>
          </a:bodyPr>
          <a:lstStyle/>
          <a:p>
            <a:pPr algn="r" rtl="1"/>
            <a:r>
              <a:rPr lang="ar-SA" sz="3200" dirty="0">
                <a:ea typeface="Calibri" panose="020F0502020204030204" pitchFamily="34" charset="0"/>
                <a:cs typeface="Calibri" panose="020F0502020204030204" pitchFamily="34" charset="0"/>
              </a:rPr>
              <a:t>یعنی توان کودک در به تأخیر انداختن خواسته‌ی خود برای رسیدن به شرایطی بهتر در آینده­ای دور یا نزدیک</a:t>
            </a:r>
            <a:endParaRPr lang="fa-IR" sz="3200" dirty="0">
              <a:ea typeface="Calibri" panose="020F0502020204030204" pitchFamily="34" charset="0"/>
              <a:cs typeface="Calibri" panose="020F0502020204030204" pitchFamily="34" charset="0"/>
            </a:endParaRPr>
          </a:p>
          <a:p>
            <a:pPr algn="r" rtl="1"/>
            <a:r>
              <a:rPr lang="fa-IR" sz="3200" dirty="0">
                <a:ea typeface="Calibri" panose="020F0502020204030204" pitchFamily="34" charset="0"/>
                <a:cs typeface="Calibri" panose="020F0502020204030204" pitchFamily="34" charset="0"/>
              </a:rPr>
              <a:t>پرهیز از عصبانیت</a:t>
            </a:r>
          </a:p>
          <a:p>
            <a:pPr algn="r" rtl="1"/>
            <a:r>
              <a:rPr lang="fa-IR" sz="3200" dirty="0">
                <a:ea typeface="Calibri" panose="020F0502020204030204" pitchFamily="34" charset="0"/>
                <a:cs typeface="Calibri" panose="020F0502020204030204" pitchFamily="34" charset="0"/>
              </a:rPr>
              <a:t>قاعده مندی خانه</a:t>
            </a:r>
          </a:p>
          <a:p>
            <a:pPr algn="r" rtl="1"/>
            <a:r>
              <a:rPr lang="fa-IR" sz="3200" dirty="0">
                <a:ea typeface="Calibri" panose="020F0502020204030204" pitchFamily="34" charset="0"/>
                <a:cs typeface="Calibri" panose="020F0502020204030204" pitchFamily="34" charset="0"/>
              </a:rPr>
              <a:t>صمیمیت با کودکان</a:t>
            </a:r>
          </a:p>
          <a:p>
            <a:pPr algn="r" rtl="1"/>
            <a:r>
              <a:rPr lang="fa-IR" sz="3200" dirty="0">
                <a:ea typeface="Calibri" panose="020F0502020204030204" pitchFamily="34" charset="0"/>
                <a:cs typeface="Calibri" panose="020F0502020204030204" pitchFamily="34" charset="0"/>
              </a:rPr>
              <a:t>تمرین صبوری</a:t>
            </a:r>
            <a:endParaRPr lang="en-US" sz="3200"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1337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204" y="1571338"/>
            <a:ext cx="10515600" cy="743237"/>
          </a:xfrm>
        </p:spPr>
        <p:txBody>
          <a:bodyPr/>
          <a:lstStyle/>
          <a:p>
            <a:pPr marL="228600" lvl="0" indent="-228600" algn="r" defTabSz="914400" rtl="1">
              <a:spcBef>
                <a:spcPts val="1000"/>
              </a:spcBef>
            </a:pPr>
            <a:r>
              <a:rPr lang="fa-IR" sz="4000" dirty="0">
                <a:solidFill>
                  <a:srgbClr val="0070C0"/>
                </a:solidFill>
                <a:latin typeface="Calibri" panose="020F0502020204030204"/>
                <a:ea typeface="Calibri" panose="020F0502020204030204" pitchFamily="34" charset="0"/>
                <a:cs typeface="B Titr" panose="00000700000000000000" pitchFamily="2" charset="-78"/>
              </a:rPr>
              <a:t>سیستم اعتقادی و اخلاقی</a:t>
            </a:r>
          </a:p>
        </p:txBody>
      </p:sp>
      <p:sp>
        <p:nvSpPr>
          <p:cNvPr id="3" name="Content Placeholder 2"/>
          <p:cNvSpPr>
            <a:spLocks noGrp="1"/>
          </p:cNvSpPr>
          <p:nvPr>
            <p:ph idx="1"/>
          </p:nvPr>
        </p:nvSpPr>
        <p:spPr>
          <a:xfrm>
            <a:off x="838200" y="868219"/>
            <a:ext cx="10515600" cy="5818908"/>
          </a:xfrm>
        </p:spPr>
        <p:txBody>
          <a:bodyPr>
            <a:normAutofit fontScale="77500" lnSpcReduction="20000"/>
          </a:bodyPr>
          <a:lstStyle/>
          <a:p>
            <a:pPr marL="342900" marR="0" lvl="0" indent="-342900" algn="r" rtl="1">
              <a:lnSpc>
                <a:spcPct val="107000"/>
              </a:lnSpc>
              <a:spcBef>
                <a:spcPts val="0"/>
              </a:spcBef>
              <a:spcAft>
                <a:spcPts val="800"/>
              </a:spcAft>
              <a:buFont typeface="+mj-lt"/>
              <a:buAutoNum type="arabicPeriod"/>
            </a:pPr>
            <a:endParaRPr lang="fa-IR" sz="48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Font typeface="+mj-lt"/>
              <a:buAutoNum type="arabicPeriod"/>
            </a:pPr>
            <a:endParaRPr lang="fa-IR" sz="48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Font typeface="+mj-lt"/>
              <a:buAutoNum type="arabicPeriod"/>
            </a:pPr>
            <a:endParaRPr lang="fa-IR" sz="48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Font typeface="+mj-lt"/>
              <a:buAutoNum type="arabicPeriod"/>
            </a:pPr>
            <a:r>
              <a:rPr lang="fa-IR" sz="4800" dirty="0">
                <a:latin typeface="Calibri" panose="020F0502020204030204" pitchFamily="34" charset="0"/>
                <a:ea typeface="Calibri" panose="020F0502020204030204" pitchFamily="34" charset="0"/>
                <a:cs typeface="Calibri" panose="020F0502020204030204" pitchFamily="34" charset="0"/>
              </a:rPr>
              <a:t>مطالعه­ای وسیع در 26 کشور متفاوت با وضعیت های اقتصادی و ادیان متفاوت نشان داده است که کسانی که باورهای مذهبی قوی تری دارند به سمت رفتارهای جنسی پرخطر با احتمال کمتری روی می آورند. لذا خیلی مهم است در این زمینه اخلاقیات را از کودکی در فرزندانمان نهادینه نماییم، چرا که در صورت وجود عنصر </a:t>
            </a:r>
            <a:r>
              <a:rPr lang="fa-IR" sz="4800" dirty="0">
                <a:solidFill>
                  <a:srgbClr val="C00000"/>
                </a:solidFill>
                <a:latin typeface="Calibri" panose="020F0502020204030204" pitchFamily="34" charset="0"/>
                <a:ea typeface="Calibri" panose="020F0502020204030204" pitchFamily="34" charset="0"/>
                <a:cs typeface="Calibri" panose="020F0502020204030204" pitchFamily="34" charset="0"/>
              </a:rPr>
              <a:t>تحریک در محیط پیرامون، و تاکید بر منع نمودن</a:t>
            </a:r>
            <a:r>
              <a:rPr lang="fa-IR" sz="4800" dirty="0">
                <a:latin typeface="Calibri" panose="020F0502020204030204" pitchFamily="34" charset="0"/>
                <a:ea typeface="Calibri" panose="020F0502020204030204" pitchFamily="34" charset="0"/>
                <a:cs typeface="Calibri" panose="020F0502020204030204" pitchFamily="34" charset="0"/>
              </a:rPr>
              <a:t>، بدون آنکه اخلاقیات را درونی کرده باشیم ممکن است منجر به بروز پدیده  میوه ممنوعه یا حرص و ولع گردد.</a:t>
            </a:r>
            <a:r>
              <a:rPr lang="en-US" sz="2400" dirty="0">
                <a:latin typeface="Calibri" panose="020F0502020204030204" pitchFamily="34" charset="0"/>
                <a:ea typeface="Calibri" panose="020F0502020204030204" pitchFamily="34" charset="0"/>
                <a:cs typeface="Arial" panose="020B0604020202020204" pitchFamily="34" charset="0"/>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18196" y="0"/>
            <a:ext cx="7439025" cy="2314575"/>
          </a:xfrm>
          <a:prstGeom prst="rect">
            <a:avLst/>
          </a:prstGeom>
        </p:spPr>
      </p:pic>
    </p:spTree>
    <p:extLst>
      <p:ext uri="{BB962C8B-B14F-4D97-AF65-F5344CB8AC3E}">
        <p14:creationId xmlns:p14="http://schemas.microsoft.com/office/powerpoint/2010/main" val="3047242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b="1" dirty="0">
                <a:solidFill>
                  <a:srgbClr val="00B0F0"/>
                </a:solidFill>
                <a:ea typeface="Calibri" panose="020F0502020204030204" pitchFamily="34" charset="0"/>
                <a:cs typeface="Calibri" panose="020F0502020204030204" pitchFamily="34" charset="0"/>
              </a:rPr>
              <a:t>12 نکته در انتقال اطلاعات و پاسخ به سوالات جنسی کودکان</a:t>
            </a:r>
            <a:endParaRPr lang="en-US" sz="3600" dirty="0"/>
          </a:p>
        </p:txBody>
      </p:sp>
      <p:sp>
        <p:nvSpPr>
          <p:cNvPr id="3" name="Content Placeholder 2"/>
          <p:cNvSpPr>
            <a:spLocks noGrp="1"/>
          </p:cNvSpPr>
          <p:nvPr>
            <p:ph sz="half" idx="1"/>
          </p:nvPr>
        </p:nvSpPr>
        <p:spPr>
          <a:xfrm>
            <a:off x="350982" y="1428461"/>
            <a:ext cx="5567218" cy="4351338"/>
          </a:xfrm>
        </p:spPr>
        <p:txBody>
          <a:bodyPr>
            <a:noAutofit/>
          </a:bodyPr>
          <a:lstStyle/>
          <a:p>
            <a:pPr marL="0" indent="0" algn="r" rtl="1">
              <a:buNone/>
            </a:pPr>
            <a:r>
              <a:rPr lang="fa-IR" sz="3200" dirty="0">
                <a:ea typeface="Calibri" panose="020F0502020204030204" pitchFamily="34" charset="0"/>
                <a:cs typeface="Calibri" panose="020F0502020204030204" pitchFamily="34" charset="0"/>
              </a:rPr>
              <a:t>2- سعی کنیم با فرزندمان </a:t>
            </a:r>
            <a:r>
              <a:rPr lang="fa-IR" sz="3200" dirty="0">
                <a:solidFill>
                  <a:srgbClr val="C00000"/>
                </a:solidFill>
                <a:ea typeface="Calibri" panose="020F0502020204030204" pitchFamily="34" charset="0"/>
                <a:cs typeface="Calibri" panose="020F0502020204030204" pitchFamily="34" charset="0"/>
              </a:rPr>
              <a:t>آنقدر صمیمی باشیم که سوالات جنسی را از اولین کسی که می­پرسد والدین او باشد. در سن 3 تا 4 سالگی کنجکاوی جنس</a:t>
            </a:r>
            <a:r>
              <a:rPr lang="fa-IR" sz="3200" dirty="0">
                <a:ea typeface="Calibri" panose="020F0502020204030204" pitchFamily="34" charset="0"/>
                <a:cs typeface="Calibri" panose="020F0502020204030204" pitchFamily="34" charset="0"/>
              </a:rPr>
              <a:t>ی کودک آشکار می­شود. معمولاً مادران در این سنین اولین کسی هستند که با این سوالات مواجه می­شوند. در سنین بالاتر لازم است پاسخ دهنده والد همجنس او باشد، و اگر این شرایط فراهم نبود، فرد جایگزین والد همجنس (مثلاً دایی). این صمیمیت یک شبه ایجاد نمی­شود </a:t>
            </a:r>
            <a:endParaRPr lang="en-US" sz="3200" dirty="0"/>
          </a:p>
        </p:txBody>
      </p:sp>
      <p:sp>
        <p:nvSpPr>
          <p:cNvPr id="4" name="Content Placeholder 3"/>
          <p:cNvSpPr>
            <a:spLocks noGrp="1"/>
          </p:cNvSpPr>
          <p:nvPr>
            <p:ph sz="half" idx="2"/>
          </p:nvPr>
        </p:nvSpPr>
        <p:spPr/>
        <p:txBody>
          <a:bodyPr>
            <a:normAutofit/>
          </a:bodyPr>
          <a:lstStyle/>
          <a:p>
            <a:pPr marL="342900" marR="0" lvl="0" indent="-342900" algn="r" rtl="1">
              <a:lnSpc>
                <a:spcPct val="107000"/>
              </a:lnSpc>
              <a:spcBef>
                <a:spcPts val="0"/>
              </a:spcBef>
              <a:spcAft>
                <a:spcPts val="800"/>
              </a:spcAft>
              <a:buFont typeface="+mj-lt"/>
              <a:buAutoNum type="arabicPeriod"/>
            </a:pPr>
            <a:r>
              <a:rPr lang="fa-IR" dirty="0">
                <a:latin typeface="Calibri" panose="020F0502020204030204" pitchFamily="34" charset="0"/>
                <a:ea typeface="Calibri" panose="020F0502020204030204" pitchFamily="34" charset="0"/>
                <a:cs typeface="Calibri" panose="020F0502020204030204" pitchFamily="34" charset="0"/>
              </a:rPr>
              <a:t>یک اصل مهم حاکم بر تمام جوامع آن است که اصلی­ترین و مهم­ترین منبع اطلاعاتی این دست سوالاتِ کودکان، خانواده است. فرزند شما بسیاری از چیزها را از </a:t>
            </a:r>
            <a:r>
              <a:rPr lang="fa-IR" dirty="0">
                <a:solidFill>
                  <a:srgbClr val="C00000"/>
                </a:solidFill>
                <a:latin typeface="Calibri" panose="020F0502020204030204" pitchFamily="34" charset="0"/>
                <a:ea typeface="Calibri" panose="020F0502020204030204" pitchFamily="34" charset="0"/>
                <a:cs typeface="Calibri" panose="020F0502020204030204" pitchFamily="34" charset="0"/>
              </a:rPr>
              <a:t>دوست، فیلم، کتاب، اینترنت، مهد کودک و مدرسه </a:t>
            </a:r>
            <a:r>
              <a:rPr lang="fa-IR" dirty="0">
                <a:latin typeface="Calibri" panose="020F0502020204030204" pitchFamily="34" charset="0"/>
                <a:ea typeface="Calibri" panose="020F0502020204030204" pitchFamily="34" charset="0"/>
                <a:cs typeface="Calibri" panose="020F0502020204030204" pitchFamily="34" charset="0"/>
              </a:rPr>
              <a:t>می آموزد. ولی وقتی نوبت به موضوع مهمی همچون مسائل جنسی می­رسد، </a:t>
            </a:r>
            <a:r>
              <a:rPr lang="fa-IR" dirty="0">
                <a:solidFill>
                  <a:srgbClr val="C00000"/>
                </a:solidFill>
                <a:latin typeface="Calibri" panose="020F0502020204030204" pitchFamily="34" charset="0"/>
                <a:ea typeface="Calibri" panose="020F0502020204030204" pitchFamily="34" charset="0"/>
                <a:cs typeface="Calibri" panose="020F0502020204030204" pitchFamily="34" charset="0"/>
              </a:rPr>
              <a:t>هیچکس کار پدر و مادر را نمی­تواند بکند</a:t>
            </a:r>
            <a:r>
              <a:rPr lang="ar-SA" sz="1050" dirty="0">
                <a:solidFill>
                  <a:srgbClr val="C00000"/>
                </a:solidFill>
                <a:latin typeface="Calibri" panose="020F0502020204030204" pitchFamily="34" charset="0"/>
                <a:ea typeface="Calibri" panose="020F0502020204030204" pitchFamily="34" charset="0"/>
              </a:rPr>
              <a:t> </a:t>
            </a:r>
            <a:r>
              <a:rPr lang="fa-IR" dirty="0">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lang="en-US" sz="16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indent="0" algn="r" rtl="1">
              <a:buNone/>
            </a:pPr>
            <a:endParaRPr lang="en-US" dirty="0"/>
          </a:p>
        </p:txBody>
      </p:sp>
    </p:spTree>
    <p:extLst>
      <p:ext uri="{BB962C8B-B14F-4D97-AF65-F5344CB8AC3E}">
        <p14:creationId xmlns:p14="http://schemas.microsoft.com/office/powerpoint/2010/main" val="2992840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b="1" dirty="0">
                <a:solidFill>
                  <a:srgbClr val="00B0F0"/>
                </a:solidFill>
                <a:ea typeface="Calibri" panose="020F0502020204030204" pitchFamily="34" charset="0"/>
                <a:cs typeface="Calibri" panose="020F0502020204030204" pitchFamily="34" charset="0"/>
              </a:rPr>
              <a:t>12 نکته در انتقال اطلاعات و پاسخ به سوالات جنسی کودکان</a:t>
            </a:r>
            <a:endParaRPr lang="en-US" sz="3600" dirty="0"/>
          </a:p>
        </p:txBody>
      </p:sp>
      <p:pic>
        <p:nvPicPr>
          <p:cNvPr id="5" name="Content Placeholder 4"/>
          <p:cNvPicPr>
            <a:picLocks noGrp="1" noChangeAspect="1"/>
          </p:cNvPicPr>
          <p:nvPr>
            <p:ph sz="half" idx="1"/>
          </p:nvPr>
        </p:nvPicPr>
        <p:blipFill>
          <a:blip r:embed="rId2"/>
          <a:stretch>
            <a:fillRect/>
          </a:stretch>
        </p:blipFill>
        <p:spPr>
          <a:xfrm>
            <a:off x="1018031" y="1825625"/>
            <a:ext cx="4821937" cy="4351338"/>
          </a:xfrm>
          <a:prstGeom prst="rect">
            <a:avLst/>
          </a:prstGeom>
        </p:spPr>
      </p:pic>
      <p:sp>
        <p:nvSpPr>
          <p:cNvPr id="4" name="Content Placeholder 3"/>
          <p:cNvSpPr>
            <a:spLocks noGrp="1"/>
          </p:cNvSpPr>
          <p:nvPr>
            <p:ph sz="half" idx="2"/>
          </p:nvPr>
        </p:nvSpPr>
        <p:spPr/>
        <p:txBody>
          <a:bodyPr>
            <a:normAutofit/>
          </a:bodyPr>
          <a:lstStyle/>
          <a:p>
            <a:pPr marL="0" marR="0" algn="r" rtl="1">
              <a:spcBef>
                <a:spcPts val="0"/>
              </a:spcBef>
              <a:spcAft>
                <a:spcPts val="800"/>
              </a:spcAft>
            </a:pPr>
            <a:r>
              <a:rPr lang="fa-IR" sz="3200" dirty="0">
                <a:ea typeface="Calibri" panose="020F0502020204030204" pitchFamily="34" charset="0"/>
                <a:cs typeface="Calibri" panose="020F0502020204030204" pitchFamily="34" charset="0"/>
              </a:rPr>
              <a:t>3- از پاسخ دادن به سوالات جنسی کودکانمان </a:t>
            </a:r>
            <a:r>
              <a:rPr lang="fa-IR" sz="3200" dirty="0">
                <a:solidFill>
                  <a:srgbClr val="C00000"/>
                </a:solidFill>
                <a:ea typeface="Calibri" panose="020F0502020204030204" pitchFamily="34" charset="0"/>
                <a:cs typeface="Calibri" panose="020F0502020204030204" pitchFamily="34" charset="0"/>
              </a:rPr>
              <a:t>طفره نرویم </a:t>
            </a:r>
            <a:r>
              <a:rPr lang="fa-IR" sz="3200" dirty="0">
                <a:ea typeface="Calibri" panose="020F0502020204030204" pitchFamily="34" charset="0"/>
                <a:cs typeface="Calibri" panose="020F0502020204030204" pitchFamily="34" charset="0"/>
              </a:rPr>
              <a:t>و آنها را بدون پاسخ نگذاریم. اگر کودک احساس کند که او را می­پیچانیم اعتمادش را از دست می­دهد و ممکن است کنجکاوتر </a:t>
            </a:r>
            <a:r>
              <a:rPr lang="fa-IR" sz="3200" dirty="0">
                <a:solidFill>
                  <a:srgbClr val="C00000"/>
                </a:solidFill>
                <a:ea typeface="Calibri" panose="020F0502020204030204" pitchFamily="34" charset="0"/>
                <a:cs typeface="Calibri" panose="020F0502020204030204" pitchFamily="34" charset="0"/>
              </a:rPr>
              <a:t>شود.کوتاه، دقیق و با صداقت </a:t>
            </a:r>
            <a:r>
              <a:rPr lang="fa-IR" sz="3200" dirty="0">
                <a:ea typeface="Calibri" panose="020F0502020204030204" pitchFamily="34" charset="0"/>
                <a:cs typeface="Calibri" panose="020F0502020204030204" pitchFamily="34" charset="0"/>
              </a:rPr>
              <a:t>پاسخ دهیم</a:t>
            </a:r>
            <a:r>
              <a:rPr lang="ar-SA" sz="3200" dirty="0">
                <a:latin typeface="Calibri" panose="020F0502020204030204" pitchFamily="34" charset="0"/>
                <a:ea typeface="Calibri" panose="020F0502020204030204" pitchFamily="34" charset="0"/>
              </a:rPr>
              <a:t> </a:t>
            </a:r>
            <a:r>
              <a:rPr lang="fa-IR" sz="3200" dirty="0">
                <a:ea typeface="Calibri" panose="020F0502020204030204" pitchFamily="34" charset="0"/>
                <a:cs typeface="Calibri" panose="020F0502020204030204" pitchFamily="34" charset="0"/>
              </a:rPr>
              <a:t>.</a:t>
            </a:r>
            <a:r>
              <a:rPr lang="en-US" sz="3200" dirty="0">
                <a:effectLst/>
              </a:rPr>
              <a:t> </a:t>
            </a:r>
            <a:r>
              <a:rPr lang="en-US" sz="3200" dirty="0">
                <a:effectLst/>
                <a:latin typeface="Calibri" panose="020F0502020204030204" pitchFamily="34" charset="0"/>
                <a:ea typeface="Calibri" panose="020F0502020204030204" pitchFamily="34" charset="0"/>
                <a:cs typeface="Arial" panose="020B0604020202020204" pitchFamily="34" charset="0"/>
              </a:rPr>
              <a:t> </a:t>
            </a:r>
          </a:p>
          <a:p>
            <a:pPr algn="r" rtl="1"/>
            <a:endParaRPr lang="en-US" sz="3200" dirty="0"/>
          </a:p>
        </p:txBody>
      </p:sp>
    </p:spTree>
    <p:extLst>
      <p:ext uri="{BB962C8B-B14F-4D97-AF65-F5344CB8AC3E}">
        <p14:creationId xmlns:p14="http://schemas.microsoft.com/office/powerpoint/2010/main" val="2837183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b="1" dirty="0">
                <a:solidFill>
                  <a:srgbClr val="00B0F0"/>
                </a:solidFill>
                <a:ea typeface="Calibri" panose="020F0502020204030204" pitchFamily="34" charset="0"/>
                <a:cs typeface="Calibri" panose="020F0502020204030204" pitchFamily="34" charset="0"/>
              </a:rPr>
              <a:t>12 نکته در انتقال اطلاعات و پاسخ به سوالات جنسی کودکان</a:t>
            </a:r>
            <a:endParaRPr lang="en-US" sz="3600" dirty="0"/>
          </a:p>
        </p:txBody>
      </p:sp>
      <p:sp>
        <p:nvSpPr>
          <p:cNvPr id="3" name="Content Placeholder 2"/>
          <p:cNvSpPr>
            <a:spLocks noGrp="1"/>
          </p:cNvSpPr>
          <p:nvPr>
            <p:ph sz="half" idx="1"/>
          </p:nvPr>
        </p:nvSpPr>
        <p:spPr/>
        <p:txBody>
          <a:bodyPr>
            <a:normAutofit/>
          </a:bodyPr>
          <a:lstStyle/>
          <a:p>
            <a:pPr algn="r" rtl="1"/>
            <a:r>
              <a:rPr lang="fa-IR" sz="3600" dirty="0">
                <a:ea typeface="Calibri" panose="020F0502020204030204" pitchFamily="34" charset="0"/>
                <a:cs typeface="Calibri" panose="020F0502020204030204" pitchFamily="34" charset="0"/>
              </a:rPr>
              <a:t>5- خیلی اوقات </a:t>
            </a:r>
            <a:r>
              <a:rPr lang="fa-IR" sz="3600" dirty="0">
                <a:solidFill>
                  <a:srgbClr val="C00000"/>
                </a:solidFill>
                <a:ea typeface="Calibri" panose="020F0502020204030204" pitchFamily="34" charset="0"/>
                <a:cs typeface="Calibri" panose="020F0502020204030204" pitchFamily="34" charset="0"/>
              </a:rPr>
              <a:t>والدین شرم </a:t>
            </a:r>
            <a:r>
              <a:rPr lang="fa-IR" sz="3600" dirty="0">
                <a:ea typeface="Calibri" panose="020F0502020204030204" pitchFamily="34" charset="0"/>
                <a:cs typeface="Calibri" panose="020F0502020204030204" pitchFamily="34" charset="0"/>
              </a:rPr>
              <a:t>دارند این موضوعات را با فرزندان خود در میان بگذارند. ولی این را بدانیم که این موارد </a:t>
            </a:r>
            <a:r>
              <a:rPr lang="fa-IR" sz="3600" dirty="0">
                <a:solidFill>
                  <a:srgbClr val="C00000"/>
                </a:solidFill>
                <a:ea typeface="Calibri" panose="020F0502020204030204" pitchFamily="34" charset="0"/>
                <a:cs typeface="Calibri" panose="020F0502020204030204" pitchFamily="34" charset="0"/>
              </a:rPr>
              <a:t>فرصت هایی هستند </a:t>
            </a:r>
            <a:r>
              <a:rPr lang="fa-IR" sz="3600" dirty="0">
                <a:ea typeface="Calibri" panose="020F0502020204030204" pitchFamily="34" charset="0"/>
                <a:cs typeface="Calibri" panose="020F0502020204030204" pitchFamily="34" charset="0"/>
              </a:rPr>
              <a:t>که می­توانیم ارزش ها و باورهای خود را به فرزندانمان منتقل نماییم. آنها را به­سادگی از دست ندهیم.</a:t>
            </a:r>
            <a:endParaRPr lang="en-US" sz="3600" dirty="0"/>
          </a:p>
        </p:txBody>
      </p:sp>
      <p:sp>
        <p:nvSpPr>
          <p:cNvPr id="4" name="Content Placeholder 3"/>
          <p:cNvSpPr>
            <a:spLocks noGrp="1"/>
          </p:cNvSpPr>
          <p:nvPr>
            <p:ph sz="half" idx="2"/>
          </p:nvPr>
        </p:nvSpPr>
        <p:spPr/>
        <p:txBody>
          <a:bodyPr>
            <a:normAutofit/>
          </a:bodyPr>
          <a:lstStyle/>
          <a:p>
            <a:pPr algn="r" rtl="1"/>
            <a:r>
              <a:rPr lang="fa-IR" sz="3600" dirty="0">
                <a:ea typeface="Calibri" panose="020F0502020204030204" pitchFamily="34" charset="0"/>
                <a:cs typeface="Calibri" panose="020F0502020204030204" pitchFamily="34" charset="0"/>
              </a:rPr>
              <a:t>4- در پاسخ به سوالات جنسی، </a:t>
            </a:r>
            <a:r>
              <a:rPr lang="fa-IR" sz="3600" dirty="0">
                <a:solidFill>
                  <a:srgbClr val="C00000"/>
                </a:solidFill>
                <a:ea typeface="Calibri" panose="020F0502020204030204" pitchFamily="34" charset="0"/>
                <a:cs typeface="Calibri" panose="020F0502020204030204" pitchFamily="34" charset="0"/>
              </a:rPr>
              <a:t>دست و پای خود را گم نکنیم</a:t>
            </a:r>
            <a:r>
              <a:rPr lang="fa-IR" sz="3600" dirty="0">
                <a:ea typeface="Calibri" panose="020F0502020204030204" pitchFamily="34" charset="0"/>
                <a:cs typeface="Calibri" panose="020F0502020204030204" pitchFamily="34" charset="0"/>
              </a:rPr>
              <a:t>. برای اینکار بهتر است از کودک بخواهیم یکبار دیگر سوالش را بپرسد. </a:t>
            </a:r>
            <a:endParaRPr lang="en-US" sz="3600" dirty="0"/>
          </a:p>
        </p:txBody>
      </p:sp>
    </p:spTree>
    <p:extLst>
      <p:ext uri="{BB962C8B-B14F-4D97-AF65-F5344CB8AC3E}">
        <p14:creationId xmlns:p14="http://schemas.microsoft.com/office/powerpoint/2010/main" val="443432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b="1" dirty="0">
                <a:solidFill>
                  <a:srgbClr val="00B0F0"/>
                </a:solidFill>
                <a:ea typeface="Calibri" panose="020F0502020204030204" pitchFamily="34" charset="0"/>
                <a:cs typeface="Calibri" panose="020F0502020204030204" pitchFamily="34" charset="0"/>
              </a:rPr>
              <a:t>12 نکته در انتقال اطلاعات و پاسخ به سوالات جنسی کودکان</a:t>
            </a:r>
            <a:endParaRPr lang="en-US" sz="3600" dirty="0"/>
          </a:p>
        </p:txBody>
      </p:sp>
      <p:sp>
        <p:nvSpPr>
          <p:cNvPr id="3" name="Content Placeholder 2"/>
          <p:cNvSpPr>
            <a:spLocks noGrp="1"/>
          </p:cNvSpPr>
          <p:nvPr>
            <p:ph sz="half" idx="1"/>
          </p:nvPr>
        </p:nvSpPr>
        <p:spPr/>
        <p:txBody>
          <a:bodyPr>
            <a:normAutofit fontScale="92500" lnSpcReduction="10000"/>
          </a:bodyPr>
          <a:lstStyle/>
          <a:p>
            <a:pPr algn="r" rtl="1"/>
            <a:r>
              <a:rPr lang="fa-IR" sz="3200" dirty="0"/>
              <a:t>7-</a:t>
            </a:r>
            <a:r>
              <a:rPr lang="fa-IR" sz="3200" dirty="0">
                <a:ea typeface="Calibri" panose="020F0502020204030204" pitchFamily="34" charset="0"/>
                <a:cs typeface="Calibri" panose="020F0502020204030204" pitchFamily="34" charset="0"/>
              </a:rPr>
              <a:t>در سنین 3 تا 4 سالگی لزومی ندارد </a:t>
            </a:r>
            <a:r>
              <a:rPr lang="fa-IR" sz="3200" dirty="0">
                <a:solidFill>
                  <a:srgbClr val="C00000"/>
                </a:solidFill>
                <a:ea typeface="Calibri" panose="020F0502020204030204" pitchFamily="34" charset="0"/>
                <a:cs typeface="Calibri" panose="020F0502020204030204" pitchFamily="34" charset="0"/>
              </a:rPr>
              <a:t>بدون آنکه کودک از ما بپرسد</a:t>
            </a:r>
            <a:r>
              <a:rPr lang="fa-IR" sz="3200" dirty="0">
                <a:ea typeface="Calibri" panose="020F0502020204030204" pitchFamily="34" charset="0"/>
                <a:cs typeface="Calibri" panose="020F0502020204030204" pitchFamily="34" charset="0"/>
              </a:rPr>
              <a:t>، خودمان در طرح موضوعات جنسی پیشقدم شویم. هنگام سوال کردن کودکان ابتدا پاسخ را از خودش بخواهیم</a:t>
            </a:r>
            <a:r>
              <a:rPr lang="fa-IR" sz="3200" dirty="0"/>
              <a:t> </a:t>
            </a:r>
            <a:endParaRPr lang="en-US" sz="3200" dirty="0"/>
          </a:p>
        </p:txBody>
      </p:sp>
      <p:sp>
        <p:nvSpPr>
          <p:cNvPr id="4" name="Content Placeholder 3"/>
          <p:cNvSpPr>
            <a:spLocks noGrp="1"/>
          </p:cNvSpPr>
          <p:nvPr>
            <p:ph sz="half" idx="2"/>
          </p:nvPr>
        </p:nvSpPr>
        <p:spPr>
          <a:xfrm>
            <a:off x="6172200" y="1690688"/>
            <a:ext cx="5724236" cy="4486275"/>
          </a:xfrm>
        </p:spPr>
        <p:txBody>
          <a:bodyPr>
            <a:normAutofit fontScale="92500" lnSpcReduction="10000"/>
          </a:bodyPr>
          <a:lstStyle/>
          <a:p>
            <a:pPr marL="0" marR="0" lvl="0" indent="0" algn="r" rtl="1">
              <a:lnSpc>
                <a:spcPct val="107000"/>
              </a:lnSpc>
              <a:spcBef>
                <a:spcPts val="0"/>
              </a:spcBef>
              <a:spcAft>
                <a:spcPts val="800"/>
              </a:spcAft>
              <a:buNone/>
            </a:pPr>
            <a:r>
              <a:rPr lang="fa-IR" dirty="0">
                <a:latin typeface="Calibri" panose="020F0502020204030204" pitchFamily="34" charset="0"/>
                <a:ea typeface="Calibri" panose="020F0502020204030204" pitchFamily="34" charset="0"/>
                <a:cs typeface="Calibri" panose="020F0502020204030204" pitchFamily="34" charset="0"/>
              </a:rPr>
              <a:t>6- بسته به سن، هم سوال کودک و هم پاسخ ما متفاوت می­شود. 18 ماهگی تا 3 سالگی زمانی است که به طور معمول کودک در مورد اعضای بدنش و اسم آنها کنجکاو می­شود. هنگامی که کودک از اسم اعضای بدن خود میپرسد، اسم مناسب اندام های تناسلی او را به وی بگوییم. مثلاً </a:t>
            </a:r>
            <a:r>
              <a:rPr lang="fa-IR" dirty="0">
                <a:solidFill>
                  <a:srgbClr val="C00000"/>
                </a:solidFill>
                <a:latin typeface="Calibri" panose="020F0502020204030204" pitchFamily="34" charset="0"/>
                <a:ea typeface="Calibri" panose="020F0502020204030204" pitchFamily="34" charset="0"/>
                <a:cs typeface="Calibri" panose="020F0502020204030204" pitchFamily="34" charset="0"/>
              </a:rPr>
              <a:t>همانطور که بخشی از بدن نامش "دست" هست، بخشی دیگر نامش "آلت" است</a:t>
            </a:r>
            <a:r>
              <a:rPr lang="fa-IR" dirty="0">
                <a:latin typeface="Calibri" panose="020F0502020204030204" pitchFamily="34" charset="0"/>
                <a:ea typeface="Calibri" panose="020F0502020204030204" pitchFamily="34" charset="0"/>
                <a:cs typeface="Calibri" panose="020F0502020204030204" pitchFamily="34" charset="0"/>
              </a:rPr>
              <a:t>. مهم است از کلمات رکیک، مضحک، و عامیانه در خصوص معرفی اندام جنسی استفاده ننماییم. در همین سن راجع به خصوصی بودن اعضای تناسلی صحبت نماییم</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Tree>
    <p:extLst>
      <p:ext uri="{BB962C8B-B14F-4D97-AF65-F5344CB8AC3E}">
        <p14:creationId xmlns:p14="http://schemas.microsoft.com/office/powerpoint/2010/main" val="1161505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b="1" dirty="0">
                <a:solidFill>
                  <a:srgbClr val="00B0F0"/>
                </a:solidFill>
                <a:ea typeface="Calibri" panose="020F0502020204030204" pitchFamily="34" charset="0"/>
                <a:cs typeface="Calibri" panose="020F0502020204030204" pitchFamily="34" charset="0"/>
              </a:rPr>
              <a:t>12 نکته در انتقال اطلاعات و پاسخ به سوالات جنسی کودکان</a:t>
            </a:r>
            <a:endParaRPr lang="en-US" sz="3600" dirty="0"/>
          </a:p>
        </p:txBody>
      </p:sp>
      <p:sp>
        <p:nvSpPr>
          <p:cNvPr id="3" name="Content Placeholder 2"/>
          <p:cNvSpPr>
            <a:spLocks noGrp="1"/>
          </p:cNvSpPr>
          <p:nvPr>
            <p:ph sz="half" idx="1"/>
          </p:nvPr>
        </p:nvSpPr>
        <p:spPr/>
        <p:txBody>
          <a:bodyPr/>
          <a:lstStyle/>
          <a:p>
            <a:pPr algn="r" rtl="1"/>
            <a:r>
              <a:rPr lang="fa-IR" dirty="0">
                <a:ea typeface="Calibri" panose="020F0502020204030204" pitchFamily="34" charset="0"/>
                <a:cs typeface="Calibri" panose="020F0502020204030204" pitchFamily="34" charset="0"/>
              </a:rPr>
              <a:t>9- در سن 4 تا 5 سالگی نشانه های شرم و حیا در کودک آشکار می­شود. در این سن سوالات جنسی عمیق تر میشوند. مثلاً می­پرسند "بچه از کجا در میاد؟". ممکن است آلت خود را لمس نمایند حتی به آلت سایر کودکان دست زنند. </a:t>
            </a:r>
            <a:r>
              <a:rPr lang="fa-IR" dirty="0">
                <a:solidFill>
                  <a:srgbClr val="C00000"/>
                </a:solidFill>
                <a:ea typeface="Calibri" panose="020F0502020204030204" pitchFamily="34" charset="0"/>
                <a:cs typeface="Calibri" panose="020F0502020204030204" pitchFamily="34" charset="0"/>
              </a:rPr>
              <a:t>به او بگوییم این اعضا مربوط به بدن خودش هستند و کسی حق ندارد به آنها دست بزند. </a:t>
            </a:r>
            <a:r>
              <a:rPr lang="fa-IR" dirty="0">
                <a:ea typeface="Calibri" panose="020F0502020204030204" pitchFamily="34" charset="0"/>
                <a:cs typeface="Calibri" panose="020F0502020204030204" pitchFamily="34" charset="0"/>
              </a:rPr>
              <a:t>به او بیاموزیم که نباید در جمع و جلوی دیگران لباس هایش را درآورد</a:t>
            </a:r>
            <a:endParaRPr lang="en-US" dirty="0"/>
          </a:p>
        </p:txBody>
      </p:sp>
      <p:sp>
        <p:nvSpPr>
          <p:cNvPr id="4" name="Content Placeholder 3"/>
          <p:cNvSpPr>
            <a:spLocks noGrp="1"/>
          </p:cNvSpPr>
          <p:nvPr>
            <p:ph sz="half" idx="2"/>
          </p:nvPr>
        </p:nvSpPr>
        <p:spPr/>
        <p:txBody>
          <a:bodyPr>
            <a:normAutofit/>
          </a:bodyPr>
          <a:lstStyle/>
          <a:p>
            <a:pPr lvl="0" algn="r" rtl="1"/>
            <a:r>
              <a:rPr lang="fa-IR" sz="3600" dirty="0">
                <a:cs typeface="B Nazanin" panose="00000400000000000000" pitchFamily="2" charset="-78"/>
              </a:rPr>
              <a:t>8- </a:t>
            </a:r>
            <a:r>
              <a:rPr lang="fa-IR" sz="3600" dirty="0">
                <a:solidFill>
                  <a:srgbClr val="C00000"/>
                </a:solidFill>
                <a:cs typeface="B Nazanin" panose="00000400000000000000" pitchFamily="2" charset="-78"/>
              </a:rPr>
              <a:t>قرار نیست همه اطلاعات را یکجا در اختیار کودک قرار دهیم</a:t>
            </a:r>
            <a:r>
              <a:rPr lang="fa-IR" sz="3600" dirty="0">
                <a:cs typeface="B Nazanin" panose="00000400000000000000" pitchFamily="2" charset="-78"/>
              </a:rPr>
              <a:t>. پاسخ سوالات صحیح و مختصر باشد. اگر جایی پاسخ نادرست دادیم اقرار به اشتباه بکنیم.</a:t>
            </a:r>
            <a:endParaRPr lang="en-US" sz="3600" dirty="0">
              <a:cs typeface="B Nazanin" panose="00000400000000000000" pitchFamily="2" charset="-78"/>
            </a:endParaRP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4250852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b="1" dirty="0">
                <a:solidFill>
                  <a:srgbClr val="00B0F0"/>
                </a:solidFill>
                <a:ea typeface="Calibri" panose="020F0502020204030204" pitchFamily="34" charset="0"/>
                <a:cs typeface="Calibri" panose="020F0502020204030204" pitchFamily="34" charset="0"/>
              </a:rPr>
              <a:t>12 نکته در انتقال اطلاعات و پاسخ به سوالات جنسی کودکان</a:t>
            </a:r>
            <a:endParaRPr lang="en-US" sz="3600" dirty="0"/>
          </a:p>
        </p:txBody>
      </p:sp>
      <p:sp>
        <p:nvSpPr>
          <p:cNvPr id="3" name="Content Placeholder 2"/>
          <p:cNvSpPr>
            <a:spLocks noGrp="1"/>
          </p:cNvSpPr>
          <p:nvPr>
            <p:ph sz="half" idx="1"/>
          </p:nvPr>
        </p:nvSpPr>
        <p:spPr/>
        <p:txBody>
          <a:bodyPr>
            <a:normAutofit lnSpcReduction="10000"/>
          </a:bodyPr>
          <a:lstStyle/>
          <a:p>
            <a:pPr algn="r" rtl="1"/>
            <a:r>
              <a:rPr lang="fa-IR" sz="3600" dirty="0">
                <a:ea typeface="Calibri" panose="020F0502020204030204" pitchFamily="34" charset="0"/>
                <a:cs typeface="Calibri" panose="020F0502020204030204" pitchFamily="34" charset="0"/>
              </a:rPr>
              <a:t>11- بین 9 تا 13 سالگی که کم کم زمان بلوغ دختران و کمی دیرتر پسران فرا می­رسد، </a:t>
            </a:r>
            <a:r>
              <a:rPr lang="fa-IR" sz="3600" dirty="0">
                <a:solidFill>
                  <a:srgbClr val="C00000"/>
                </a:solidFill>
                <a:ea typeface="Calibri" panose="020F0502020204030204" pitchFamily="34" charset="0"/>
                <a:cs typeface="Calibri" panose="020F0502020204030204" pitchFamily="34" charset="0"/>
              </a:rPr>
              <a:t>در مورد عادت ماهانه برای دختران و انزال در خواب </a:t>
            </a:r>
            <a:r>
              <a:rPr lang="fa-IR" sz="3600" dirty="0">
                <a:ea typeface="Calibri" panose="020F0502020204030204" pitchFamily="34" charset="0"/>
                <a:cs typeface="Calibri" panose="020F0502020204030204" pitchFamily="34" charset="0"/>
              </a:rPr>
              <a:t>(محتلم شدن) برای پسران توضیح دهیم.</a:t>
            </a:r>
            <a:endParaRPr lang="en-US" sz="3600" dirty="0"/>
          </a:p>
        </p:txBody>
      </p:sp>
      <p:sp>
        <p:nvSpPr>
          <p:cNvPr id="4" name="Content Placeholder 3"/>
          <p:cNvSpPr>
            <a:spLocks noGrp="1"/>
          </p:cNvSpPr>
          <p:nvPr>
            <p:ph sz="half" idx="2"/>
          </p:nvPr>
        </p:nvSpPr>
        <p:spPr/>
        <p:txBody>
          <a:bodyPr>
            <a:normAutofit lnSpcReduction="10000"/>
          </a:bodyPr>
          <a:lstStyle/>
          <a:p>
            <a:pPr marL="0" marR="0" lvl="0" indent="0" algn="r" rtl="1">
              <a:lnSpc>
                <a:spcPct val="107000"/>
              </a:lnSpc>
              <a:spcBef>
                <a:spcPts val="0"/>
              </a:spcBef>
              <a:spcAft>
                <a:spcPts val="800"/>
              </a:spcAft>
              <a:buNone/>
              <a:tabLst>
                <a:tab pos="571500" algn="r"/>
              </a:tabLst>
            </a:pPr>
            <a:r>
              <a:rPr lang="fa-IR" dirty="0">
                <a:latin typeface="Calibri" panose="020F0502020204030204" pitchFamily="34" charset="0"/>
                <a:ea typeface="Calibri" panose="020F0502020204030204" pitchFamily="34" charset="0"/>
                <a:cs typeface="Calibri" panose="020F0502020204030204" pitchFamily="34" charset="0"/>
              </a:rPr>
              <a:t>10- در سنین 6 تا 10 سالگی سوالات کودک پیچیده­تر می­شود و به نوعی مفهوم جنسی می­یابد. یکی از مهمترین اموری که در این سن لازم است مد نظر قرار گیرد آموزش ارتباطات اجتماعی صحیح به کودکان است که منجر به جامعه پذیری و رشد شخصیتی و هویتی کودک می­شود. </a:t>
            </a:r>
            <a:r>
              <a:rPr lang="fa-IR" dirty="0">
                <a:solidFill>
                  <a:srgbClr val="C00000"/>
                </a:solidFill>
                <a:latin typeface="Calibri" panose="020F0502020204030204" pitchFamily="34" charset="0"/>
                <a:ea typeface="Calibri" panose="020F0502020204030204" pitchFamily="34" charset="0"/>
                <a:cs typeface="Calibri" panose="020F0502020204030204" pitchFamily="34" charset="0"/>
              </a:rPr>
              <a:t>آموزش مفاهیمی چون حیا، عفت، صبر، و ارزش های اخلاقی </a:t>
            </a:r>
            <a:r>
              <a:rPr lang="fa-IR" dirty="0">
                <a:latin typeface="Calibri" panose="020F0502020204030204" pitchFamily="34" charset="0"/>
                <a:ea typeface="Calibri" panose="020F0502020204030204" pitchFamily="34" charset="0"/>
                <a:cs typeface="Calibri" panose="020F0502020204030204" pitchFamily="34" charset="0"/>
              </a:rPr>
              <a:t>در این سن از آسیب های روانی-اجتماعی در دوران نوجوانی و جوانی پیشگیری می­کند.</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Tree>
    <p:extLst>
      <p:ext uri="{BB962C8B-B14F-4D97-AF65-F5344CB8AC3E}">
        <p14:creationId xmlns:p14="http://schemas.microsoft.com/office/powerpoint/2010/main" val="519444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072" y="0"/>
            <a:ext cx="8823035" cy="466148"/>
          </a:xfrm>
        </p:spPr>
        <p:txBody>
          <a:bodyPr>
            <a:normAutofit fontScale="90000"/>
          </a:bodyPr>
          <a:lstStyle/>
          <a:p>
            <a:pPr algn="r" rtl="1"/>
            <a:r>
              <a:rPr lang="fa-IR" sz="3600" b="1" dirty="0">
                <a:solidFill>
                  <a:srgbClr val="00B0F0"/>
                </a:solidFill>
                <a:ea typeface="Calibri" panose="020F0502020204030204" pitchFamily="34" charset="0"/>
                <a:cs typeface="Calibri" panose="020F0502020204030204" pitchFamily="34" charset="0"/>
              </a:rPr>
              <a:t>12 نکته در انتقال اطلاعات و پاسخ به سوالات جنسی کودکان</a:t>
            </a:r>
            <a:endParaRPr lang="en-US" sz="3600" dirty="0"/>
          </a:p>
        </p:txBody>
      </p:sp>
      <p:pic>
        <p:nvPicPr>
          <p:cNvPr id="5" name="Content Placeholder 4"/>
          <p:cNvPicPr>
            <a:picLocks noGrp="1" noChangeAspect="1"/>
          </p:cNvPicPr>
          <p:nvPr>
            <p:ph sz="half" idx="1"/>
          </p:nvPr>
        </p:nvPicPr>
        <p:blipFill>
          <a:blip r:embed="rId2"/>
          <a:stretch>
            <a:fillRect/>
          </a:stretch>
        </p:blipFill>
        <p:spPr>
          <a:xfrm>
            <a:off x="1564134" y="466148"/>
            <a:ext cx="8052075" cy="6391852"/>
          </a:xfrm>
          <a:prstGeom prst="rect">
            <a:avLst/>
          </a:prstGeom>
        </p:spPr>
      </p:pic>
    </p:spTree>
    <p:extLst>
      <p:ext uri="{BB962C8B-B14F-4D97-AF65-F5344CB8AC3E}">
        <p14:creationId xmlns:p14="http://schemas.microsoft.com/office/powerpoint/2010/main" val="2302530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1571248" y="0"/>
            <a:ext cx="9198351" cy="6786921"/>
          </a:xfrm>
          <a:prstGeom prst="rect">
            <a:avLst/>
          </a:prstGeom>
        </p:spPr>
      </p:pic>
    </p:spTree>
    <p:extLst>
      <p:ext uri="{BB962C8B-B14F-4D97-AF65-F5344CB8AC3E}">
        <p14:creationId xmlns:p14="http://schemas.microsoft.com/office/powerpoint/2010/main" val="3770753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36880"/>
            <a:ext cx="9310255" cy="1325563"/>
          </a:xfrm>
        </p:spPr>
        <p:txBody>
          <a:bodyPr/>
          <a:lstStyle/>
          <a:p>
            <a:pPr algn="r" rtl="1"/>
            <a:r>
              <a:rPr lang="fa-IR" dirty="0">
                <a:solidFill>
                  <a:srgbClr val="0070C0"/>
                </a:solidFill>
                <a:cs typeface="B Titr" panose="00000700000000000000" pitchFamily="2" charset="-78"/>
              </a:rPr>
              <a:t>درصد کودکانی که هنگام تولد، مادرشان ازدواج رسمی نداشته است (آمریکا)</a:t>
            </a:r>
            <a:endParaRPr lang="en-US" dirty="0">
              <a:solidFill>
                <a:srgbClr val="0070C0"/>
              </a:solidFill>
              <a:cs typeface="B Titr" panose="00000700000000000000" pitchFamily="2" charset="-78"/>
            </a:endParaRPr>
          </a:p>
        </p:txBody>
      </p:sp>
      <p:pic>
        <p:nvPicPr>
          <p:cNvPr id="8" name="Content Placeholder 7"/>
          <p:cNvPicPr>
            <a:picLocks noGrp="1" noChangeAspect="1"/>
          </p:cNvPicPr>
          <p:nvPr>
            <p:ph sz="half" idx="1"/>
          </p:nvPr>
        </p:nvPicPr>
        <p:blipFill>
          <a:blip r:embed="rId2"/>
          <a:stretch>
            <a:fillRect/>
          </a:stretch>
        </p:blipFill>
        <p:spPr>
          <a:xfrm>
            <a:off x="0" y="1762443"/>
            <a:ext cx="6525491" cy="5095557"/>
          </a:xfrm>
          <a:prstGeom prst="rect">
            <a:avLst/>
          </a:prstGeom>
        </p:spPr>
      </p:pic>
      <p:pic>
        <p:nvPicPr>
          <p:cNvPr id="1026" name="Picture 2" descr="https://encrypted-tbn0.gstatic.com/images?q=tbn:ANd9GcQ-554O03sO-qIrl6sdTLglfoP-6qettY4egA&amp;usqp=CAU"/>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85382" y="2120199"/>
            <a:ext cx="5268072" cy="446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011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29164" y="41299"/>
            <a:ext cx="8174182" cy="6816701"/>
          </a:xfrm>
          <a:prstGeom prst="rect">
            <a:avLst/>
          </a:prstGeom>
        </p:spPr>
      </p:pic>
    </p:spTree>
    <p:extLst>
      <p:ext uri="{BB962C8B-B14F-4D97-AF65-F5344CB8AC3E}">
        <p14:creationId xmlns:p14="http://schemas.microsoft.com/office/powerpoint/2010/main" val="978818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9401" y="2182225"/>
            <a:ext cx="4878050" cy="2022129"/>
          </a:xfrm>
        </p:spPr>
        <p:txBody>
          <a:bodyPr/>
          <a:lstStyle/>
          <a:p>
            <a:r>
              <a:rPr lang="fa-IR" dirty="0">
                <a:solidFill>
                  <a:srgbClr val="7030A0"/>
                </a:solidFill>
                <a:cs typeface="B Titr" panose="00000700000000000000" pitchFamily="2" charset="-78"/>
              </a:rPr>
              <a:t>از توجه و حوصله شما متشکرم</a:t>
            </a:r>
            <a:endParaRPr lang="en-US" dirty="0">
              <a:solidFill>
                <a:srgbClr val="7030A0"/>
              </a:solidFill>
              <a:cs typeface="B Titr" panose="00000700000000000000" pitchFamily="2" charset="-78"/>
            </a:endParaRPr>
          </a:p>
        </p:txBody>
      </p:sp>
      <p:pic>
        <p:nvPicPr>
          <p:cNvPr id="9218" name="Picture 2" descr="C:\Users\pc\Desktop\NatureGif17.gif"/>
          <p:cNvPicPr>
            <a:picLocks noChangeAspect="1" noChangeArrowheads="1" noCrop="1"/>
          </p:cNvPicPr>
          <p:nvPr/>
        </p:nvPicPr>
        <p:blipFill>
          <a:blip r:embed="rId2" cstate="print"/>
          <a:srcRect/>
          <a:stretch>
            <a:fillRect/>
          </a:stretch>
        </p:blipFill>
        <p:spPr bwMode="auto">
          <a:xfrm>
            <a:off x="0" y="1"/>
            <a:ext cx="6857999" cy="6857999"/>
          </a:xfrm>
          <a:prstGeom prst="rect">
            <a:avLst/>
          </a:prstGeom>
          <a:noFill/>
        </p:spPr>
      </p:pic>
    </p:spTree>
    <p:extLst>
      <p:ext uri="{BB962C8B-B14F-4D97-AF65-F5344CB8AC3E}">
        <p14:creationId xmlns:p14="http://schemas.microsoft.com/office/powerpoint/2010/main" val="614201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254696" cy="2286000"/>
          </a:xfrm>
          <a:prstGeom prst="rect">
            <a:avLst/>
          </a:prstGeom>
        </p:spPr>
      </p:pic>
      <p:sp>
        <p:nvSpPr>
          <p:cNvPr id="6" name="Title 5"/>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3"/>
          <a:stretch>
            <a:fillRect/>
          </a:stretch>
        </p:blipFill>
        <p:spPr>
          <a:xfrm>
            <a:off x="67681" y="2742259"/>
            <a:ext cx="12153980" cy="2910396"/>
          </a:xfrm>
          <a:prstGeom prst="rect">
            <a:avLst/>
          </a:prstGeom>
        </p:spPr>
      </p:pic>
    </p:spTree>
    <p:extLst>
      <p:ext uri="{BB962C8B-B14F-4D97-AF65-F5344CB8AC3E}">
        <p14:creationId xmlns:p14="http://schemas.microsoft.com/office/powerpoint/2010/main" val="181130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6291" y="997526"/>
            <a:ext cx="5632197" cy="5541818"/>
          </a:xfrm>
        </p:spPr>
        <p:txBody>
          <a:bodyPr>
            <a:normAutofit/>
          </a:bodyPr>
          <a:lstStyle/>
          <a:p>
            <a:r>
              <a:rPr lang="en-US" dirty="0"/>
              <a:t>The </a:t>
            </a:r>
            <a:r>
              <a:rPr lang="en-US" dirty="0">
                <a:solidFill>
                  <a:srgbClr val="C00000"/>
                </a:solidFill>
              </a:rPr>
              <a:t>Sexual Revolution in the United States</a:t>
            </a:r>
            <a:r>
              <a:rPr lang="en-US" dirty="0"/>
              <a:t> significantly</a:t>
            </a:r>
            <a:r>
              <a:rPr lang="fa-IR" dirty="0"/>
              <a:t> </a:t>
            </a:r>
            <a:r>
              <a:rPr lang="en-US" dirty="0"/>
              <a:t>changed attitudes and behavior and has led to an </a:t>
            </a:r>
            <a:r>
              <a:rPr lang="en-US" dirty="0">
                <a:solidFill>
                  <a:srgbClr val="C00000"/>
                </a:solidFill>
              </a:rPr>
              <a:t>increased</a:t>
            </a:r>
            <a:r>
              <a:rPr lang="fa-IR" dirty="0">
                <a:solidFill>
                  <a:srgbClr val="C00000"/>
                </a:solidFill>
              </a:rPr>
              <a:t> </a:t>
            </a:r>
            <a:r>
              <a:rPr lang="en-US" dirty="0">
                <a:solidFill>
                  <a:srgbClr val="C00000"/>
                </a:solidFill>
              </a:rPr>
              <a:t>prevalence </a:t>
            </a:r>
            <a:r>
              <a:rPr lang="en-US" dirty="0"/>
              <a:t>of risky sexual practices. </a:t>
            </a:r>
            <a:endParaRPr lang="fa-IR" dirty="0"/>
          </a:p>
          <a:p>
            <a:r>
              <a:rPr lang="en-US" dirty="0"/>
              <a:t>Early sexual debut in</a:t>
            </a:r>
            <a:r>
              <a:rPr lang="fa-IR" dirty="0"/>
              <a:t> </a:t>
            </a:r>
            <a:r>
              <a:rPr lang="en-US" dirty="0"/>
              <a:t>adolescents </a:t>
            </a:r>
            <a:endParaRPr lang="fa-IR" dirty="0"/>
          </a:p>
          <a:p>
            <a:r>
              <a:rPr lang="en-US" dirty="0"/>
              <a:t>multiple sexual partners, </a:t>
            </a:r>
            <a:endParaRPr lang="fa-IR" dirty="0"/>
          </a:p>
          <a:p>
            <a:r>
              <a:rPr lang="en-US" dirty="0"/>
              <a:t>sexually</a:t>
            </a:r>
            <a:r>
              <a:rPr lang="fa-IR" dirty="0"/>
              <a:t> </a:t>
            </a:r>
            <a:r>
              <a:rPr lang="en-US" dirty="0"/>
              <a:t>transmitted infection (STI), </a:t>
            </a:r>
            <a:endParaRPr lang="fa-IR" dirty="0"/>
          </a:p>
          <a:p>
            <a:r>
              <a:rPr lang="en-US" dirty="0"/>
              <a:t>teen pregnancy, </a:t>
            </a:r>
            <a:endParaRPr lang="fa-IR" dirty="0"/>
          </a:p>
          <a:p>
            <a:r>
              <a:rPr lang="en-US" dirty="0"/>
              <a:t>emotional</a:t>
            </a:r>
            <a:r>
              <a:rPr lang="fa-IR" dirty="0"/>
              <a:t> </a:t>
            </a:r>
            <a:r>
              <a:rPr lang="en-US" dirty="0"/>
              <a:t>consequences.</a:t>
            </a:r>
            <a:endParaRPr lang="fa-IR" dirty="0"/>
          </a:p>
          <a:p>
            <a:r>
              <a:rPr lang="en-US" dirty="0"/>
              <a:t> Human immunodeficiency virus (HIV)</a:t>
            </a:r>
          </a:p>
        </p:txBody>
      </p:sp>
      <p:sp>
        <p:nvSpPr>
          <p:cNvPr id="4" name="Content Placeholder 3"/>
          <p:cNvSpPr>
            <a:spLocks noGrp="1"/>
          </p:cNvSpPr>
          <p:nvPr>
            <p:ph sz="half" idx="2"/>
          </p:nvPr>
        </p:nvSpPr>
        <p:spPr>
          <a:xfrm>
            <a:off x="5975927" y="997526"/>
            <a:ext cx="5855855" cy="5652655"/>
          </a:xfrm>
        </p:spPr>
        <p:txBody>
          <a:bodyPr>
            <a:noAutofit/>
          </a:bodyPr>
          <a:lstStyle/>
          <a:p>
            <a:pPr algn="r" rtl="1"/>
            <a:r>
              <a:rPr lang="fa-IR" sz="3200" dirty="0">
                <a:cs typeface="B Titr" panose="00000700000000000000" pitchFamily="2" charset="-78"/>
              </a:rPr>
              <a:t>به دنبال انقلاب جنسی موارد زیر رو به افزایش گذاشت:</a:t>
            </a:r>
            <a:endParaRPr lang="en-US" sz="3200" dirty="0">
              <a:cs typeface="B Titr" panose="00000700000000000000" pitchFamily="2" charset="-78"/>
            </a:endParaRPr>
          </a:p>
          <a:p>
            <a:pPr algn="r" rtl="1"/>
            <a:endParaRPr lang="fa-IR" sz="3200" dirty="0">
              <a:cs typeface="B Titr" panose="00000700000000000000" pitchFamily="2" charset="-78"/>
            </a:endParaRPr>
          </a:p>
          <a:p>
            <a:pPr algn="r" rtl="1">
              <a:buFont typeface="Wingdings" panose="05000000000000000000" pitchFamily="2" charset="2"/>
              <a:buChar char="ü"/>
            </a:pPr>
            <a:r>
              <a:rPr lang="fa-IR" sz="3200" dirty="0">
                <a:cs typeface="B Titr" panose="00000700000000000000" pitchFamily="2" charset="-78"/>
              </a:rPr>
              <a:t>پایین آمدن سن اولین ارتباط جنسی</a:t>
            </a:r>
          </a:p>
          <a:p>
            <a:pPr algn="r" rtl="1">
              <a:buFont typeface="Wingdings" panose="05000000000000000000" pitchFamily="2" charset="2"/>
              <a:buChar char="ü"/>
            </a:pPr>
            <a:r>
              <a:rPr lang="fa-IR" sz="3200" dirty="0">
                <a:cs typeface="B Titr" panose="00000700000000000000" pitchFamily="2" charset="-78"/>
              </a:rPr>
              <a:t>تعدد شرکای جنسی</a:t>
            </a:r>
          </a:p>
          <a:p>
            <a:pPr algn="r" rtl="1">
              <a:buFont typeface="Wingdings" panose="05000000000000000000" pitchFamily="2" charset="2"/>
              <a:buChar char="ü"/>
            </a:pPr>
            <a:r>
              <a:rPr lang="fa-IR" sz="3200" dirty="0">
                <a:cs typeface="B Titr" panose="00000700000000000000" pitchFamily="2" charset="-78"/>
              </a:rPr>
              <a:t>افزایش مبتلایان به بیماریهای مقاربتی </a:t>
            </a:r>
          </a:p>
          <a:p>
            <a:pPr algn="r" rtl="1">
              <a:buFont typeface="Wingdings" panose="05000000000000000000" pitchFamily="2" charset="2"/>
              <a:buChar char="ü"/>
            </a:pPr>
            <a:r>
              <a:rPr lang="fa-IR" sz="3200" dirty="0">
                <a:cs typeface="B Titr" panose="00000700000000000000" pitchFamily="2" charset="-78"/>
              </a:rPr>
              <a:t>حاملگی در سنین کمتر از 19 سالگی</a:t>
            </a:r>
          </a:p>
          <a:p>
            <a:pPr algn="r" rtl="1">
              <a:buFont typeface="Wingdings" panose="05000000000000000000" pitchFamily="2" charset="2"/>
              <a:buChar char="ü"/>
            </a:pPr>
            <a:r>
              <a:rPr lang="fa-IR" sz="3200" dirty="0">
                <a:cs typeface="B Titr" panose="00000700000000000000" pitchFamily="2" charset="-78"/>
              </a:rPr>
              <a:t>آسیب های عاطفی</a:t>
            </a:r>
          </a:p>
          <a:p>
            <a:pPr algn="r" rtl="1">
              <a:buFont typeface="Wingdings" panose="05000000000000000000" pitchFamily="2" charset="2"/>
              <a:buChar char="ü"/>
            </a:pPr>
            <a:r>
              <a:rPr lang="fa-IR" sz="3200" dirty="0">
                <a:cs typeface="B Titr" panose="00000700000000000000" pitchFamily="2" charset="-78"/>
              </a:rPr>
              <a:t>اچ آی وی/ ایدز </a:t>
            </a:r>
            <a:endParaRPr lang="en-US" sz="3200" dirty="0">
              <a:cs typeface="B Titr" panose="00000700000000000000" pitchFamily="2" charset="-78"/>
            </a:endParaRPr>
          </a:p>
        </p:txBody>
      </p:sp>
    </p:spTree>
    <p:extLst>
      <p:ext uri="{BB962C8B-B14F-4D97-AF65-F5344CB8AC3E}">
        <p14:creationId xmlns:p14="http://schemas.microsoft.com/office/powerpoint/2010/main" val="1470211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1091" y="0"/>
            <a:ext cx="7962900" cy="1771650"/>
          </a:xfrm>
          <a:prstGeom prst="rect">
            <a:avLst/>
          </a:prstGeom>
        </p:spPr>
      </p:pic>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552552" y="2055813"/>
            <a:ext cx="10939837" cy="4358841"/>
          </a:xfrm>
          <a:prstGeom prst="rect">
            <a:avLst/>
          </a:prstGeom>
        </p:spPr>
      </p:pic>
    </p:spTree>
    <p:extLst>
      <p:ext uri="{BB962C8B-B14F-4D97-AF65-F5344CB8AC3E}">
        <p14:creationId xmlns:p14="http://schemas.microsoft.com/office/powerpoint/2010/main" val="407295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48000" y="0"/>
            <a:ext cx="6658407" cy="2686624"/>
          </a:xfrm>
          <a:prstGeom prst="rect">
            <a:avLst/>
          </a:prstGeom>
        </p:spPr>
      </p:pic>
      <p:sp>
        <p:nvSpPr>
          <p:cNvPr id="11" name="Title 10"/>
          <p:cNvSpPr>
            <a:spLocks noGrp="1"/>
          </p:cNvSpPr>
          <p:nvPr>
            <p:ph type="title"/>
          </p:nvPr>
        </p:nvSpPr>
        <p:spPr/>
        <p:txBody>
          <a:bodyPr/>
          <a:lstStyle/>
          <a:p>
            <a:endParaRPr lang="en-US"/>
          </a:p>
        </p:txBody>
      </p:sp>
      <p:sp>
        <p:nvSpPr>
          <p:cNvPr id="12" name="Content Placeholder 11"/>
          <p:cNvSpPr>
            <a:spLocks noGrp="1"/>
          </p:cNvSpPr>
          <p:nvPr>
            <p:ph sz="half" idx="1"/>
          </p:nvPr>
        </p:nvSpPr>
        <p:spPr>
          <a:xfrm>
            <a:off x="124691" y="2506662"/>
            <a:ext cx="5895109" cy="4351338"/>
          </a:xfrm>
        </p:spPr>
        <p:txBody>
          <a:bodyPr>
            <a:noAutofit/>
          </a:bodyPr>
          <a:lstStyle/>
          <a:p>
            <a:r>
              <a:rPr lang="en-US" sz="3600" dirty="0">
                <a:solidFill>
                  <a:srgbClr val="000000"/>
                </a:solidFill>
                <a:latin typeface="AdvP7B6C"/>
              </a:rPr>
              <a:t>Today </a:t>
            </a:r>
            <a:r>
              <a:rPr lang="en-US" sz="3600" dirty="0">
                <a:solidFill>
                  <a:srgbClr val="C00000"/>
                </a:solidFill>
                <a:latin typeface="AdvP7B6C"/>
              </a:rPr>
              <a:t>morality is a dirty word</a:t>
            </a:r>
            <a:r>
              <a:rPr lang="en-US" sz="3600" dirty="0">
                <a:solidFill>
                  <a:srgbClr val="000000"/>
                </a:solidFill>
                <a:latin typeface="AdvP7B6C"/>
              </a:rPr>
              <a:t>. </a:t>
            </a:r>
            <a:br>
              <a:rPr lang="en-US" sz="3600" dirty="0"/>
            </a:br>
            <a:r>
              <a:rPr lang="en-US" sz="3600" dirty="0"/>
              <a:t>I myself have received scornful letters telling me I speak like a rabbi. But we are physicians and we have the obligation to teach what makes for good health. </a:t>
            </a:r>
            <a:br>
              <a:rPr lang="en-US" sz="3600" dirty="0"/>
            </a:br>
            <a:endParaRPr lang="en-US" sz="3600" dirty="0"/>
          </a:p>
        </p:txBody>
      </p:sp>
      <p:sp>
        <p:nvSpPr>
          <p:cNvPr id="13" name="Content Placeholder 12"/>
          <p:cNvSpPr>
            <a:spLocks noGrp="1"/>
          </p:cNvSpPr>
          <p:nvPr>
            <p:ph sz="half" idx="2"/>
          </p:nvPr>
        </p:nvSpPr>
        <p:spPr>
          <a:xfrm>
            <a:off x="6172200" y="2506662"/>
            <a:ext cx="5181600" cy="4351338"/>
          </a:xfrm>
        </p:spPr>
        <p:txBody>
          <a:bodyPr>
            <a:normAutofit/>
          </a:bodyPr>
          <a:lstStyle/>
          <a:p>
            <a:pPr algn="r" rtl="1"/>
            <a:r>
              <a:rPr lang="fa-IR" sz="3600" dirty="0">
                <a:cs typeface="B Titr" panose="00000700000000000000" pitchFamily="2" charset="-78"/>
              </a:rPr>
              <a:t>امروزه</a:t>
            </a:r>
            <a:r>
              <a:rPr lang="fa-IR" sz="3600" dirty="0">
                <a:solidFill>
                  <a:srgbClr val="C00000"/>
                </a:solidFill>
                <a:cs typeface="B Titr" panose="00000700000000000000" pitchFamily="2" charset="-78"/>
              </a:rPr>
              <a:t> اخلاقیات </a:t>
            </a:r>
            <a:r>
              <a:rPr lang="fa-IR" sz="3600" dirty="0">
                <a:cs typeface="B Titr" panose="00000700000000000000" pitchFamily="2" charset="-78"/>
              </a:rPr>
              <a:t>و صحبت از آن، یک واژه پوچ و بی معنی تلقی می شود.</a:t>
            </a:r>
          </a:p>
          <a:p>
            <a:pPr algn="r" rtl="1"/>
            <a:r>
              <a:rPr lang="fa-IR" sz="3600" dirty="0">
                <a:cs typeface="B Titr" panose="00000700000000000000" pitchFamily="2" charset="-78"/>
              </a:rPr>
              <a:t>ولی ما پزشکیم و به مردم باید بگوییم چه چیزی برای سلامت آنها مفید است.</a:t>
            </a:r>
            <a:endParaRPr lang="en-US" sz="3600" dirty="0">
              <a:cs typeface="B Titr" panose="00000700000000000000" pitchFamily="2" charset="-78"/>
            </a:endParaRPr>
          </a:p>
        </p:txBody>
      </p:sp>
    </p:spTree>
    <p:extLst>
      <p:ext uri="{BB962C8B-B14F-4D97-AF65-F5344CB8AC3E}">
        <p14:creationId xmlns:p14="http://schemas.microsoft.com/office/powerpoint/2010/main" val="1237119456"/>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9.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3760</TotalTime>
  <Words>2782</Words>
  <Application>Microsoft Office PowerPoint</Application>
  <PresentationFormat>Widescreen</PresentationFormat>
  <Paragraphs>169</Paragraphs>
  <Slides>51</Slides>
  <Notes>2</Notes>
  <HiddenSlides>0</HiddenSlides>
  <MMClips>2</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51</vt:i4>
      </vt:variant>
    </vt:vector>
  </HeadingPairs>
  <TitlesOfParts>
    <vt:vector size="72" baseType="lpstr">
      <vt:lpstr>AdvP7B6C</vt:lpstr>
      <vt:lpstr>Arial</vt:lpstr>
      <vt:lpstr>Calibri</vt:lpstr>
      <vt:lpstr>Calibri Light</vt:lpstr>
      <vt:lpstr>IranNastaliq</vt:lpstr>
      <vt:lpstr>Lucida Sans Unicode</vt:lpstr>
      <vt:lpstr>Times New Roman</vt:lpstr>
      <vt:lpstr>Trebuchet MS</vt:lpstr>
      <vt:lpstr>Verdana</vt:lpstr>
      <vt:lpstr>Wingdings</vt:lpstr>
      <vt:lpstr>Wingdings 2</vt:lpstr>
      <vt:lpstr>Wingdings 3</vt:lpstr>
      <vt:lpstr>Office Theme</vt:lpstr>
      <vt:lpstr>9_Office Theme</vt:lpstr>
      <vt:lpstr>8_Office Theme</vt:lpstr>
      <vt:lpstr>4_Office Theme</vt:lpstr>
      <vt:lpstr>2_Office Theme</vt:lpstr>
      <vt:lpstr>Retrospect</vt:lpstr>
      <vt:lpstr>12_Office Theme</vt:lpstr>
      <vt:lpstr>Berlin</vt:lpstr>
      <vt:lpstr>Concourse</vt:lpstr>
      <vt:lpstr>از کودکی چه کنیم تا فرزندانمان در جوانی به انحراف اخلاقی دچار نشوند؟</vt:lpstr>
      <vt:lpstr>برخی باورهای رایج:</vt:lpstr>
      <vt:lpstr>The Civil Rights Act of 1964</vt:lpstr>
      <vt:lpstr>PowerPoint Presentation</vt:lpstr>
      <vt:lpstr>درصد کودکانی که هنگام تولد، مادرشان ازدواج رسمی نداشته است (آمریکا)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ارزیابی 667 دانش آموز</vt:lpstr>
      <vt:lpstr>PowerPoint Presentation</vt:lpstr>
      <vt:lpstr>PowerPoint Presentation</vt:lpstr>
      <vt:lpstr>PowerPoint Presentation</vt:lpstr>
      <vt:lpstr>PowerPoint Presentation</vt:lpstr>
      <vt:lpstr>PowerPoint Presentation</vt:lpstr>
      <vt:lpstr>PowerPoint Presentation</vt:lpstr>
      <vt:lpstr>بزرگترین کاری که برای فرزندانمان می‌توانیم بکنیم؟</vt:lpstr>
      <vt:lpstr>من نتیجه‌ شرایط نیستم، من محصول تصمیماتم هستم.</vt:lpstr>
      <vt:lpstr>PowerPoint Presentation</vt:lpstr>
      <vt:lpstr>PowerPoint Presentation</vt:lpstr>
      <vt:lpstr>هیجان طلبی/نقص خودتنظیمی</vt:lpstr>
      <vt:lpstr>دو نوع نظارت: آشکار و مخفی</vt:lpstr>
      <vt:lpstr>تاثیرات منفی صحنه های تحریک آمیز جنسی اینترنت و ماهواره</vt:lpstr>
      <vt:lpstr>چه نکاتی را در استفاده از موبایل و اینترنت و  ... رعایت نماییم؟ </vt:lpstr>
      <vt:lpstr>شرم و حیا را در شخصیت و رفتار کودک نهادینه نماییم</vt:lpstr>
      <vt:lpstr>کودکان از طریق چشم فرا می­گیرند، نه از طریق گوش </vt:lpstr>
      <vt:lpstr>نقش الگویی</vt:lpstr>
      <vt:lpstr>PowerPoint Presentation</vt:lpstr>
      <vt:lpstr>PowerPoint Presentation</vt:lpstr>
      <vt:lpstr>تاثیر طبیعت­گردی  و فضای سبز در پیشگیری از آسیب­های جنسی </vt:lpstr>
      <vt:lpstr>چه مهارت هایی لازم است فرزند ما داشته باشد تا از آسیب­های جنسی جلوگیری شود؟</vt:lpstr>
      <vt:lpstr>                      عزت نفس</vt:lpstr>
      <vt:lpstr>مهارت تصمیم گیری</vt:lpstr>
      <vt:lpstr>جرأت­مندی </vt:lpstr>
      <vt:lpstr>خودکنترلی</vt:lpstr>
      <vt:lpstr>سیستم اعتقادی و اخلاقی</vt:lpstr>
      <vt:lpstr>12 نکته در انتقال اطلاعات و پاسخ به سوالات جنسی کودکان</vt:lpstr>
      <vt:lpstr>12 نکته در انتقال اطلاعات و پاسخ به سوالات جنسی کودکان</vt:lpstr>
      <vt:lpstr>12 نکته در انتقال اطلاعات و پاسخ به سوالات جنسی کودکان</vt:lpstr>
      <vt:lpstr>12 نکته در انتقال اطلاعات و پاسخ به سوالات جنسی کودکان</vt:lpstr>
      <vt:lpstr>12 نکته در انتقال اطلاعات و پاسخ به سوالات جنسی کودکان</vt:lpstr>
      <vt:lpstr>12 نکته در انتقال اطلاعات و پاسخ به سوالات جنسی کودکان</vt:lpstr>
      <vt:lpstr>12 نکته در انتقال اطلاعات و پاسخ به سوالات جنسی کودکان</vt:lpstr>
      <vt:lpstr>PowerPoint Presentation</vt:lpstr>
      <vt:lpstr>PowerPoint Presentation</vt:lpstr>
      <vt:lpstr>از توجه و حوصله شما متشکرم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 Pc</dc:creator>
  <cp:lastModifiedBy>Nouzar Nakhaee</cp:lastModifiedBy>
  <cp:revision>97</cp:revision>
  <dcterms:created xsi:type="dcterms:W3CDTF">2018-11-13T13:00:22Z</dcterms:created>
  <dcterms:modified xsi:type="dcterms:W3CDTF">2023-06-09T17:37:03Z</dcterms:modified>
</cp:coreProperties>
</file>