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0" r:id="rId3"/>
    <p:sldMasterId id="2147483714" r:id="rId4"/>
  </p:sldMasterIdLst>
  <p:sldIdLst>
    <p:sldId id="269" r:id="rId5"/>
    <p:sldId id="809" r:id="rId6"/>
    <p:sldId id="859" r:id="rId7"/>
    <p:sldId id="860" r:id="rId8"/>
    <p:sldId id="849" r:id="rId9"/>
    <p:sldId id="850" r:id="rId10"/>
    <p:sldId id="851" r:id="rId11"/>
    <p:sldId id="852" r:id="rId12"/>
    <p:sldId id="853" r:id="rId13"/>
    <p:sldId id="854" r:id="rId14"/>
    <p:sldId id="866" r:id="rId15"/>
    <p:sldId id="873" r:id="rId16"/>
    <p:sldId id="874" r:id="rId17"/>
    <p:sldId id="857" r:id="rId18"/>
    <p:sldId id="861" r:id="rId19"/>
    <p:sldId id="864" r:id="rId20"/>
    <p:sldId id="865" r:id="rId21"/>
    <p:sldId id="867" r:id="rId22"/>
    <p:sldId id="868" r:id="rId23"/>
    <p:sldId id="869" r:id="rId24"/>
    <p:sldId id="870" r:id="rId25"/>
    <p:sldId id="871" r:id="rId26"/>
    <p:sldId id="872" r:id="rId27"/>
    <p:sldId id="855" r:id="rId28"/>
    <p:sldId id="856" r:id="rId29"/>
    <p:sldId id="875" r:id="rId30"/>
    <p:sldId id="876" r:id="rId31"/>
    <p:sldId id="887" r:id="rId32"/>
    <p:sldId id="862" r:id="rId33"/>
    <p:sldId id="863" r:id="rId34"/>
    <p:sldId id="881" r:id="rId35"/>
    <p:sldId id="883" r:id="rId36"/>
    <p:sldId id="888" r:id="rId37"/>
    <p:sldId id="878" r:id="rId38"/>
    <p:sldId id="879" r:id="rId39"/>
    <p:sldId id="880" r:id="rId40"/>
    <p:sldId id="260" r:id="rId41"/>
    <p:sldId id="259" r:id="rId42"/>
    <p:sldId id="287" r:id="rId43"/>
    <p:sldId id="842" r:id="rId44"/>
    <p:sldId id="304" r:id="rId45"/>
    <p:sldId id="890" r:id="rId46"/>
    <p:sldId id="88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8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208A7-AA65-5607-C10D-124467AD8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1F4C02-FEBD-6DB7-1572-8EA524D129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9DB5DC-908E-5EFD-E13F-8E9E13C1D472}"/>
              </a:ext>
            </a:extLst>
          </p:cNvPr>
          <p:cNvSpPr>
            <a:spLocks noGrp="1"/>
          </p:cNvSpPr>
          <p:nvPr>
            <p:ph type="dt" sz="half" idx="10"/>
          </p:nvPr>
        </p:nvSpPr>
        <p:spPr/>
        <p:txBody>
          <a:bodyPr/>
          <a:lstStyle/>
          <a:p>
            <a:fld id="{C75B7183-CB6B-471B-A301-A0F541942BA7}" type="datetimeFigureOut">
              <a:rPr lang="en-US" smtClean="0"/>
              <a:t>7/3/2023</a:t>
            </a:fld>
            <a:endParaRPr lang="en-US"/>
          </a:p>
        </p:txBody>
      </p:sp>
      <p:sp>
        <p:nvSpPr>
          <p:cNvPr id="5" name="Footer Placeholder 4">
            <a:extLst>
              <a:ext uri="{FF2B5EF4-FFF2-40B4-BE49-F238E27FC236}">
                <a16:creationId xmlns:a16="http://schemas.microsoft.com/office/drawing/2014/main" id="{F7DA3501-2C83-C9CF-4CA1-F684B2A10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907012-DA21-9B44-1FCE-75ED5B39C91F}"/>
              </a:ext>
            </a:extLst>
          </p:cNvPr>
          <p:cNvSpPr>
            <a:spLocks noGrp="1"/>
          </p:cNvSpPr>
          <p:nvPr>
            <p:ph type="sldNum" sz="quarter" idx="12"/>
          </p:nvPr>
        </p:nvSpPr>
        <p:spPr/>
        <p:txBody>
          <a:bodyPr/>
          <a:lstStyle/>
          <a:p>
            <a:fld id="{4012EF49-EDE4-4C5A-8886-6D8749F02532}" type="slidenum">
              <a:rPr lang="en-US" smtClean="0"/>
              <a:t>‹#›</a:t>
            </a:fld>
            <a:endParaRPr lang="en-US"/>
          </a:p>
        </p:txBody>
      </p:sp>
    </p:spTree>
    <p:extLst>
      <p:ext uri="{BB962C8B-B14F-4D97-AF65-F5344CB8AC3E}">
        <p14:creationId xmlns:p14="http://schemas.microsoft.com/office/powerpoint/2010/main" val="363698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F6D31-07EC-EA91-CDD9-B3CEB03EF4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042C07-773F-88CA-F7A5-A67F071B86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77A43-3FF8-2623-33BB-2035E9FA4542}"/>
              </a:ext>
            </a:extLst>
          </p:cNvPr>
          <p:cNvSpPr>
            <a:spLocks noGrp="1"/>
          </p:cNvSpPr>
          <p:nvPr>
            <p:ph type="dt" sz="half" idx="10"/>
          </p:nvPr>
        </p:nvSpPr>
        <p:spPr/>
        <p:txBody>
          <a:bodyPr/>
          <a:lstStyle/>
          <a:p>
            <a:fld id="{C75B7183-CB6B-471B-A301-A0F541942BA7}" type="datetimeFigureOut">
              <a:rPr lang="en-US" smtClean="0"/>
              <a:t>7/3/2023</a:t>
            </a:fld>
            <a:endParaRPr lang="en-US"/>
          </a:p>
        </p:txBody>
      </p:sp>
      <p:sp>
        <p:nvSpPr>
          <p:cNvPr id="5" name="Footer Placeholder 4">
            <a:extLst>
              <a:ext uri="{FF2B5EF4-FFF2-40B4-BE49-F238E27FC236}">
                <a16:creationId xmlns:a16="http://schemas.microsoft.com/office/drawing/2014/main" id="{4E65178D-89F2-170D-2E4F-71F23A326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EC69D8-5362-CE1B-47A2-DD9A7BC752BA}"/>
              </a:ext>
            </a:extLst>
          </p:cNvPr>
          <p:cNvSpPr>
            <a:spLocks noGrp="1"/>
          </p:cNvSpPr>
          <p:nvPr>
            <p:ph type="sldNum" sz="quarter" idx="12"/>
          </p:nvPr>
        </p:nvSpPr>
        <p:spPr/>
        <p:txBody>
          <a:bodyPr/>
          <a:lstStyle/>
          <a:p>
            <a:fld id="{4012EF49-EDE4-4C5A-8886-6D8749F02532}" type="slidenum">
              <a:rPr lang="en-US" smtClean="0"/>
              <a:t>‹#›</a:t>
            </a:fld>
            <a:endParaRPr lang="en-US"/>
          </a:p>
        </p:txBody>
      </p:sp>
    </p:spTree>
    <p:extLst>
      <p:ext uri="{BB962C8B-B14F-4D97-AF65-F5344CB8AC3E}">
        <p14:creationId xmlns:p14="http://schemas.microsoft.com/office/powerpoint/2010/main" val="336549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CC6C4-D9F0-ABBD-5307-54291E08A2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CB8589-921E-DF84-2596-E4CBBC6EF1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6CBDD6-7AC0-EE9E-0D04-77351DE27303}"/>
              </a:ext>
            </a:extLst>
          </p:cNvPr>
          <p:cNvSpPr>
            <a:spLocks noGrp="1"/>
          </p:cNvSpPr>
          <p:nvPr>
            <p:ph type="dt" sz="half" idx="10"/>
          </p:nvPr>
        </p:nvSpPr>
        <p:spPr/>
        <p:txBody>
          <a:bodyPr/>
          <a:lstStyle/>
          <a:p>
            <a:fld id="{C75B7183-CB6B-471B-A301-A0F541942BA7}" type="datetimeFigureOut">
              <a:rPr lang="en-US" smtClean="0"/>
              <a:t>7/3/2023</a:t>
            </a:fld>
            <a:endParaRPr lang="en-US"/>
          </a:p>
        </p:txBody>
      </p:sp>
      <p:sp>
        <p:nvSpPr>
          <p:cNvPr id="5" name="Footer Placeholder 4">
            <a:extLst>
              <a:ext uri="{FF2B5EF4-FFF2-40B4-BE49-F238E27FC236}">
                <a16:creationId xmlns:a16="http://schemas.microsoft.com/office/drawing/2014/main" id="{D6BCDF28-8E12-90C8-4810-F458589A34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ADD05-AC57-1E20-7872-20EAA99F93FB}"/>
              </a:ext>
            </a:extLst>
          </p:cNvPr>
          <p:cNvSpPr>
            <a:spLocks noGrp="1"/>
          </p:cNvSpPr>
          <p:nvPr>
            <p:ph type="sldNum" sz="quarter" idx="12"/>
          </p:nvPr>
        </p:nvSpPr>
        <p:spPr/>
        <p:txBody>
          <a:bodyPr/>
          <a:lstStyle/>
          <a:p>
            <a:fld id="{4012EF49-EDE4-4C5A-8886-6D8749F02532}" type="slidenum">
              <a:rPr lang="en-US" smtClean="0"/>
              <a:t>‹#›</a:t>
            </a:fld>
            <a:endParaRPr lang="en-US"/>
          </a:p>
        </p:txBody>
      </p:sp>
    </p:spTree>
    <p:extLst>
      <p:ext uri="{BB962C8B-B14F-4D97-AF65-F5344CB8AC3E}">
        <p14:creationId xmlns:p14="http://schemas.microsoft.com/office/powerpoint/2010/main" val="2088856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014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433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099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546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7/3/2023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07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7/3/2023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781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7/3/2023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7805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126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483B-568C-1834-97C0-FE428BCF18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BFF31E-A9D7-6FFF-F5A4-9B173B75D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8170B5-4141-B90E-3233-9D409CA7AC64}"/>
              </a:ext>
            </a:extLst>
          </p:cNvPr>
          <p:cNvSpPr>
            <a:spLocks noGrp="1"/>
          </p:cNvSpPr>
          <p:nvPr>
            <p:ph type="dt" sz="half" idx="10"/>
          </p:nvPr>
        </p:nvSpPr>
        <p:spPr/>
        <p:txBody>
          <a:bodyPr/>
          <a:lstStyle/>
          <a:p>
            <a:fld id="{C75B7183-CB6B-471B-A301-A0F541942BA7}" type="datetimeFigureOut">
              <a:rPr lang="en-US" smtClean="0"/>
              <a:t>7/3/2023</a:t>
            </a:fld>
            <a:endParaRPr lang="en-US"/>
          </a:p>
        </p:txBody>
      </p:sp>
      <p:sp>
        <p:nvSpPr>
          <p:cNvPr id="5" name="Footer Placeholder 4">
            <a:extLst>
              <a:ext uri="{FF2B5EF4-FFF2-40B4-BE49-F238E27FC236}">
                <a16:creationId xmlns:a16="http://schemas.microsoft.com/office/drawing/2014/main" id="{2D7C404E-D652-FDCC-DCC4-AF8469C6C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A8A1E-6031-A10D-60D8-3824020493E7}"/>
              </a:ext>
            </a:extLst>
          </p:cNvPr>
          <p:cNvSpPr>
            <a:spLocks noGrp="1"/>
          </p:cNvSpPr>
          <p:nvPr>
            <p:ph type="sldNum" sz="quarter" idx="12"/>
          </p:nvPr>
        </p:nvSpPr>
        <p:spPr/>
        <p:txBody>
          <a:bodyPr/>
          <a:lstStyle/>
          <a:p>
            <a:fld id="{4012EF49-EDE4-4C5A-8886-6D8749F02532}" type="slidenum">
              <a:rPr lang="en-US" smtClean="0"/>
              <a:t>‹#›</a:t>
            </a:fld>
            <a:endParaRPr lang="en-US"/>
          </a:p>
        </p:txBody>
      </p:sp>
    </p:spTree>
    <p:extLst>
      <p:ext uri="{BB962C8B-B14F-4D97-AF65-F5344CB8AC3E}">
        <p14:creationId xmlns:p14="http://schemas.microsoft.com/office/powerpoint/2010/main" val="2602396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5055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696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647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19341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377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7/3/2023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033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7/3/2023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153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448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7/3/2023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0616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AEE8E3-6569-4B1D-8594-CEDFB9E5E298}"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1D00E-6237-43AE-B3A8-A157AC5451E7}" type="slidenum">
              <a:rPr lang="en-US" smtClean="0"/>
              <a:t>‹#›</a:t>
            </a:fld>
            <a:endParaRPr lang="en-US"/>
          </a:p>
        </p:txBody>
      </p:sp>
    </p:spTree>
    <p:extLst>
      <p:ext uri="{BB962C8B-B14F-4D97-AF65-F5344CB8AC3E}">
        <p14:creationId xmlns:p14="http://schemas.microsoft.com/office/powerpoint/2010/main" val="2099051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D5A0-761D-393B-F6CD-009F72A17E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E58A0E-F53C-0A45-6C33-56DE84FAE4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06EE4D-8481-8509-DEAD-E205CBEB5CCF}"/>
              </a:ext>
            </a:extLst>
          </p:cNvPr>
          <p:cNvSpPr>
            <a:spLocks noGrp="1"/>
          </p:cNvSpPr>
          <p:nvPr>
            <p:ph type="dt" sz="half" idx="10"/>
          </p:nvPr>
        </p:nvSpPr>
        <p:spPr/>
        <p:txBody>
          <a:bodyPr/>
          <a:lstStyle/>
          <a:p>
            <a:fld id="{C75B7183-CB6B-471B-A301-A0F541942BA7}" type="datetimeFigureOut">
              <a:rPr lang="en-US" smtClean="0"/>
              <a:t>7/3/2023</a:t>
            </a:fld>
            <a:endParaRPr lang="en-US"/>
          </a:p>
        </p:txBody>
      </p:sp>
      <p:sp>
        <p:nvSpPr>
          <p:cNvPr id="5" name="Footer Placeholder 4">
            <a:extLst>
              <a:ext uri="{FF2B5EF4-FFF2-40B4-BE49-F238E27FC236}">
                <a16:creationId xmlns:a16="http://schemas.microsoft.com/office/drawing/2014/main" id="{F60BC798-3316-C1FF-FED9-FC5FD7B14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9DF69-E2A6-DF65-6C7F-6F21D439FA45}"/>
              </a:ext>
            </a:extLst>
          </p:cNvPr>
          <p:cNvSpPr>
            <a:spLocks noGrp="1"/>
          </p:cNvSpPr>
          <p:nvPr>
            <p:ph type="sldNum" sz="quarter" idx="12"/>
          </p:nvPr>
        </p:nvSpPr>
        <p:spPr/>
        <p:txBody>
          <a:bodyPr/>
          <a:lstStyle/>
          <a:p>
            <a:fld id="{4012EF49-EDE4-4C5A-8886-6D8749F02532}" type="slidenum">
              <a:rPr lang="en-US" smtClean="0"/>
              <a:t>‹#›</a:t>
            </a:fld>
            <a:endParaRPr lang="en-US"/>
          </a:p>
        </p:txBody>
      </p:sp>
    </p:spTree>
    <p:extLst>
      <p:ext uri="{BB962C8B-B14F-4D97-AF65-F5344CB8AC3E}">
        <p14:creationId xmlns:p14="http://schemas.microsoft.com/office/powerpoint/2010/main" val="1175400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AEE8E3-6569-4B1D-8594-CEDFB9E5E298}"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1D00E-6237-43AE-B3A8-A157AC5451E7}" type="slidenum">
              <a:rPr lang="en-US" smtClean="0"/>
              <a:t>‹#›</a:t>
            </a:fld>
            <a:endParaRPr lang="en-US"/>
          </a:p>
        </p:txBody>
      </p:sp>
    </p:spTree>
    <p:extLst>
      <p:ext uri="{BB962C8B-B14F-4D97-AF65-F5344CB8AC3E}">
        <p14:creationId xmlns:p14="http://schemas.microsoft.com/office/powerpoint/2010/main" val="2252214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AEE8E3-6569-4B1D-8594-CEDFB9E5E298}"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1D00E-6237-43AE-B3A8-A157AC5451E7}" type="slidenum">
              <a:rPr lang="en-US" smtClean="0"/>
              <a:t>‹#›</a:t>
            </a:fld>
            <a:endParaRPr lang="en-US"/>
          </a:p>
        </p:txBody>
      </p:sp>
    </p:spTree>
    <p:extLst>
      <p:ext uri="{BB962C8B-B14F-4D97-AF65-F5344CB8AC3E}">
        <p14:creationId xmlns:p14="http://schemas.microsoft.com/office/powerpoint/2010/main" val="600415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AEE8E3-6569-4B1D-8594-CEDFB9E5E298}"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1D00E-6237-43AE-B3A8-A157AC5451E7}" type="slidenum">
              <a:rPr lang="en-US" smtClean="0"/>
              <a:t>‹#›</a:t>
            </a:fld>
            <a:endParaRPr lang="en-US"/>
          </a:p>
        </p:txBody>
      </p:sp>
    </p:spTree>
    <p:extLst>
      <p:ext uri="{BB962C8B-B14F-4D97-AF65-F5344CB8AC3E}">
        <p14:creationId xmlns:p14="http://schemas.microsoft.com/office/powerpoint/2010/main" val="3510174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AEE8E3-6569-4B1D-8594-CEDFB9E5E298}" type="datetimeFigureOut">
              <a:rPr lang="en-US" smtClean="0"/>
              <a:t>7/3/2023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1D00E-6237-43AE-B3A8-A157AC5451E7}" type="slidenum">
              <a:rPr lang="en-US" smtClean="0"/>
              <a:t>‹#›</a:t>
            </a:fld>
            <a:endParaRPr lang="en-US"/>
          </a:p>
        </p:txBody>
      </p:sp>
    </p:spTree>
    <p:extLst>
      <p:ext uri="{BB962C8B-B14F-4D97-AF65-F5344CB8AC3E}">
        <p14:creationId xmlns:p14="http://schemas.microsoft.com/office/powerpoint/2010/main" val="3832062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AEE8E3-6569-4B1D-8594-CEDFB9E5E298}" type="datetimeFigureOut">
              <a:rPr lang="en-US" smtClean="0"/>
              <a:t>7/3/2023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1D00E-6237-43AE-B3A8-A157AC5451E7}" type="slidenum">
              <a:rPr lang="en-US" smtClean="0"/>
              <a:t>‹#›</a:t>
            </a:fld>
            <a:endParaRPr lang="en-US"/>
          </a:p>
        </p:txBody>
      </p:sp>
    </p:spTree>
    <p:extLst>
      <p:ext uri="{BB962C8B-B14F-4D97-AF65-F5344CB8AC3E}">
        <p14:creationId xmlns:p14="http://schemas.microsoft.com/office/powerpoint/2010/main" val="3661215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EE8E3-6569-4B1D-8594-CEDFB9E5E298}" type="datetimeFigureOut">
              <a:rPr lang="en-US" smtClean="0"/>
              <a:t>7/3/2023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F1D00E-6237-43AE-B3A8-A157AC5451E7}" type="slidenum">
              <a:rPr lang="en-US" smtClean="0"/>
              <a:t>‹#›</a:t>
            </a:fld>
            <a:endParaRPr lang="en-US"/>
          </a:p>
        </p:txBody>
      </p:sp>
    </p:spTree>
    <p:extLst>
      <p:ext uri="{BB962C8B-B14F-4D97-AF65-F5344CB8AC3E}">
        <p14:creationId xmlns:p14="http://schemas.microsoft.com/office/powerpoint/2010/main" val="9478831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AEE8E3-6569-4B1D-8594-CEDFB9E5E298}"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1D00E-6237-43AE-B3A8-A157AC5451E7}" type="slidenum">
              <a:rPr lang="en-US" smtClean="0"/>
              <a:t>‹#›</a:t>
            </a:fld>
            <a:endParaRPr lang="en-US"/>
          </a:p>
        </p:txBody>
      </p:sp>
    </p:spTree>
    <p:extLst>
      <p:ext uri="{BB962C8B-B14F-4D97-AF65-F5344CB8AC3E}">
        <p14:creationId xmlns:p14="http://schemas.microsoft.com/office/powerpoint/2010/main" val="3007028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AEE8E3-6569-4B1D-8594-CEDFB9E5E298}"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1D00E-6237-43AE-B3A8-A157AC5451E7}" type="slidenum">
              <a:rPr lang="en-US" smtClean="0"/>
              <a:t>‹#›</a:t>
            </a:fld>
            <a:endParaRPr lang="en-US"/>
          </a:p>
        </p:txBody>
      </p:sp>
    </p:spTree>
    <p:extLst>
      <p:ext uri="{BB962C8B-B14F-4D97-AF65-F5344CB8AC3E}">
        <p14:creationId xmlns:p14="http://schemas.microsoft.com/office/powerpoint/2010/main" val="270227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AEE8E3-6569-4B1D-8594-CEDFB9E5E298}"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1D00E-6237-43AE-B3A8-A157AC5451E7}" type="slidenum">
              <a:rPr lang="en-US" smtClean="0"/>
              <a:t>‹#›</a:t>
            </a:fld>
            <a:endParaRPr lang="en-US"/>
          </a:p>
        </p:txBody>
      </p:sp>
    </p:spTree>
    <p:extLst>
      <p:ext uri="{BB962C8B-B14F-4D97-AF65-F5344CB8AC3E}">
        <p14:creationId xmlns:p14="http://schemas.microsoft.com/office/powerpoint/2010/main" val="9709470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AEE8E3-6569-4B1D-8594-CEDFB9E5E298}"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1D00E-6237-43AE-B3A8-A157AC5451E7}" type="slidenum">
              <a:rPr lang="en-US" smtClean="0"/>
              <a:t>‹#›</a:t>
            </a:fld>
            <a:endParaRPr lang="en-US"/>
          </a:p>
        </p:txBody>
      </p:sp>
    </p:spTree>
    <p:extLst>
      <p:ext uri="{BB962C8B-B14F-4D97-AF65-F5344CB8AC3E}">
        <p14:creationId xmlns:p14="http://schemas.microsoft.com/office/powerpoint/2010/main" val="1472207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E525B-AAF6-0B9C-7F4F-3ECBD15357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887ED5-C3C0-B813-7279-4A0FEA481B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22A37B-8C23-3E12-EFC2-01F0B0F4B6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6B893-E8F1-E7B5-2DA5-A4C4F6471EAB}"/>
              </a:ext>
            </a:extLst>
          </p:cNvPr>
          <p:cNvSpPr>
            <a:spLocks noGrp="1"/>
          </p:cNvSpPr>
          <p:nvPr>
            <p:ph type="dt" sz="half" idx="10"/>
          </p:nvPr>
        </p:nvSpPr>
        <p:spPr/>
        <p:txBody>
          <a:bodyPr/>
          <a:lstStyle/>
          <a:p>
            <a:fld id="{C75B7183-CB6B-471B-A301-A0F541942BA7}" type="datetimeFigureOut">
              <a:rPr lang="en-US" smtClean="0"/>
              <a:t>7/3/2023</a:t>
            </a:fld>
            <a:endParaRPr lang="en-US"/>
          </a:p>
        </p:txBody>
      </p:sp>
      <p:sp>
        <p:nvSpPr>
          <p:cNvPr id="6" name="Footer Placeholder 5">
            <a:extLst>
              <a:ext uri="{FF2B5EF4-FFF2-40B4-BE49-F238E27FC236}">
                <a16:creationId xmlns:a16="http://schemas.microsoft.com/office/drawing/2014/main" id="{9EDCCCC8-2BFB-7A38-482B-7DCFB58309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54E161-6622-4228-3BAA-B852959FAFFF}"/>
              </a:ext>
            </a:extLst>
          </p:cNvPr>
          <p:cNvSpPr>
            <a:spLocks noGrp="1"/>
          </p:cNvSpPr>
          <p:nvPr>
            <p:ph type="sldNum" sz="quarter" idx="12"/>
          </p:nvPr>
        </p:nvSpPr>
        <p:spPr/>
        <p:txBody>
          <a:bodyPr/>
          <a:lstStyle/>
          <a:p>
            <a:fld id="{4012EF49-EDE4-4C5A-8886-6D8749F02532}" type="slidenum">
              <a:rPr lang="en-US" smtClean="0"/>
              <a:t>‹#›</a:t>
            </a:fld>
            <a:endParaRPr lang="en-US"/>
          </a:p>
        </p:txBody>
      </p:sp>
    </p:spTree>
    <p:extLst>
      <p:ext uri="{BB962C8B-B14F-4D97-AF65-F5344CB8AC3E}">
        <p14:creationId xmlns:p14="http://schemas.microsoft.com/office/powerpoint/2010/main" val="205887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048B009D-C79E-44A6-B970-1E6CFCE6C020}" type="datetimeFigureOut">
              <a:rPr lang="en-US" smtClean="0">
                <a:solidFill>
                  <a:prstClr val="black">
                    <a:tint val="75000"/>
                  </a:prstClr>
                </a:solidFill>
              </a:rPr>
              <a:pPr defTabSz="685800"/>
              <a:t>7/3/2023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7E866F1-9007-432D-8539-992E58BC488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9790664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048B009D-C79E-44A6-B970-1E6CFCE6C020}" type="datetimeFigureOut">
              <a:rPr lang="en-US" smtClean="0">
                <a:solidFill>
                  <a:prstClr val="black">
                    <a:tint val="75000"/>
                  </a:prstClr>
                </a:solidFill>
              </a:rPr>
              <a:pPr defTabSz="685800"/>
              <a:t>7/3/2023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7E866F1-9007-432D-8539-992E58BC488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249843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048B009D-C79E-44A6-B970-1E6CFCE6C020}" type="datetimeFigureOut">
              <a:rPr lang="en-US" smtClean="0">
                <a:solidFill>
                  <a:prstClr val="black">
                    <a:tint val="75000"/>
                  </a:prstClr>
                </a:solidFill>
              </a:rPr>
              <a:pPr defTabSz="685800"/>
              <a:t>7/3/2023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7E866F1-9007-432D-8539-992E58BC488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9830071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048B009D-C79E-44A6-B970-1E6CFCE6C020}" type="datetimeFigureOut">
              <a:rPr lang="en-US" smtClean="0">
                <a:solidFill>
                  <a:prstClr val="black">
                    <a:tint val="75000"/>
                  </a:prstClr>
                </a:solidFill>
              </a:rPr>
              <a:pPr defTabSz="685800"/>
              <a:t>7/3/2023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7E866F1-9007-432D-8539-992E58BC488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608764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048B009D-C79E-44A6-B970-1E6CFCE6C020}" type="datetimeFigureOut">
              <a:rPr lang="en-US" smtClean="0">
                <a:solidFill>
                  <a:prstClr val="black">
                    <a:tint val="75000"/>
                  </a:prstClr>
                </a:solidFill>
              </a:rPr>
              <a:pPr defTabSz="685800"/>
              <a:t>7/3/2023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77E866F1-9007-432D-8539-992E58BC488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707290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048B009D-C79E-44A6-B970-1E6CFCE6C020}" type="datetimeFigureOut">
              <a:rPr lang="en-US" smtClean="0">
                <a:solidFill>
                  <a:prstClr val="black">
                    <a:tint val="75000"/>
                  </a:prstClr>
                </a:solidFill>
              </a:rPr>
              <a:pPr defTabSz="685800"/>
              <a:t>7/3/2023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77E866F1-9007-432D-8539-992E58BC488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662999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048B009D-C79E-44A6-B970-1E6CFCE6C020}" type="datetimeFigureOut">
              <a:rPr lang="en-US" smtClean="0">
                <a:solidFill>
                  <a:prstClr val="black">
                    <a:tint val="75000"/>
                  </a:prstClr>
                </a:solidFill>
              </a:rPr>
              <a:pPr defTabSz="685800"/>
              <a:t>7/3/2023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77E866F1-9007-432D-8539-992E58BC488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3514851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048B009D-C79E-44A6-B970-1E6CFCE6C020}" type="datetimeFigureOut">
              <a:rPr lang="en-US" smtClean="0">
                <a:solidFill>
                  <a:prstClr val="black">
                    <a:tint val="75000"/>
                  </a:prstClr>
                </a:solidFill>
              </a:rPr>
              <a:pPr defTabSz="685800"/>
              <a:t>7/3/2023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7E866F1-9007-432D-8539-992E58BC488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373326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048B009D-C79E-44A6-B970-1E6CFCE6C020}" type="datetimeFigureOut">
              <a:rPr lang="en-US" smtClean="0">
                <a:solidFill>
                  <a:prstClr val="black">
                    <a:tint val="75000"/>
                  </a:prstClr>
                </a:solidFill>
              </a:rPr>
              <a:pPr defTabSz="685800"/>
              <a:t>7/3/2023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7E866F1-9007-432D-8539-992E58BC488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687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048B009D-C79E-44A6-B970-1E6CFCE6C020}" type="datetimeFigureOut">
              <a:rPr lang="en-US" smtClean="0">
                <a:solidFill>
                  <a:prstClr val="black">
                    <a:tint val="75000"/>
                  </a:prstClr>
                </a:solidFill>
              </a:rPr>
              <a:pPr defTabSz="685800"/>
              <a:t>7/3/2023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7E866F1-9007-432D-8539-992E58BC488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9894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B5E8-D869-FA4D-87E8-3013931D8E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17E388-1F86-C0A1-A918-C9612076DF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61866A-4B95-313C-C6BD-779247C56F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58AE0C-297C-10B6-A7CE-948ACB5CEC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A8C08-7E3C-D0D2-D518-9EEF33433C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97AC06-8ED8-1532-C718-53E176035FCD}"/>
              </a:ext>
            </a:extLst>
          </p:cNvPr>
          <p:cNvSpPr>
            <a:spLocks noGrp="1"/>
          </p:cNvSpPr>
          <p:nvPr>
            <p:ph type="dt" sz="half" idx="10"/>
          </p:nvPr>
        </p:nvSpPr>
        <p:spPr/>
        <p:txBody>
          <a:bodyPr/>
          <a:lstStyle/>
          <a:p>
            <a:fld id="{C75B7183-CB6B-471B-A301-A0F541942BA7}" type="datetimeFigureOut">
              <a:rPr lang="en-US" smtClean="0"/>
              <a:t>7/3/2023</a:t>
            </a:fld>
            <a:endParaRPr lang="en-US"/>
          </a:p>
        </p:txBody>
      </p:sp>
      <p:sp>
        <p:nvSpPr>
          <p:cNvPr id="8" name="Footer Placeholder 7">
            <a:extLst>
              <a:ext uri="{FF2B5EF4-FFF2-40B4-BE49-F238E27FC236}">
                <a16:creationId xmlns:a16="http://schemas.microsoft.com/office/drawing/2014/main" id="{ECFCE301-45FB-546A-F8FE-FB0CB03CF7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1B3D38-83AB-C776-32AE-0260C0B084C7}"/>
              </a:ext>
            </a:extLst>
          </p:cNvPr>
          <p:cNvSpPr>
            <a:spLocks noGrp="1"/>
          </p:cNvSpPr>
          <p:nvPr>
            <p:ph type="sldNum" sz="quarter" idx="12"/>
          </p:nvPr>
        </p:nvSpPr>
        <p:spPr/>
        <p:txBody>
          <a:bodyPr/>
          <a:lstStyle/>
          <a:p>
            <a:fld id="{4012EF49-EDE4-4C5A-8886-6D8749F02532}" type="slidenum">
              <a:rPr lang="en-US" smtClean="0"/>
              <a:t>‹#›</a:t>
            </a:fld>
            <a:endParaRPr lang="en-US"/>
          </a:p>
        </p:txBody>
      </p:sp>
    </p:spTree>
    <p:extLst>
      <p:ext uri="{BB962C8B-B14F-4D97-AF65-F5344CB8AC3E}">
        <p14:creationId xmlns:p14="http://schemas.microsoft.com/office/powerpoint/2010/main" val="21329905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048B009D-C79E-44A6-B970-1E6CFCE6C020}" type="datetimeFigureOut">
              <a:rPr lang="en-US" smtClean="0">
                <a:solidFill>
                  <a:prstClr val="black">
                    <a:tint val="75000"/>
                  </a:prstClr>
                </a:solidFill>
              </a:rPr>
              <a:pPr defTabSz="685800"/>
              <a:t>7/3/2023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7E866F1-9007-432D-8539-992E58BC488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5697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2B63-39CE-A72E-69F1-7EE328CC1E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2F7373-938D-7F21-25E3-7C87493FD885}"/>
              </a:ext>
            </a:extLst>
          </p:cNvPr>
          <p:cNvSpPr>
            <a:spLocks noGrp="1"/>
          </p:cNvSpPr>
          <p:nvPr>
            <p:ph type="dt" sz="half" idx="10"/>
          </p:nvPr>
        </p:nvSpPr>
        <p:spPr/>
        <p:txBody>
          <a:bodyPr/>
          <a:lstStyle/>
          <a:p>
            <a:fld id="{C75B7183-CB6B-471B-A301-A0F541942BA7}" type="datetimeFigureOut">
              <a:rPr lang="en-US" smtClean="0"/>
              <a:t>7/3/2023</a:t>
            </a:fld>
            <a:endParaRPr lang="en-US"/>
          </a:p>
        </p:txBody>
      </p:sp>
      <p:sp>
        <p:nvSpPr>
          <p:cNvPr id="4" name="Footer Placeholder 3">
            <a:extLst>
              <a:ext uri="{FF2B5EF4-FFF2-40B4-BE49-F238E27FC236}">
                <a16:creationId xmlns:a16="http://schemas.microsoft.com/office/drawing/2014/main" id="{4515F742-4DD5-CDAA-8D2F-A5FDB5C1F1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BACB1D-7702-D91A-2FB7-B8EC6304495D}"/>
              </a:ext>
            </a:extLst>
          </p:cNvPr>
          <p:cNvSpPr>
            <a:spLocks noGrp="1"/>
          </p:cNvSpPr>
          <p:nvPr>
            <p:ph type="sldNum" sz="quarter" idx="12"/>
          </p:nvPr>
        </p:nvSpPr>
        <p:spPr/>
        <p:txBody>
          <a:bodyPr/>
          <a:lstStyle/>
          <a:p>
            <a:fld id="{4012EF49-EDE4-4C5A-8886-6D8749F02532}" type="slidenum">
              <a:rPr lang="en-US" smtClean="0"/>
              <a:t>‹#›</a:t>
            </a:fld>
            <a:endParaRPr lang="en-US"/>
          </a:p>
        </p:txBody>
      </p:sp>
    </p:spTree>
    <p:extLst>
      <p:ext uri="{BB962C8B-B14F-4D97-AF65-F5344CB8AC3E}">
        <p14:creationId xmlns:p14="http://schemas.microsoft.com/office/powerpoint/2010/main" val="983504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B85954-D8ED-4F52-CBA6-82E25012DA98}"/>
              </a:ext>
            </a:extLst>
          </p:cNvPr>
          <p:cNvSpPr>
            <a:spLocks noGrp="1"/>
          </p:cNvSpPr>
          <p:nvPr>
            <p:ph type="dt" sz="half" idx="10"/>
          </p:nvPr>
        </p:nvSpPr>
        <p:spPr/>
        <p:txBody>
          <a:bodyPr/>
          <a:lstStyle/>
          <a:p>
            <a:fld id="{C75B7183-CB6B-471B-A301-A0F541942BA7}" type="datetimeFigureOut">
              <a:rPr lang="en-US" smtClean="0"/>
              <a:t>7/3/2023</a:t>
            </a:fld>
            <a:endParaRPr lang="en-US"/>
          </a:p>
        </p:txBody>
      </p:sp>
      <p:sp>
        <p:nvSpPr>
          <p:cNvPr id="3" name="Footer Placeholder 2">
            <a:extLst>
              <a:ext uri="{FF2B5EF4-FFF2-40B4-BE49-F238E27FC236}">
                <a16:creationId xmlns:a16="http://schemas.microsoft.com/office/drawing/2014/main" id="{5C960726-B2B2-09E7-BD45-349DFA41A0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15F071-C73D-3E10-2125-8FE731D8F0FB}"/>
              </a:ext>
            </a:extLst>
          </p:cNvPr>
          <p:cNvSpPr>
            <a:spLocks noGrp="1"/>
          </p:cNvSpPr>
          <p:nvPr>
            <p:ph type="sldNum" sz="quarter" idx="12"/>
          </p:nvPr>
        </p:nvSpPr>
        <p:spPr/>
        <p:txBody>
          <a:bodyPr/>
          <a:lstStyle/>
          <a:p>
            <a:fld id="{4012EF49-EDE4-4C5A-8886-6D8749F02532}" type="slidenum">
              <a:rPr lang="en-US" smtClean="0"/>
              <a:t>‹#›</a:t>
            </a:fld>
            <a:endParaRPr lang="en-US"/>
          </a:p>
        </p:txBody>
      </p:sp>
    </p:spTree>
    <p:extLst>
      <p:ext uri="{BB962C8B-B14F-4D97-AF65-F5344CB8AC3E}">
        <p14:creationId xmlns:p14="http://schemas.microsoft.com/office/powerpoint/2010/main" val="2287186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173F-2D95-0DA5-D773-0D84255D15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37415B-1B49-3BCA-BB49-370B78673A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22F010-8DED-0213-798D-7EEC3E58E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E3DED3-BFDC-AA71-E715-D826DE0A6A4F}"/>
              </a:ext>
            </a:extLst>
          </p:cNvPr>
          <p:cNvSpPr>
            <a:spLocks noGrp="1"/>
          </p:cNvSpPr>
          <p:nvPr>
            <p:ph type="dt" sz="half" idx="10"/>
          </p:nvPr>
        </p:nvSpPr>
        <p:spPr/>
        <p:txBody>
          <a:bodyPr/>
          <a:lstStyle/>
          <a:p>
            <a:fld id="{C75B7183-CB6B-471B-A301-A0F541942BA7}" type="datetimeFigureOut">
              <a:rPr lang="en-US" smtClean="0"/>
              <a:t>7/3/2023</a:t>
            </a:fld>
            <a:endParaRPr lang="en-US"/>
          </a:p>
        </p:txBody>
      </p:sp>
      <p:sp>
        <p:nvSpPr>
          <p:cNvPr id="6" name="Footer Placeholder 5">
            <a:extLst>
              <a:ext uri="{FF2B5EF4-FFF2-40B4-BE49-F238E27FC236}">
                <a16:creationId xmlns:a16="http://schemas.microsoft.com/office/drawing/2014/main" id="{722FA3E0-CD30-445C-71C6-48760C0FF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76DF81-1F1F-1AE0-60C3-FD9C41A4E058}"/>
              </a:ext>
            </a:extLst>
          </p:cNvPr>
          <p:cNvSpPr>
            <a:spLocks noGrp="1"/>
          </p:cNvSpPr>
          <p:nvPr>
            <p:ph type="sldNum" sz="quarter" idx="12"/>
          </p:nvPr>
        </p:nvSpPr>
        <p:spPr/>
        <p:txBody>
          <a:bodyPr/>
          <a:lstStyle/>
          <a:p>
            <a:fld id="{4012EF49-EDE4-4C5A-8886-6D8749F02532}" type="slidenum">
              <a:rPr lang="en-US" smtClean="0"/>
              <a:t>‹#›</a:t>
            </a:fld>
            <a:endParaRPr lang="en-US"/>
          </a:p>
        </p:txBody>
      </p:sp>
    </p:spTree>
    <p:extLst>
      <p:ext uri="{BB962C8B-B14F-4D97-AF65-F5344CB8AC3E}">
        <p14:creationId xmlns:p14="http://schemas.microsoft.com/office/powerpoint/2010/main" val="3380085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8A90F-537C-01D3-5E43-ACD060D66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99481B-017D-4FBF-7911-AE90686776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0B4B36-74C7-EFB9-F7BF-2767180A5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6526C6-252C-CA9D-2CD5-7EC30F4CD614}"/>
              </a:ext>
            </a:extLst>
          </p:cNvPr>
          <p:cNvSpPr>
            <a:spLocks noGrp="1"/>
          </p:cNvSpPr>
          <p:nvPr>
            <p:ph type="dt" sz="half" idx="10"/>
          </p:nvPr>
        </p:nvSpPr>
        <p:spPr/>
        <p:txBody>
          <a:bodyPr/>
          <a:lstStyle/>
          <a:p>
            <a:fld id="{C75B7183-CB6B-471B-A301-A0F541942BA7}" type="datetimeFigureOut">
              <a:rPr lang="en-US" smtClean="0"/>
              <a:t>7/3/2023</a:t>
            </a:fld>
            <a:endParaRPr lang="en-US"/>
          </a:p>
        </p:txBody>
      </p:sp>
      <p:sp>
        <p:nvSpPr>
          <p:cNvPr id="6" name="Footer Placeholder 5">
            <a:extLst>
              <a:ext uri="{FF2B5EF4-FFF2-40B4-BE49-F238E27FC236}">
                <a16:creationId xmlns:a16="http://schemas.microsoft.com/office/drawing/2014/main" id="{7E9E5C1E-15DA-CDA4-E0EC-0D13795A9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AC9E9-DCB9-50B1-8488-8BCF4BC0BE5B}"/>
              </a:ext>
            </a:extLst>
          </p:cNvPr>
          <p:cNvSpPr>
            <a:spLocks noGrp="1"/>
          </p:cNvSpPr>
          <p:nvPr>
            <p:ph type="sldNum" sz="quarter" idx="12"/>
          </p:nvPr>
        </p:nvSpPr>
        <p:spPr/>
        <p:txBody>
          <a:bodyPr/>
          <a:lstStyle/>
          <a:p>
            <a:fld id="{4012EF49-EDE4-4C5A-8886-6D8749F02532}" type="slidenum">
              <a:rPr lang="en-US" smtClean="0"/>
              <a:t>‹#›</a:t>
            </a:fld>
            <a:endParaRPr lang="en-US"/>
          </a:p>
        </p:txBody>
      </p:sp>
    </p:spTree>
    <p:extLst>
      <p:ext uri="{BB962C8B-B14F-4D97-AF65-F5344CB8AC3E}">
        <p14:creationId xmlns:p14="http://schemas.microsoft.com/office/powerpoint/2010/main" val="3578502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354E4F-C308-AE13-3EC7-E34F83C30F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9573EB-6B84-BE0C-49E8-239DF5E5DB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745DB-423E-B463-682A-BB3EDC88A8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B7183-CB6B-471B-A301-A0F541942BA7}" type="datetimeFigureOut">
              <a:rPr lang="en-US" smtClean="0"/>
              <a:t>7/3/2023</a:t>
            </a:fld>
            <a:endParaRPr lang="en-US"/>
          </a:p>
        </p:txBody>
      </p:sp>
      <p:sp>
        <p:nvSpPr>
          <p:cNvPr id="5" name="Footer Placeholder 4">
            <a:extLst>
              <a:ext uri="{FF2B5EF4-FFF2-40B4-BE49-F238E27FC236}">
                <a16:creationId xmlns:a16="http://schemas.microsoft.com/office/drawing/2014/main" id="{67777799-C516-0D75-449B-0A48026B0F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B37A98-1844-4DA4-0D23-521E06629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2EF49-EDE4-4C5A-8886-6D8749F02532}" type="slidenum">
              <a:rPr lang="en-US" smtClean="0"/>
              <a:t>‹#›</a:t>
            </a:fld>
            <a:endParaRPr lang="en-US"/>
          </a:p>
        </p:txBody>
      </p:sp>
    </p:spTree>
    <p:extLst>
      <p:ext uri="{BB962C8B-B14F-4D97-AF65-F5344CB8AC3E}">
        <p14:creationId xmlns:p14="http://schemas.microsoft.com/office/powerpoint/2010/main" val="1099810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7/3/2023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3023000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EE8E3-6569-4B1D-8594-CEDFB9E5E298}" type="datetimeFigureOut">
              <a:rPr lang="en-US" smtClean="0"/>
              <a:t>7/3/2023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1D00E-6237-43AE-B3A8-A157AC5451E7}" type="slidenum">
              <a:rPr lang="en-US" smtClean="0"/>
              <a:t>‹#›</a:t>
            </a:fld>
            <a:endParaRPr lang="en-US"/>
          </a:p>
        </p:txBody>
      </p:sp>
    </p:spTree>
    <p:extLst>
      <p:ext uri="{BB962C8B-B14F-4D97-AF65-F5344CB8AC3E}">
        <p14:creationId xmlns:p14="http://schemas.microsoft.com/office/powerpoint/2010/main" val="275910500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48B009D-C79E-44A6-B970-1E6CFCE6C020}" type="datetimeFigureOut">
              <a:rPr lang="en-US" smtClean="0">
                <a:solidFill>
                  <a:prstClr val="black">
                    <a:tint val="75000"/>
                  </a:prstClr>
                </a:solidFill>
              </a:rPr>
              <a:pPr defTabSz="685800"/>
              <a:t>7/3/2023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77E866F1-9007-432D-8539-992E58BC488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4803159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9.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5537" y="1491915"/>
            <a:ext cx="7451591" cy="3272589"/>
          </a:xfrm>
        </p:spPr>
        <p:txBody>
          <a:bodyPr>
            <a:normAutofit fontScale="90000"/>
          </a:bodyPr>
          <a:lstStyle/>
          <a:p>
            <a:pPr algn="r" rtl="1">
              <a:lnSpc>
                <a:spcPct val="107000"/>
              </a:lnSpc>
              <a:spcAft>
                <a:spcPts val="800"/>
              </a:spcAft>
            </a:pPr>
            <a:br>
              <a:rPr lang="fa-IR" sz="8800" b="1" dirty="0">
                <a:solidFill>
                  <a:schemeClr val="accent2"/>
                </a:solidFill>
                <a:latin typeface="+mn-lt"/>
                <a:cs typeface="0 Titr Bold" panose="00000700000000000000" pitchFamily="2" charset="-78"/>
              </a:rPr>
            </a:br>
            <a:r>
              <a:rPr lang="fa-IR" sz="8000" b="1" dirty="0">
                <a:solidFill>
                  <a:srgbClr val="0070C0"/>
                </a:solidFill>
                <a:latin typeface="+mn-lt"/>
                <a:cs typeface="0 Titr Bold" panose="00000700000000000000" pitchFamily="2" charset="-78"/>
              </a:rPr>
              <a:t>اثربخشی مداخلات </a:t>
            </a:r>
            <a:r>
              <a:rPr lang="fa-IR" sz="6700" b="1" dirty="0">
                <a:solidFill>
                  <a:srgbClr val="00B0F0"/>
                </a:solidFill>
                <a:latin typeface="+mn-lt"/>
                <a:cs typeface="0 Titr Bold" panose="00000700000000000000" pitchFamily="2" charset="-78"/>
              </a:rPr>
              <a:t>پیشگیری از</a:t>
            </a:r>
            <a:r>
              <a:rPr lang="en-US" sz="6700" b="1" dirty="0">
                <a:solidFill>
                  <a:srgbClr val="00B0F0"/>
                </a:solidFill>
                <a:latin typeface="+mn-lt"/>
                <a:cs typeface="0 Titr Bold" panose="00000700000000000000" pitchFamily="2" charset="-78"/>
              </a:rPr>
              <a:t> </a:t>
            </a:r>
            <a:r>
              <a:rPr lang="fa-IR" sz="6700" b="1" dirty="0">
                <a:solidFill>
                  <a:srgbClr val="00B0F0"/>
                </a:solidFill>
                <a:latin typeface="+mn-lt"/>
                <a:cs typeface="0 Titr Bold" panose="00000700000000000000" pitchFamily="2" charset="-78"/>
              </a:rPr>
              <a:t>طلاق</a:t>
            </a:r>
            <a:br>
              <a:rPr lang="fa-IR" sz="5300" b="1" dirty="0">
                <a:solidFill>
                  <a:srgbClr val="00B0F0"/>
                </a:solidFill>
                <a:latin typeface="+mn-lt"/>
                <a:cs typeface="0 Titr Bold" panose="00000700000000000000" pitchFamily="2" charset="-78"/>
              </a:rPr>
            </a:br>
            <a:r>
              <a:rPr lang="fa-IR" sz="4000" b="1" dirty="0">
                <a:solidFill>
                  <a:srgbClr val="00B0F0"/>
                </a:solidFill>
                <a:latin typeface="+mn-lt"/>
                <a:cs typeface="0 Titr Bold" panose="00000700000000000000" pitchFamily="2" charset="-78"/>
              </a:rPr>
              <a:t>مبتنی بر منابع علمی</a:t>
            </a:r>
            <a:endParaRPr lang="en-US" sz="4000" b="1" dirty="0">
              <a:solidFill>
                <a:srgbClr val="00B0F0"/>
              </a:solidFill>
              <a:latin typeface="+mn-lt"/>
              <a:cs typeface="0 Titr Bold" panose="00000700000000000000" pitchFamily="2" charset="-78"/>
            </a:endParaRPr>
          </a:p>
        </p:txBody>
      </p:sp>
      <p:sp>
        <p:nvSpPr>
          <p:cNvPr id="3" name="Subtitle 2"/>
          <p:cNvSpPr>
            <a:spLocks noGrp="1"/>
          </p:cNvSpPr>
          <p:nvPr>
            <p:ph type="subTitle" idx="1"/>
          </p:nvPr>
        </p:nvSpPr>
        <p:spPr>
          <a:xfrm>
            <a:off x="1198623" y="5251237"/>
            <a:ext cx="10885623" cy="1143000"/>
          </a:xfrm>
        </p:spPr>
        <p:txBody>
          <a:bodyPr>
            <a:normAutofit lnSpcReduction="10000"/>
          </a:bodyPr>
          <a:lstStyle/>
          <a:p>
            <a:pPr lvl="0" algn="r" rtl="1">
              <a:lnSpc>
                <a:spcPct val="100000"/>
              </a:lnSpc>
              <a:spcBef>
                <a:spcPts val="0"/>
              </a:spcBef>
              <a:spcAft>
                <a:spcPts val="0"/>
              </a:spcAft>
              <a:buClrTx/>
              <a:buSzTx/>
            </a:pPr>
            <a:r>
              <a:rPr lang="fa-IR" b="1" cap="none" spc="0" dirty="0">
                <a:solidFill>
                  <a:srgbClr val="0070C0"/>
                </a:solidFill>
                <a:effectLst>
                  <a:outerShdw blurRad="38100" dist="38100" dir="2700000" algn="tl">
                    <a:srgbClr val="000000">
                      <a:alpha val="43137"/>
                    </a:srgbClr>
                  </a:outerShdw>
                </a:effectLst>
                <a:latin typeface="Times New Roman" pitchFamily="18" charset="0"/>
                <a:cs typeface="B Lotus" panose="00000400000000000000" pitchFamily="2" charset="-78"/>
              </a:rPr>
              <a:t>نوذر نخعی</a:t>
            </a:r>
          </a:p>
          <a:p>
            <a:pPr lvl="0" algn="r" rtl="1">
              <a:lnSpc>
                <a:spcPct val="100000"/>
              </a:lnSpc>
              <a:spcBef>
                <a:spcPts val="0"/>
              </a:spcBef>
              <a:spcAft>
                <a:spcPts val="0"/>
              </a:spcAft>
              <a:buClrTx/>
              <a:buSzTx/>
            </a:pPr>
            <a:r>
              <a:rPr lang="fa-IR" b="1" cap="none" spc="0" dirty="0">
                <a:solidFill>
                  <a:srgbClr val="0070C0"/>
                </a:solidFill>
                <a:effectLst>
                  <a:outerShdw blurRad="38100" dist="38100" dir="2700000" algn="tl">
                    <a:srgbClr val="000000">
                      <a:alpha val="43137"/>
                    </a:srgbClr>
                  </a:outerShdw>
                </a:effectLst>
                <a:latin typeface="Times New Roman" pitchFamily="18" charset="0"/>
                <a:cs typeface="B Lotus" panose="00000400000000000000" pitchFamily="2" charset="-78"/>
              </a:rPr>
              <a:t>استاد پزشکی اجتماعی و پژوهشگر مرکز تحقیقات مدیریت خدمات سلامت</a:t>
            </a:r>
          </a:p>
          <a:p>
            <a:pPr lvl="0" algn="r" rtl="1">
              <a:lnSpc>
                <a:spcPct val="100000"/>
              </a:lnSpc>
              <a:spcBef>
                <a:spcPts val="0"/>
              </a:spcBef>
              <a:spcAft>
                <a:spcPts val="0"/>
              </a:spcAft>
              <a:buClrTx/>
              <a:buSzTx/>
            </a:pPr>
            <a:r>
              <a:rPr lang="fa-IR" b="1" cap="none" spc="0" dirty="0">
                <a:solidFill>
                  <a:srgbClr val="0070C0"/>
                </a:solidFill>
                <a:effectLst>
                  <a:outerShdw blurRad="38100" dist="38100" dir="2700000" algn="tl">
                    <a:srgbClr val="000000">
                      <a:alpha val="43137"/>
                    </a:srgbClr>
                  </a:outerShdw>
                </a:effectLst>
                <a:latin typeface="Times New Roman" pitchFamily="18" charset="0"/>
                <a:cs typeface="B Lotus" panose="00000400000000000000" pitchFamily="2" charset="-78"/>
              </a:rPr>
              <a:t>دانشگاه علوم پزشکی کرمان</a:t>
            </a:r>
          </a:p>
          <a:p>
            <a:endParaRPr lang="en-US" dirty="0"/>
          </a:p>
        </p:txBody>
      </p:sp>
      <p:pic>
        <p:nvPicPr>
          <p:cNvPr id="4" name="Picture 3"/>
          <p:cNvPicPr>
            <a:picLocks noChangeAspect="1"/>
          </p:cNvPicPr>
          <p:nvPr/>
        </p:nvPicPr>
        <p:blipFill>
          <a:blip r:embed="rId2">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3982984" y="0"/>
            <a:ext cx="3817311" cy="1176630"/>
          </a:xfrm>
          <a:prstGeom prst="rect">
            <a:avLst/>
          </a:prstGeom>
        </p:spPr>
      </p:pic>
      <p:pic>
        <p:nvPicPr>
          <p:cNvPr id="12" name="Picture 4" descr="positive resul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098" y="3121648"/>
            <a:ext cx="5501469" cy="22444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stretch>
            <a:fillRect/>
          </a:stretch>
        </p:blipFill>
        <p:spPr>
          <a:xfrm>
            <a:off x="3294475" y="2757055"/>
            <a:ext cx="1934662" cy="1776844"/>
          </a:xfrm>
          <a:prstGeom prst="rect">
            <a:avLst/>
          </a:prstGeom>
        </p:spPr>
      </p:pic>
      <p:pic>
        <p:nvPicPr>
          <p:cNvPr id="5" name="Picture 4">
            <a:extLst>
              <a:ext uri="{FF2B5EF4-FFF2-40B4-BE49-F238E27FC236}">
                <a16:creationId xmlns:a16="http://schemas.microsoft.com/office/drawing/2014/main" id="{C5D82A55-54BB-1BF9-FBAB-F9E7667F3684}"/>
              </a:ext>
            </a:extLst>
          </p:cNvPr>
          <p:cNvPicPr>
            <a:picLocks noChangeAspect="1"/>
          </p:cNvPicPr>
          <p:nvPr/>
        </p:nvPicPr>
        <p:blipFill>
          <a:blip r:embed="rId5"/>
          <a:stretch>
            <a:fillRect/>
          </a:stretch>
        </p:blipFill>
        <p:spPr>
          <a:xfrm>
            <a:off x="49099" y="-25212"/>
            <a:ext cx="2565935" cy="3189698"/>
          </a:xfrm>
          <a:prstGeom prst="rect">
            <a:avLst/>
          </a:prstGeom>
        </p:spPr>
      </p:pic>
    </p:spTree>
    <p:extLst>
      <p:ext uri="{BB962C8B-B14F-4D97-AF65-F5344CB8AC3E}">
        <p14:creationId xmlns:p14="http://schemas.microsoft.com/office/powerpoint/2010/main" val="2432790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B77EE-8B40-5ADF-98D6-706561EC5516}"/>
              </a:ext>
            </a:extLst>
          </p:cNvPr>
          <p:cNvSpPr>
            <a:spLocks noGrp="1"/>
          </p:cNvSpPr>
          <p:nvPr>
            <p:ph type="title"/>
          </p:nvPr>
        </p:nvSpPr>
        <p:spPr/>
        <p:txBody>
          <a:bodyPr/>
          <a:lstStyle/>
          <a:p>
            <a:pPr algn="ctr"/>
            <a:r>
              <a:rPr lang="fa-IR" dirty="0">
                <a:cs typeface="B Titr" panose="00000700000000000000" pitchFamily="2" charset="-78"/>
              </a:rPr>
              <a:t>بررسی پرسشنامه های مورد استفاده در آموزش و مشاوره های قبل از ازدواج</a:t>
            </a:r>
            <a:endParaRPr lang="en-US" dirty="0">
              <a:cs typeface="B Titr" panose="00000700000000000000" pitchFamily="2" charset="-78"/>
            </a:endParaRPr>
          </a:p>
        </p:txBody>
      </p:sp>
      <p:pic>
        <p:nvPicPr>
          <p:cNvPr id="5" name="Content Placeholder 4">
            <a:extLst>
              <a:ext uri="{FF2B5EF4-FFF2-40B4-BE49-F238E27FC236}">
                <a16:creationId xmlns:a16="http://schemas.microsoft.com/office/drawing/2014/main" id="{1B5CE042-6E76-6E20-2315-499E46EEA777}"/>
              </a:ext>
            </a:extLst>
          </p:cNvPr>
          <p:cNvPicPr>
            <a:picLocks noGrp="1" noChangeAspect="1"/>
          </p:cNvPicPr>
          <p:nvPr>
            <p:ph idx="1"/>
          </p:nvPr>
        </p:nvPicPr>
        <p:blipFill>
          <a:blip r:embed="rId2"/>
          <a:stretch>
            <a:fillRect/>
          </a:stretch>
        </p:blipFill>
        <p:spPr>
          <a:xfrm>
            <a:off x="838200" y="2225408"/>
            <a:ext cx="10515600" cy="3551772"/>
          </a:xfrm>
        </p:spPr>
      </p:pic>
    </p:spTree>
    <p:extLst>
      <p:ext uri="{BB962C8B-B14F-4D97-AF65-F5344CB8AC3E}">
        <p14:creationId xmlns:p14="http://schemas.microsoft.com/office/powerpoint/2010/main" val="1992359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9622CE-422D-7CA0-08FD-53103369EC61}"/>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7325B50D-B3B9-B63F-68A0-711AF4F3D3C8}"/>
              </a:ext>
            </a:extLst>
          </p:cNvPr>
          <p:cNvSpPr>
            <a:spLocks noGrp="1"/>
          </p:cNvSpPr>
          <p:nvPr>
            <p:ph sz="half" idx="1"/>
          </p:nvPr>
        </p:nvSpPr>
        <p:spPr/>
        <p:txBody>
          <a:bodyPr/>
          <a:lstStyle/>
          <a:p>
            <a:r>
              <a:rPr lang="en-US" dirty="0"/>
              <a:t>At least  one  half  (50%) of  the (premarital  assessment  questionnaires )  PAQs  fail  to  measure  the  following  premarital  factors:</a:t>
            </a:r>
          </a:p>
        </p:txBody>
      </p:sp>
      <p:sp>
        <p:nvSpPr>
          <p:cNvPr id="6" name="Content Placeholder 5">
            <a:extLst>
              <a:ext uri="{FF2B5EF4-FFF2-40B4-BE49-F238E27FC236}">
                <a16:creationId xmlns:a16="http://schemas.microsoft.com/office/drawing/2014/main" id="{FD7F2803-A5EF-6944-2E87-60E3FAB675E6}"/>
              </a:ext>
            </a:extLst>
          </p:cNvPr>
          <p:cNvSpPr>
            <a:spLocks noGrp="1"/>
          </p:cNvSpPr>
          <p:nvPr>
            <p:ph sz="half" idx="2"/>
          </p:nvPr>
        </p:nvSpPr>
        <p:spPr/>
        <p:txBody>
          <a:bodyPr>
            <a:normAutofit/>
          </a:bodyPr>
          <a:lstStyle/>
          <a:p>
            <a:pPr algn="r" rtl="1"/>
            <a:r>
              <a:rPr lang="fa-IR" sz="4000" dirty="0">
                <a:cs typeface="B Mitra" panose="00000400000000000000" pitchFamily="2" charset="-78"/>
              </a:rPr>
              <a:t>50 درصد موارد همه جوانب را در نظر نمیتوانند بگیرند</a:t>
            </a:r>
            <a:endParaRPr lang="en-US" sz="4000" dirty="0">
              <a:cs typeface="B Mitra" panose="00000400000000000000" pitchFamily="2" charset="-78"/>
            </a:endParaRPr>
          </a:p>
        </p:txBody>
      </p:sp>
    </p:spTree>
    <p:extLst>
      <p:ext uri="{BB962C8B-B14F-4D97-AF65-F5344CB8AC3E}">
        <p14:creationId xmlns:p14="http://schemas.microsoft.com/office/powerpoint/2010/main" val="440969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E073E6-5A42-EB1D-17B5-D89E4E453EE7}"/>
              </a:ext>
            </a:extLst>
          </p:cNvPr>
          <p:cNvSpPr>
            <a:spLocks noGrp="1"/>
          </p:cNvSpPr>
          <p:nvPr>
            <p:ph type="title"/>
          </p:nvPr>
        </p:nvSpPr>
        <p:spPr/>
        <p:txBody>
          <a:bodyPr/>
          <a:lstStyle/>
          <a:p>
            <a:pPr algn="ctr" rtl="1"/>
            <a:r>
              <a:rPr lang="fa-IR" dirty="0">
                <a:cs typeface="B Titr" panose="00000700000000000000" pitchFamily="2" charset="-78"/>
              </a:rPr>
              <a:t>کارکرد پرسشنامه های ارزیابی قبل از ازدواج</a:t>
            </a:r>
            <a:endParaRPr lang="en-US" dirty="0">
              <a:cs typeface="B Titr" panose="00000700000000000000" pitchFamily="2" charset="-78"/>
            </a:endParaRPr>
          </a:p>
        </p:txBody>
      </p:sp>
      <p:pic>
        <p:nvPicPr>
          <p:cNvPr id="8" name="Content Placeholder 7">
            <a:extLst>
              <a:ext uri="{FF2B5EF4-FFF2-40B4-BE49-F238E27FC236}">
                <a16:creationId xmlns:a16="http://schemas.microsoft.com/office/drawing/2014/main" id="{4E9153E7-EF8F-B8F8-384A-B1A41A3EE986}"/>
              </a:ext>
            </a:extLst>
          </p:cNvPr>
          <p:cNvPicPr>
            <a:picLocks noGrp="1" noChangeAspect="1"/>
          </p:cNvPicPr>
          <p:nvPr>
            <p:ph idx="1"/>
          </p:nvPr>
        </p:nvPicPr>
        <p:blipFill>
          <a:blip r:embed="rId2"/>
          <a:stretch>
            <a:fillRect/>
          </a:stretch>
        </p:blipFill>
        <p:spPr>
          <a:xfrm>
            <a:off x="1714500" y="2177256"/>
            <a:ext cx="8763000" cy="3648075"/>
          </a:xfrm>
        </p:spPr>
      </p:pic>
      <p:pic>
        <p:nvPicPr>
          <p:cNvPr id="10" name="Picture 9">
            <a:extLst>
              <a:ext uri="{FF2B5EF4-FFF2-40B4-BE49-F238E27FC236}">
                <a16:creationId xmlns:a16="http://schemas.microsoft.com/office/drawing/2014/main" id="{FD13297E-9B14-65BA-FC76-363F5F1368CD}"/>
              </a:ext>
            </a:extLst>
          </p:cNvPr>
          <p:cNvPicPr>
            <a:picLocks noChangeAspect="1"/>
          </p:cNvPicPr>
          <p:nvPr/>
        </p:nvPicPr>
        <p:blipFill>
          <a:blip r:embed="rId3"/>
          <a:stretch>
            <a:fillRect/>
          </a:stretch>
        </p:blipFill>
        <p:spPr>
          <a:xfrm>
            <a:off x="3857625" y="6096000"/>
            <a:ext cx="4476750" cy="762000"/>
          </a:xfrm>
          <a:prstGeom prst="rect">
            <a:avLst/>
          </a:prstGeom>
        </p:spPr>
      </p:pic>
    </p:spTree>
    <p:extLst>
      <p:ext uri="{BB962C8B-B14F-4D97-AF65-F5344CB8AC3E}">
        <p14:creationId xmlns:p14="http://schemas.microsoft.com/office/powerpoint/2010/main" val="219602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1118-9E6E-094C-A887-D822198E9FFA}"/>
              </a:ext>
            </a:extLst>
          </p:cNvPr>
          <p:cNvSpPr>
            <a:spLocks noGrp="1"/>
          </p:cNvSpPr>
          <p:nvPr>
            <p:ph type="title"/>
          </p:nvPr>
        </p:nvSpPr>
        <p:spPr/>
        <p:txBody>
          <a:bodyPr/>
          <a:lstStyle/>
          <a:p>
            <a:r>
              <a:rPr lang="en-US" dirty="0"/>
              <a:t>PREMARITAL INVENTORIES</a:t>
            </a:r>
          </a:p>
        </p:txBody>
      </p:sp>
      <p:sp>
        <p:nvSpPr>
          <p:cNvPr id="3" name="Content Placeholder 2">
            <a:extLst>
              <a:ext uri="{FF2B5EF4-FFF2-40B4-BE49-F238E27FC236}">
                <a16:creationId xmlns:a16="http://schemas.microsoft.com/office/drawing/2014/main" id="{B15184A9-711C-DC1D-3843-30F6E28FE34B}"/>
              </a:ext>
            </a:extLst>
          </p:cNvPr>
          <p:cNvSpPr>
            <a:spLocks noGrp="1"/>
          </p:cNvSpPr>
          <p:nvPr>
            <p:ph sz="half" idx="1"/>
          </p:nvPr>
        </p:nvSpPr>
        <p:spPr/>
        <p:txBody>
          <a:bodyPr/>
          <a:lstStyle/>
          <a:p>
            <a:r>
              <a:rPr lang="en-US" dirty="0"/>
              <a:t>The inventories are not to be used as a test to determine whether or not a couple should get married,</a:t>
            </a:r>
          </a:p>
        </p:txBody>
      </p:sp>
      <p:sp>
        <p:nvSpPr>
          <p:cNvPr id="4" name="Content Placeholder 3">
            <a:extLst>
              <a:ext uri="{FF2B5EF4-FFF2-40B4-BE49-F238E27FC236}">
                <a16:creationId xmlns:a16="http://schemas.microsoft.com/office/drawing/2014/main" id="{920BD6FC-E56F-EB97-5969-7BA820D8A873}"/>
              </a:ext>
            </a:extLst>
          </p:cNvPr>
          <p:cNvSpPr>
            <a:spLocks noGrp="1"/>
          </p:cNvSpPr>
          <p:nvPr>
            <p:ph sz="half" idx="2"/>
          </p:nvPr>
        </p:nvSpPr>
        <p:spPr/>
        <p:txBody>
          <a:bodyPr>
            <a:normAutofit/>
          </a:bodyPr>
          <a:lstStyle/>
          <a:p>
            <a:pPr algn="r" rtl="1"/>
            <a:r>
              <a:rPr lang="fa-IR" sz="4400" dirty="0">
                <a:cs typeface="B Mitra" panose="00000400000000000000" pitchFamily="2" charset="-78"/>
              </a:rPr>
              <a:t>این پرسشنامه ها نباید برای این بکار روند که آیا دو نفر باید با هم ازدواج کنند یا خیر!</a:t>
            </a:r>
            <a:endParaRPr lang="en-US" sz="4400" dirty="0">
              <a:cs typeface="B Mitra" panose="00000400000000000000" pitchFamily="2" charset="-78"/>
            </a:endParaRPr>
          </a:p>
        </p:txBody>
      </p:sp>
    </p:spTree>
    <p:extLst>
      <p:ext uri="{BB962C8B-B14F-4D97-AF65-F5344CB8AC3E}">
        <p14:creationId xmlns:p14="http://schemas.microsoft.com/office/powerpoint/2010/main" val="2600504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1CF0-8500-1BE6-C421-42EAFAEC4A25}"/>
              </a:ext>
            </a:extLst>
          </p:cNvPr>
          <p:cNvSpPr>
            <a:spLocks noGrp="1"/>
          </p:cNvSpPr>
          <p:nvPr>
            <p:ph type="title"/>
          </p:nvPr>
        </p:nvSpPr>
        <p:spPr/>
        <p:txBody>
          <a:bodyPr/>
          <a:lstStyle/>
          <a:p>
            <a:pPr algn="ctr"/>
            <a:r>
              <a:rPr lang="fa-IR" dirty="0">
                <a:cs typeface="B Titr" panose="00000700000000000000" pitchFamily="2" charset="-78"/>
              </a:rPr>
              <a:t>کبوتر با کبوتر باز با باز؟ نقش شباهتهای شخصیتی</a:t>
            </a:r>
            <a:endParaRPr lang="en-US" dirty="0">
              <a:cs typeface="B Titr" panose="00000700000000000000" pitchFamily="2" charset="-78"/>
            </a:endParaRPr>
          </a:p>
        </p:txBody>
      </p:sp>
      <p:pic>
        <p:nvPicPr>
          <p:cNvPr id="5" name="Content Placeholder 4">
            <a:extLst>
              <a:ext uri="{FF2B5EF4-FFF2-40B4-BE49-F238E27FC236}">
                <a16:creationId xmlns:a16="http://schemas.microsoft.com/office/drawing/2014/main" id="{23C88FC0-99EF-0D0E-1A7B-4F324A470CD6}"/>
              </a:ext>
            </a:extLst>
          </p:cNvPr>
          <p:cNvPicPr>
            <a:picLocks noGrp="1" noChangeAspect="1"/>
          </p:cNvPicPr>
          <p:nvPr>
            <p:ph idx="1"/>
          </p:nvPr>
        </p:nvPicPr>
        <p:blipFill>
          <a:blip r:embed="rId2"/>
          <a:stretch>
            <a:fillRect/>
          </a:stretch>
        </p:blipFill>
        <p:spPr>
          <a:xfrm>
            <a:off x="252886" y="2326105"/>
            <a:ext cx="11686227" cy="3074486"/>
          </a:xfrm>
        </p:spPr>
      </p:pic>
    </p:spTree>
    <p:extLst>
      <p:ext uri="{BB962C8B-B14F-4D97-AF65-F5344CB8AC3E}">
        <p14:creationId xmlns:p14="http://schemas.microsoft.com/office/powerpoint/2010/main" val="1994521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032E3C-3204-5D1B-D01A-9B5E31B0A8CD}"/>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65F9F435-B8A1-5902-74AE-B3CC12027083}"/>
              </a:ext>
            </a:extLst>
          </p:cNvPr>
          <p:cNvSpPr>
            <a:spLocks noGrp="1"/>
          </p:cNvSpPr>
          <p:nvPr>
            <p:ph sz="half" idx="1"/>
          </p:nvPr>
        </p:nvSpPr>
        <p:spPr/>
        <p:txBody>
          <a:bodyPr/>
          <a:lstStyle/>
          <a:p>
            <a:r>
              <a:rPr lang="en-US" dirty="0"/>
              <a:t>greater overall personality similarity predicted more negative slopes in marital satisfaction </a:t>
            </a:r>
          </a:p>
          <a:p>
            <a:r>
              <a:rPr lang="en-US" dirty="0"/>
              <a:t>The effects of many other variables may alter dramatically with these changes in environment</a:t>
            </a:r>
          </a:p>
        </p:txBody>
      </p:sp>
      <p:sp>
        <p:nvSpPr>
          <p:cNvPr id="6" name="Content Placeholder 5">
            <a:extLst>
              <a:ext uri="{FF2B5EF4-FFF2-40B4-BE49-F238E27FC236}">
                <a16:creationId xmlns:a16="http://schemas.microsoft.com/office/drawing/2014/main" id="{8988E38A-9FA5-3A79-5F35-9886EFDEA92D}"/>
              </a:ext>
            </a:extLst>
          </p:cNvPr>
          <p:cNvSpPr>
            <a:spLocks noGrp="1"/>
          </p:cNvSpPr>
          <p:nvPr>
            <p:ph sz="half" idx="2"/>
          </p:nvPr>
        </p:nvSpPr>
        <p:spPr/>
        <p:txBody>
          <a:bodyPr>
            <a:normAutofit/>
          </a:bodyPr>
          <a:lstStyle/>
          <a:p>
            <a:pPr algn="r" rtl="1"/>
            <a:r>
              <a:rPr lang="fa-IR" sz="4400" dirty="0">
                <a:cs typeface="B Mitra" panose="00000400000000000000" pitchFamily="2" charset="-78"/>
              </a:rPr>
              <a:t>هرچه شباهتهای شخصیتی بیشتر بود، رضایت زناشویی کمتر می‌شد. </a:t>
            </a:r>
          </a:p>
          <a:p>
            <a:pPr algn="r" rtl="1"/>
            <a:r>
              <a:rPr lang="fa-IR" sz="4400" dirty="0">
                <a:cs typeface="B Mitra" panose="00000400000000000000" pitchFamily="2" charset="-78"/>
              </a:rPr>
              <a:t>نکته مهم آنکه اثر متغیرها در طول زمان کم یا زیاد می‌شود</a:t>
            </a:r>
            <a:endParaRPr lang="en-US" sz="4400" dirty="0">
              <a:cs typeface="B Mitra" panose="00000400000000000000" pitchFamily="2" charset="-78"/>
            </a:endParaRPr>
          </a:p>
        </p:txBody>
      </p:sp>
    </p:spTree>
    <p:extLst>
      <p:ext uri="{BB962C8B-B14F-4D97-AF65-F5344CB8AC3E}">
        <p14:creationId xmlns:p14="http://schemas.microsoft.com/office/powerpoint/2010/main" val="1568512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06999F8-31CC-A17C-5376-80B74A50E54B}"/>
              </a:ext>
            </a:extLst>
          </p:cNvPr>
          <p:cNvPicPr>
            <a:picLocks noGrp="1" noChangeAspect="1"/>
          </p:cNvPicPr>
          <p:nvPr>
            <p:ph sz="half" idx="1"/>
          </p:nvPr>
        </p:nvPicPr>
        <p:blipFill>
          <a:blip r:embed="rId2"/>
          <a:stretch>
            <a:fillRect/>
          </a:stretch>
        </p:blipFill>
        <p:spPr>
          <a:xfrm>
            <a:off x="-15339" y="930442"/>
            <a:ext cx="12238118" cy="5116547"/>
          </a:xfrm>
        </p:spPr>
      </p:pic>
    </p:spTree>
    <p:extLst>
      <p:ext uri="{BB962C8B-B14F-4D97-AF65-F5344CB8AC3E}">
        <p14:creationId xmlns:p14="http://schemas.microsoft.com/office/powerpoint/2010/main" val="1563108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4EEE-2241-A585-65C2-0C76280165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68F93A-1BDF-541C-ACBE-3A4B591413B8}"/>
              </a:ext>
            </a:extLst>
          </p:cNvPr>
          <p:cNvSpPr>
            <a:spLocks noGrp="1"/>
          </p:cNvSpPr>
          <p:nvPr>
            <p:ph sz="half" idx="1"/>
          </p:nvPr>
        </p:nvSpPr>
        <p:spPr/>
        <p:txBody>
          <a:bodyPr/>
          <a:lstStyle/>
          <a:p>
            <a:r>
              <a:rPr lang="en-US" dirty="0"/>
              <a:t>Personality</a:t>
            </a:r>
            <a:r>
              <a:rPr lang="fa-IR" dirty="0"/>
              <a:t> </a:t>
            </a:r>
            <a:r>
              <a:rPr lang="en-US" dirty="0"/>
              <a:t>congruence as a predictor for partnership longevity</a:t>
            </a:r>
          </a:p>
        </p:txBody>
      </p:sp>
      <p:sp>
        <p:nvSpPr>
          <p:cNvPr id="4" name="Content Placeholder 3">
            <a:extLst>
              <a:ext uri="{FF2B5EF4-FFF2-40B4-BE49-F238E27FC236}">
                <a16:creationId xmlns:a16="http://schemas.microsoft.com/office/drawing/2014/main" id="{ADAAF350-4F7C-613A-8CA9-9F1A70749F53}"/>
              </a:ext>
            </a:extLst>
          </p:cNvPr>
          <p:cNvSpPr>
            <a:spLocks noGrp="1"/>
          </p:cNvSpPr>
          <p:nvPr>
            <p:ph sz="half" idx="2"/>
          </p:nvPr>
        </p:nvSpPr>
        <p:spPr/>
        <p:txBody>
          <a:bodyPr>
            <a:normAutofit/>
          </a:bodyPr>
          <a:lstStyle/>
          <a:p>
            <a:pPr algn="r" rtl="1"/>
            <a:r>
              <a:rPr lang="fa-IR" sz="4400" dirty="0">
                <a:cs typeface="B Mitra" panose="00000400000000000000" pitchFamily="2" charset="-78"/>
              </a:rPr>
              <a:t>شباهتهای شخصیتی به دوام ازدواج کمک میکند!</a:t>
            </a:r>
            <a:endParaRPr lang="en-US" sz="4400" dirty="0">
              <a:cs typeface="B Mitra" panose="00000400000000000000" pitchFamily="2" charset="-78"/>
            </a:endParaRPr>
          </a:p>
        </p:txBody>
      </p:sp>
    </p:spTree>
    <p:extLst>
      <p:ext uri="{BB962C8B-B14F-4D97-AF65-F5344CB8AC3E}">
        <p14:creationId xmlns:p14="http://schemas.microsoft.com/office/powerpoint/2010/main" val="4224394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76E8-2077-D76F-DAA1-A7A8DCEA53FA}"/>
              </a:ext>
            </a:extLst>
          </p:cNvPr>
          <p:cNvSpPr>
            <a:spLocks noGrp="1"/>
          </p:cNvSpPr>
          <p:nvPr>
            <p:ph type="title"/>
          </p:nvPr>
        </p:nvSpPr>
        <p:spPr/>
        <p:txBody>
          <a:bodyPr/>
          <a:lstStyle/>
          <a:p>
            <a:pPr algn="ctr"/>
            <a:r>
              <a:rPr lang="fa-IR" b="1" dirty="0">
                <a:cs typeface="B Titr" panose="00000700000000000000" pitchFamily="2" charset="-78"/>
              </a:rPr>
              <a:t>اثربخشی برنامه های قبل  از ازدواج (2003)</a:t>
            </a:r>
            <a:endParaRPr lang="en-US" b="1" dirty="0">
              <a:cs typeface="B Titr" panose="00000700000000000000" pitchFamily="2" charset="-78"/>
            </a:endParaRPr>
          </a:p>
        </p:txBody>
      </p:sp>
      <p:pic>
        <p:nvPicPr>
          <p:cNvPr id="7" name="Content Placeholder 6">
            <a:extLst>
              <a:ext uri="{FF2B5EF4-FFF2-40B4-BE49-F238E27FC236}">
                <a16:creationId xmlns:a16="http://schemas.microsoft.com/office/drawing/2014/main" id="{168A0D71-0AFF-19D3-CE6D-51102EDF17C4}"/>
              </a:ext>
            </a:extLst>
          </p:cNvPr>
          <p:cNvPicPr>
            <a:picLocks noGrp="1" noChangeAspect="1"/>
          </p:cNvPicPr>
          <p:nvPr>
            <p:ph idx="1"/>
          </p:nvPr>
        </p:nvPicPr>
        <p:blipFill>
          <a:blip r:embed="rId2"/>
          <a:stretch>
            <a:fillRect/>
          </a:stretch>
        </p:blipFill>
        <p:spPr>
          <a:xfrm>
            <a:off x="4753727" y="5641891"/>
            <a:ext cx="3133725" cy="1171575"/>
          </a:xfrm>
        </p:spPr>
      </p:pic>
      <p:pic>
        <p:nvPicPr>
          <p:cNvPr id="5" name="Picture 4">
            <a:extLst>
              <a:ext uri="{FF2B5EF4-FFF2-40B4-BE49-F238E27FC236}">
                <a16:creationId xmlns:a16="http://schemas.microsoft.com/office/drawing/2014/main" id="{20D0A6A3-8B98-AA27-B856-5147F1A12AAC}"/>
              </a:ext>
            </a:extLst>
          </p:cNvPr>
          <p:cNvPicPr>
            <a:picLocks noChangeAspect="1"/>
          </p:cNvPicPr>
          <p:nvPr/>
        </p:nvPicPr>
        <p:blipFill>
          <a:blip r:embed="rId3"/>
          <a:stretch>
            <a:fillRect/>
          </a:stretch>
        </p:blipFill>
        <p:spPr>
          <a:xfrm>
            <a:off x="0" y="1721639"/>
            <a:ext cx="12192000" cy="3414722"/>
          </a:xfrm>
          <a:prstGeom prst="rect">
            <a:avLst/>
          </a:prstGeom>
        </p:spPr>
      </p:pic>
    </p:spTree>
    <p:extLst>
      <p:ext uri="{BB962C8B-B14F-4D97-AF65-F5344CB8AC3E}">
        <p14:creationId xmlns:p14="http://schemas.microsoft.com/office/powerpoint/2010/main" val="3063066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DF1A75-6DE5-8AF7-0583-A3C77E0C0292}"/>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E4E6E453-6B9E-45A8-2055-D7EC7D5E52A2}"/>
              </a:ext>
            </a:extLst>
          </p:cNvPr>
          <p:cNvSpPr>
            <a:spLocks noGrp="1"/>
          </p:cNvSpPr>
          <p:nvPr>
            <p:ph sz="half" idx="1"/>
          </p:nvPr>
        </p:nvSpPr>
        <p:spPr/>
        <p:txBody>
          <a:bodyPr>
            <a:normAutofit/>
          </a:bodyPr>
          <a:lstStyle/>
          <a:p>
            <a:r>
              <a:rPr lang="en-US" dirty="0"/>
              <a:t>The average participant in a premarital program tends to experience about a 30% increase in measures of outcome success.</a:t>
            </a:r>
          </a:p>
          <a:p>
            <a:r>
              <a:rPr lang="en-US" dirty="0"/>
              <a:t> Our findings suggest that premarital prevention programs are generally effective in producing immediate and short-term gains in interpersonal skills and overall relationship quality </a:t>
            </a:r>
          </a:p>
        </p:txBody>
      </p:sp>
      <p:sp>
        <p:nvSpPr>
          <p:cNvPr id="6" name="Content Placeholder 5">
            <a:extLst>
              <a:ext uri="{FF2B5EF4-FFF2-40B4-BE49-F238E27FC236}">
                <a16:creationId xmlns:a16="http://schemas.microsoft.com/office/drawing/2014/main" id="{71C6B2AF-00F3-1D1D-F547-AB577E981FCA}"/>
              </a:ext>
            </a:extLst>
          </p:cNvPr>
          <p:cNvSpPr>
            <a:spLocks noGrp="1"/>
          </p:cNvSpPr>
          <p:nvPr>
            <p:ph sz="half" idx="2"/>
          </p:nvPr>
        </p:nvSpPr>
        <p:spPr/>
        <p:txBody>
          <a:bodyPr>
            <a:normAutofit/>
          </a:bodyPr>
          <a:lstStyle/>
          <a:p>
            <a:pPr algn="r" rtl="1"/>
            <a:r>
              <a:rPr lang="fa-IR" sz="4000" dirty="0">
                <a:cs typeface="B Mitra" panose="00000400000000000000" pitchFamily="2" charset="-78"/>
              </a:rPr>
              <a:t>بطور متوسط 30 درصد در افزایش رضایت زندگی زناشویی اثر دارند</a:t>
            </a:r>
          </a:p>
          <a:p>
            <a:pPr algn="r" rtl="1"/>
            <a:r>
              <a:rPr lang="fa-IR" sz="4000" dirty="0">
                <a:cs typeface="B Mitra" panose="00000400000000000000" pitchFamily="2" charset="-78"/>
              </a:rPr>
              <a:t>در کوتاه مدت و میان مدت میتوان گفت اثر مثبتی دارند</a:t>
            </a:r>
            <a:endParaRPr lang="en-US" sz="4000" dirty="0">
              <a:cs typeface="B Mitra" panose="00000400000000000000" pitchFamily="2" charset="-78"/>
            </a:endParaRPr>
          </a:p>
        </p:txBody>
      </p:sp>
    </p:spTree>
    <p:extLst>
      <p:ext uri="{BB962C8B-B14F-4D97-AF65-F5344CB8AC3E}">
        <p14:creationId xmlns:p14="http://schemas.microsoft.com/office/powerpoint/2010/main" val="3341275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9329-DFC1-0DF5-6A5A-F313C249C3A1}"/>
              </a:ext>
            </a:extLst>
          </p:cNvPr>
          <p:cNvSpPr>
            <a:spLocks noGrp="1"/>
          </p:cNvSpPr>
          <p:nvPr>
            <p:ph type="title"/>
          </p:nvPr>
        </p:nvSpPr>
        <p:spPr/>
        <p:txBody>
          <a:bodyPr>
            <a:normAutofit fontScale="90000"/>
          </a:bodyPr>
          <a:lstStyle/>
          <a:p>
            <a:pPr marL="0" marR="0" lvl="0" indent="0" algn="ctr" defTabSz="914400" rtl="1" eaLnBrk="1" fontAlgn="auto" latinLnBrk="0" hangingPunct="1">
              <a:lnSpc>
                <a:spcPct val="90000"/>
              </a:lnSpc>
              <a:spcBef>
                <a:spcPts val="1000"/>
              </a:spcBef>
              <a:spcAft>
                <a:spcPts val="0"/>
              </a:spcAft>
              <a:tabLst/>
              <a:defRPr/>
            </a:pPr>
            <a:r>
              <a:rPr kumimoji="0" lang="fa-IR" sz="4800" b="0" i="0" u="none" strike="noStrike" kern="1200" cap="none" spc="0" normalizeH="0" baseline="0" noProof="0">
                <a:ln>
                  <a:noFill/>
                </a:ln>
                <a:solidFill>
                  <a:srgbClr val="FFFF00"/>
                </a:solidFill>
                <a:effectLst/>
                <a:uLnTx/>
                <a:uFillTx/>
                <a:latin typeface="Trebuchet MS" panose="020B0603020202020204"/>
                <a:ea typeface="+mn-ea"/>
                <a:cs typeface="B Titr" panose="00000700000000000000" pitchFamily="2" charset="-78"/>
              </a:rPr>
              <a:t>پاسخ به سوالات متداول</a:t>
            </a:r>
            <a:br>
              <a:rPr kumimoji="0" lang="fa-IR" sz="4800" b="0" i="0" u="none" strike="noStrike" kern="1200" cap="none" spc="0" normalizeH="0" baseline="0" noProof="0" dirty="0">
                <a:ln>
                  <a:noFill/>
                </a:ln>
                <a:solidFill>
                  <a:srgbClr val="FFFF00"/>
                </a:solidFill>
                <a:effectLst/>
                <a:uLnTx/>
                <a:uFillTx/>
                <a:latin typeface="Trebuchet MS" panose="020B0603020202020204"/>
                <a:ea typeface="+mn-ea"/>
                <a:cs typeface="B Titr" panose="00000700000000000000" pitchFamily="2" charset="-78"/>
              </a:rPr>
            </a:br>
            <a:endParaRPr lang="en-US" dirty="0"/>
          </a:p>
        </p:txBody>
      </p:sp>
      <p:sp>
        <p:nvSpPr>
          <p:cNvPr id="3" name="Content Placeholder 2">
            <a:extLst>
              <a:ext uri="{FF2B5EF4-FFF2-40B4-BE49-F238E27FC236}">
                <a16:creationId xmlns:a16="http://schemas.microsoft.com/office/drawing/2014/main" id="{D34E6148-F386-60FC-3024-7A4F03AF4D39}"/>
              </a:ext>
            </a:extLst>
          </p:cNvPr>
          <p:cNvSpPr>
            <a:spLocks noGrp="1"/>
          </p:cNvSpPr>
          <p:nvPr>
            <p:ph idx="1"/>
          </p:nvPr>
        </p:nvSpPr>
        <p:spPr>
          <a:xfrm>
            <a:off x="600110" y="2056887"/>
            <a:ext cx="9613861" cy="4047885"/>
          </a:xfrm>
        </p:spPr>
        <p:txBody>
          <a:bodyPr>
            <a:normAutofit fontScale="92500" lnSpcReduction="10000"/>
          </a:bodyPr>
          <a:lstStyle/>
          <a:p>
            <a:pPr algn="r" rtl="1"/>
            <a:r>
              <a:rPr lang="fa-IR" sz="4800" dirty="0">
                <a:cs typeface="B Titr" panose="00000700000000000000" pitchFamily="2" charset="-78"/>
              </a:rPr>
              <a:t> جایگاه ایران در رتبه بندی طلاق دنیا</a:t>
            </a:r>
            <a:endParaRPr lang="en-US" sz="4800" dirty="0">
              <a:cs typeface="B Titr" panose="00000700000000000000" pitchFamily="2" charset="-78"/>
            </a:endParaRPr>
          </a:p>
          <a:p>
            <a:pPr algn="r" rtl="1"/>
            <a:r>
              <a:rPr lang="fa-IR" sz="4800" dirty="0">
                <a:cs typeface="B Titr" panose="00000700000000000000" pitchFamily="2" charset="-78"/>
              </a:rPr>
              <a:t> جایگاه خودمان</a:t>
            </a:r>
            <a:endParaRPr lang="en-US" sz="4800" dirty="0">
              <a:cs typeface="B Titr" panose="00000700000000000000" pitchFamily="2" charset="-78"/>
            </a:endParaRPr>
          </a:p>
          <a:p>
            <a:pPr algn="r" rtl="1"/>
            <a:r>
              <a:rPr lang="fa-IR" sz="4800" dirty="0">
                <a:cs typeface="B Titr" panose="00000700000000000000" pitchFamily="2" charset="-78"/>
              </a:rPr>
              <a:t> جایگاه پرسشنامه های قبل از ازدواج</a:t>
            </a:r>
          </a:p>
          <a:p>
            <a:pPr algn="r" rtl="1"/>
            <a:r>
              <a:rPr lang="fa-IR" sz="4800" dirty="0">
                <a:cs typeface="B Titr" panose="00000700000000000000" pitchFamily="2" charset="-78"/>
              </a:rPr>
              <a:t>جایگاه آموزش ها و مشاوره های قبل از ازدواج</a:t>
            </a:r>
          </a:p>
          <a:p>
            <a:pPr algn="r" rtl="1"/>
            <a:r>
              <a:rPr lang="fa-IR" sz="4800" dirty="0">
                <a:cs typeface="B Titr" panose="00000700000000000000" pitchFamily="2" charset="-78"/>
              </a:rPr>
              <a:t>جایگاه زوج درمانی</a:t>
            </a:r>
          </a:p>
          <a:p>
            <a:pPr algn="r" rtl="1"/>
            <a:r>
              <a:rPr lang="fa-IR" sz="4800" dirty="0">
                <a:cs typeface="B Titr" panose="00000700000000000000" pitchFamily="2" charset="-78"/>
              </a:rPr>
              <a:t>متغیرهای مهم زمان خواستگاری</a:t>
            </a:r>
          </a:p>
        </p:txBody>
      </p:sp>
    </p:spTree>
    <p:extLst>
      <p:ext uri="{BB962C8B-B14F-4D97-AF65-F5344CB8AC3E}">
        <p14:creationId xmlns:p14="http://schemas.microsoft.com/office/powerpoint/2010/main" val="347142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3EB70D-6D73-0CE7-62FF-9A52E722CB8A}"/>
              </a:ext>
            </a:extLst>
          </p:cNvPr>
          <p:cNvSpPr>
            <a:spLocks noGrp="1"/>
          </p:cNvSpPr>
          <p:nvPr>
            <p:ph type="ctrTitle"/>
          </p:nvPr>
        </p:nvSpPr>
        <p:spPr>
          <a:xfrm>
            <a:off x="1283369" y="200655"/>
            <a:ext cx="9144000" cy="1167137"/>
          </a:xfrm>
        </p:spPr>
        <p:txBody>
          <a:bodyPr/>
          <a:lstStyle/>
          <a:p>
            <a:r>
              <a:rPr kumimoji="0" lang="fa-IR" sz="4400" b="1" i="0" u="none" strike="noStrike" kern="1200" cap="none" spc="0" normalizeH="0" baseline="0" noProof="0" dirty="0">
                <a:ln>
                  <a:noFill/>
                </a:ln>
                <a:solidFill>
                  <a:prstClr val="black"/>
                </a:solidFill>
                <a:effectLst/>
                <a:uLnTx/>
                <a:uFillTx/>
                <a:latin typeface="Calibri Light" panose="020F0302020204030204"/>
                <a:ea typeface="+mj-ea"/>
                <a:cs typeface="B Titr" panose="00000700000000000000" pitchFamily="2" charset="-78"/>
              </a:rPr>
              <a:t>اثربخشی برنامه های قبل  از ازدواج (2010)</a:t>
            </a:r>
            <a:endParaRPr lang="en-US" dirty="0"/>
          </a:p>
        </p:txBody>
      </p:sp>
      <p:sp>
        <p:nvSpPr>
          <p:cNvPr id="6" name="Subtitle 5">
            <a:extLst>
              <a:ext uri="{FF2B5EF4-FFF2-40B4-BE49-F238E27FC236}">
                <a16:creationId xmlns:a16="http://schemas.microsoft.com/office/drawing/2014/main" id="{008EB566-264E-9A9B-29D9-08F047BA154B}"/>
              </a:ext>
            </a:extLst>
          </p:cNvPr>
          <p:cNvSpPr>
            <a:spLocks noGrp="1"/>
          </p:cNvSpPr>
          <p:nvPr>
            <p:ph type="subTitle" idx="1"/>
          </p:nvPr>
        </p:nvSpPr>
        <p:spPr/>
        <p:txBody>
          <a:bodyPr/>
          <a:lstStyle/>
          <a:p>
            <a:endParaRPr lang="en-US"/>
          </a:p>
        </p:txBody>
      </p:sp>
      <p:pic>
        <p:nvPicPr>
          <p:cNvPr id="8" name="Picture 7">
            <a:extLst>
              <a:ext uri="{FF2B5EF4-FFF2-40B4-BE49-F238E27FC236}">
                <a16:creationId xmlns:a16="http://schemas.microsoft.com/office/drawing/2014/main" id="{274C95C6-60CA-ACA8-D1E2-F09824C102A8}"/>
              </a:ext>
            </a:extLst>
          </p:cNvPr>
          <p:cNvPicPr>
            <a:picLocks noChangeAspect="1"/>
          </p:cNvPicPr>
          <p:nvPr/>
        </p:nvPicPr>
        <p:blipFill>
          <a:blip r:embed="rId2"/>
          <a:stretch>
            <a:fillRect/>
          </a:stretch>
        </p:blipFill>
        <p:spPr>
          <a:xfrm>
            <a:off x="88232" y="1573537"/>
            <a:ext cx="12192000" cy="3364849"/>
          </a:xfrm>
          <a:prstGeom prst="rect">
            <a:avLst/>
          </a:prstGeom>
        </p:spPr>
      </p:pic>
      <p:pic>
        <p:nvPicPr>
          <p:cNvPr id="10" name="Picture 9">
            <a:extLst>
              <a:ext uri="{FF2B5EF4-FFF2-40B4-BE49-F238E27FC236}">
                <a16:creationId xmlns:a16="http://schemas.microsoft.com/office/drawing/2014/main" id="{6AF7933E-0404-2B70-8E76-45509381F8B3}"/>
              </a:ext>
            </a:extLst>
          </p:cNvPr>
          <p:cNvPicPr>
            <a:picLocks noChangeAspect="1"/>
          </p:cNvPicPr>
          <p:nvPr/>
        </p:nvPicPr>
        <p:blipFill>
          <a:blip r:embed="rId3"/>
          <a:stretch>
            <a:fillRect/>
          </a:stretch>
        </p:blipFill>
        <p:spPr>
          <a:xfrm>
            <a:off x="385011" y="5349875"/>
            <a:ext cx="11598442" cy="1413613"/>
          </a:xfrm>
          <a:prstGeom prst="rect">
            <a:avLst/>
          </a:prstGeom>
        </p:spPr>
      </p:pic>
    </p:spTree>
    <p:extLst>
      <p:ext uri="{BB962C8B-B14F-4D97-AF65-F5344CB8AC3E}">
        <p14:creationId xmlns:p14="http://schemas.microsoft.com/office/powerpoint/2010/main" val="2808330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8D96-D3E6-F753-1D8C-4F2D78C9C6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94126A-7211-9448-87BC-7F499BD94B73}"/>
              </a:ext>
            </a:extLst>
          </p:cNvPr>
          <p:cNvSpPr>
            <a:spLocks noGrp="1"/>
          </p:cNvSpPr>
          <p:nvPr>
            <p:ph sz="half" idx="1"/>
          </p:nvPr>
        </p:nvSpPr>
        <p:spPr/>
        <p:txBody>
          <a:bodyPr>
            <a:normAutofit/>
          </a:bodyPr>
          <a:lstStyle/>
          <a:p>
            <a:r>
              <a:rPr lang="en-US" dirty="0"/>
              <a:t>premarital education</a:t>
            </a:r>
            <a:r>
              <a:rPr lang="fa-IR" dirty="0"/>
              <a:t> </a:t>
            </a:r>
            <a:r>
              <a:rPr lang="en-US" dirty="0"/>
              <a:t>programs do not improve relationship quality/satisfaction when unpublished studies are</a:t>
            </a:r>
            <a:r>
              <a:rPr lang="fa-IR" dirty="0"/>
              <a:t> </a:t>
            </a:r>
            <a:r>
              <a:rPr lang="en-US" dirty="0"/>
              <a:t>included in the analysis</a:t>
            </a:r>
          </a:p>
          <a:p>
            <a:r>
              <a:rPr lang="en-US" dirty="0"/>
              <a:t>it may take decades of research to provide a definitive answer to the question of the effectiveness of premarital education</a:t>
            </a:r>
          </a:p>
        </p:txBody>
      </p:sp>
      <p:sp>
        <p:nvSpPr>
          <p:cNvPr id="4" name="Content Placeholder 3">
            <a:extLst>
              <a:ext uri="{FF2B5EF4-FFF2-40B4-BE49-F238E27FC236}">
                <a16:creationId xmlns:a16="http://schemas.microsoft.com/office/drawing/2014/main" id="{92391B7E-E636-100B-4644-CC54C4FFD48A}"/>
              </a:ext>
            </a:extLst>
          </p:cNvPr>
          <p:cNvSpPr>
            <a:spLocks noGrp="1"/>
          </p:cNvSpPr>
          <p:nvPr>
            <p:ph sz="half" idx="2"/>
          </p:nvPr>
        </p:nvSpPr>
        <p:spPr/>
        <p:txBody>
          <a:bodyPr>
            <a:normAutofit/>
          </a:bodyPr>
          <a:lstStyle/>
          <a:p>
            <a:pPr algn="r" rtl="1"/>
            <a:r>
              <a:rPr lang="fa-IR" sz="4000" dirty="0">
                <a:cs typeface="B Mitra" panose="00000400000000000000" pitchFamily="2" charset="-78"/>
              </a:rPr>
              <a:t>وقتی مطالعات چاپ نشده را هم ارزیابی کنیم به این نتیجه میرسیم که این آموزش ها و مشاوره ها تاثیری ندارند</a:t>
            </a:r>
          </a:p>
          <a:p>
            <a:pPr algn="r" rtl="1"/>
            <a:r>
              <a:rPr lang="fa-IR" sz="4000" dirty="0">
                <a:cs typeface="B Mitra" panose="00000400000000000000" pitchFamily="2" charset="-78"/>
              </a:rPr>
              <a:t>دهها سال تحقیق بیشتر لازم است تا بتوان به صراحت اظهر نظر نمود!</a:t>
            </a:r>
            <a:endParaRPr lang="en-US" sz="4000" dirty="0">
              <a:cs typeface="B Mitra" panose="00000400000000000000" pitchFamily="2" charset="-78"/>
            </a:endParaRPr>
          </a:p>
        </p:txBody>
      </p:sp>
    </p:spTree>
    <p:extLst>
      <p:ext uri="{BB962C8B-B14F-4D97-AF65-F5344CB8AC3E}">
        <p14:creationId xmlns:p14="http://schemas.microsoft.com/office/powerpoint/2010/main" val="947103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8CF94B72-48EB-625C-8058-69A9AE16D0AD}"/>
              </a:ext>
            </a:extLst>
          </p:cNvPr>
          <p:cNvSpPr>
            <a:spLocks noGrp="1"/>
          </p:cNvSpPr>
          <p:nvPr>
            <p:ph type="subTitle" idx="1"/>
          </p:nvPr>
        </p:nvSpPr>
        <p:spPr>
          <a:xfrm>
            <a:off x="1104900" y="192504"/>
            <a:ext cx="9144000" cy="1032291"/>
          </a:xfrm>
        </p:spPr>
        <p:txBody>
          <a:bodyPr>
            <a:normAutofit/>
          </a:bodyPr>
          <a:lstStyle/>
          <a:p>
            <a:pPr rtl="1"/>
            <a:r>
              <a:rPr lang="fa-IR" sz="4000" dirty="0">
                <a:cs typeface="B Titr" panose="00000700000000000000" pitchFamily="2" charset="-78"/>
              </a:rPr>
              <a:t>تاثیر در خانواده های کم درآمد (2019)</a:t>
            </a:r>
            <a:endParaRPr lang="en-US" sz="4000" dirty="0">
              <a:cs typeface="B Titr" panose="00000700000000000000" pitchFamily="2" charset="-78"/>
            </a:endParaRPr>
          </a:p>
        </p:txBody>
      </p:sp>
      <p:pic>
        <p:nvPicPr>
          <p:cNvPr id="8" name="Picture 7">
            <a:extLst>
              <a:ext uri="{FF2B5EF4-FFF2-40B4-BE49-F238E27FC236}">
                <a16:creationId xmlns:a16="http://schemas.microsoft.com/office/drawing/2014/main" id="{E9339626-8135-2C5B-FA9B-51C14FFD42C1}"/>
              </a:ext>
            </a:extLst>
          </p:cNvPr>
          <p:cNvPicPr>
            <a:picLocks noChangeAspect="1"/>
          </p:cNvPicPr>
          <p:nvPr/>
        </p:nvPicPr>
        <p:blipFill>
          <a:blip r:embed="rId2"/>
          <a:stretch>
            <a:fillRect/>
          </a:stretch>
        </p:blipFill>
        <p:spPr>
          <a:xfrm>
            <a:off x="1524000" y="1722102"/>
            <a:ext cx="8724900" cy="4829175"/>
          </a:xfrm>
          <a:prstGeom prst="rect">
            <a:avLst/>
          </a:prstGeom>
        </p:spPr>
      </p:pic>
      <p:pic>
        <p:nvPicPr>
          <p:cNvPr id="10" name="Picture 9">
            <a:extLst>
              <a:ext uri="{FF2B5EF4-FFF2-40B4-BE49-F238E27FC236}">
                <a16:creationId xmlns:a16="http://schemas.microsoft.com/office/drawing/2014/main" id="{813FEFC3-E7EB-488C-373D-B68BD88FB447}"/>
              </a:ext>
            </a:extLst>
          </p:cNvPr>
          <p:cNvPicPr>
            <a:picLocks noChangeAspect="1"/>
          </p:cNvPicPr>
          <p:nvPr/>
        </p:nvPicPr>
        <p:blipFill>
          <a:blip r:embed="rId3"/>
          <a:stretch>
            <a:fillRect/>
          </a:stretch>
        </p:blipFill>
        <p:spPr>
          <a:xfrm>
            <a:off x="3546809" y="5990891"/>
            <a:ext cx="4743450" cy="866775"/>
          </a:xfrm>
          <a:prstGeom prst="rect">
            <a:avLst/>
          </a:prstGeom>
        </p:spPr>
      </p:pic>
    </p:spTree>
    <p:extLst>
      <p:ext uri="{BB962C8B-B14F-4D97-AF65-F5344CB8AC3E}">
        <p14:creationId xmlns:p14="http://schemas.microsoft.com/office/powerpoint/2010/main" val="1073217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02162-8361-724F-F049-8A739435A7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F1AA1C-D64C-AD23-41DC-4BBEE40D565D}"/>
              </a:ext>
            </a:extLst>
          </p:cNvPr>
          <p:cNvSpPr>
            <a:spLocks noGrp="1"/>
          </p:cNvSpPr>
          <p:nvPr>
            <p:ph sz="half" idx="1"/>
          </p:nvPr>
        </p:nvSpPr>
        <p:spPr/>
        <p:txBody>
          <a:bodyPr/>
          <a:lstStyle/>
          <a:p>
            <a:r>
              <a:rPr lang="en-US" dirty="0">
                <a:cs typeface="+mj-cs"/>
              </a:rPr>
              <a:t>randomized-controlled design in low-income</a:t>
            </a:r>
            <a:r>
              <a:rPr lang="fa-IR" dirty="0">
                <a:cs typeface="+mj-cs"/>
              </a:rPr>
              <a:t> </a:t>
            </a:r>
            <a:r>
              <a:rPr lang="en-US" dirty="0">
                <a:cs typeface="+mj-cs"/>
              </a:rPr>
              <a:t>couples </a:t>
            </a:r>
            <a:endParaRPr lang="fa-IR" dirty="0">
              <a:cs typeface="+mj-cs"/>
            </a:endParaRPr>
          </a:p>
          <a:p>
            <a:r>
              <a:rPr lang="en-US" dirty="0">
                <a:cs typeface="+mj-cs"/>
              </a:rPr>
              <a:t>Analyses revealed a small but </a:t>
            </a:r>
            <a:r>
              <a:rPr lang="en-US" dirty="0" err="1">
                <a:cs typeface="+mj-cs"/>
              </a:rPr>
              <a:t>sta-tistically</a:t>
            </a:r>
            <a:r>
              <a:rPr lang="en-US" dirty="0">
                <a:cs typeface="+mj-cs"/>
              </a:rPr>
              <a:t> significant mean effect of d+=0.10</a:t>
            </a:r>
          </a:p>
        </p:txBody>
      </p:sp>
      <p:sp>
        <p:nvSpPr>
          <p:cNvPr id="4" name="Content Placeholder 3">
            <a:extLst>
              <a:ext uri="{FF2B5EF4-FFF2-40B4-BE49-F238E27FC236}">
                <a16:creationId xmlns:a16="http://schemas.microsoft.com/office/drawing/2014/main" id="{6B844C43-F66F-5C91-7271-C93895654E9D}"/>
              </a:ext>
            </a:extLst>
          </p:cNvPr>
          <p:cNvSpPr>
            <a:spLocks noGrp="1"/>
          </p:cNvSpPr>
          <p:nvPr>
            <p:ph sz="half" idx="2"/>
          </p:nvPr>
        </p:nvSpPr>
        <p:spPr/>
        <p:txBody>
          <a:bodyPr>
            <a:normAutofit/>
          </a:bodyPr>
          <a:lstStyle/>
          <a:p>
            <a:pPr algn="r" rtl="1"/>
            <a:r>
              <a:rPr lang="fa-IR" sz="4400" dirty="0">
                <a:cs typeface="B Mitra" panose="00000400000000000000" pitchFamily="2" charset="-78"/>
              </a:rPr>
              <a:t>طراحی های شاهد دار و تصادفی شده (شرایط ایده آل)</a:t>
            </a:r>
          </a:p>
          <a:p>
            <a:pPr algn="r" rtl="1"/>
            <a:r>
              <a:rPr lang="fa-IR" sz="4400" dirty="0">
                <a:cs typeface="B Mitra" panose="00000400000000000000" pitchFamily="2" charset="-78"/>
              </a:rPr>
              <a:t>تاثیر کم</a:t>
            </a:r>
            <a:endParaRPr lang="en-US" sz="4400" dirty="0">
              <a:cs typeface="B Mitra" panose="00000400000000000000" pitchFamily="2" charset="-78"/>
            </a:endParaRPr>
          </a:p>
        </p:txBody>
      </p:sp>
    </p:spTree>
    <p:extLst>
      <p:ext uri="{BB962C8B-B14F-4D97-AF65-F5344CB8AC3E}">
        <p14:creationId xmlns:p14="http://schemas.microsoft.com/office/powerpoint/2010/main" val="1235966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AD658-526E-FC54-426C-605EAD0990F9}"/>
              </a:ext>
            </a:extLst>
          </p:cNvPr>
          <p:cNvSpPr>
            <a:spLocks noGrp="1"/>
          </p:cNvSpPr>
          <p:nvPr>
            <p:ph type="title"/>
          </p:nvPr>
        </p:nvSpPr>
        <p:spPr/>
        <p:txBody>
          <a:bodyPr/>
          <a:lstStyle/>
          <a:p>
            <a:pPr algn="ctr"/>
            <a:r>
              <a:rPr lang="fa-IR" dirty="0">
                <a:cs typeface="B Titr" panose="00000700000000000000" pitchFamily="2" charset="-78"/>
              </a:rPr>
              <a:t>اثربخشی زوج درمانی در درمان زوج افسرده</a:t>
            </a:r>
            <a:br>
              <a:rPr lang="fa-IR" dirty="0">
                <a:cs typeface="B Titr" panose="00000700000000000000" pitchFamily="2" charset="-78"/>
              </a:rPr>
            </a:br>
            <a:r>
              <a:rPr lang="fa-IR" dirty="0">
                <a:solidFill>
                  <a:srgbClr val="00B0F0"/>
                </a:solidFill>
                <a:cs typeface="B Titr" panose="00000700000000000000" pitchFamily="2" charset="-78"/>
              </a:rPr>
              <a:t>نتایج مثبت</a:t>
            </a:r>
            <a:endParaRPr lang="en-US" dirty="0">
              <a:solidFill>
                <a:srgbClr val="00B0F0"/>
              </a:solidFill>
              <a:cs typeface="B Titr" panose="00000700000000000000" pitchFamily="2" charset="-78"/>
            </a:endParaRPr>
          </a:p>
        </p:txBody>
      </p:sp>
      <p:pic>
        <p:nvPicPr>
          <p:cNvPr id="5" name="Content Placeholder 4">
            <a:extLst>
              <a:ext uri="{FF2B5EF4-FFF2-40B4-BE49-F238E27FC236}">
                <a16:creationId xmlns:a16="http://schemas.microsoft.com/office/drawing/2014/main" id="{3F20EEAC-EB74-EB0F-15D8-8079F076C227}"/>
              </a:ext>
            </a:extLst>
          </p:cNvPr>
          <p:cNvPicPr>
            <a:picLocks noGrp="1" noChangeAspect="1"/>
          </p:cNvPicPr>
          <p:nvPr>
            <p:ph idx="1"/>
          </p:nvPr>
        </p:nvPicPr>
        <p:blipFill>
          <a:blip r:embed="rId2"/>
          <a:stretch>
            <a:fillRect/>
          </a:stretch>
        </p:blipFill>
        <p:spPr>
          <a:xfrm>
            <a:off x="838200" y="2383509"/>
            <a:ext cx="10515600" cy="3235569"/>
          </a:xfrm>
        </p:spPr>
      </p:pic>
    </p:spTree>
    <p:extLst>
      <p:ext uri="{BB962C8B-B14F-4D97-AF65-F5344CB8AC3E}">
        <p14:creationId xmlns:p14="http://schemas.microsoft.com/office/powerpoint/2010/main" val="2863624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3C4B1B-DF8A-D614-009B-F395A330139D}"/>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3A2626D0-A299-2D9B-2871-226AFDFCA81B}"/>
              </a:ext>
            </a:extLst>
          </p:cNvPr>
          <p:cNvSpPr>
            <a:spLocks noGrp="1"/>
          </p:cNvSpPr>
          <p:nvPr>
            <p:ph sz="half" idx="1"/>
          </p:nvPr>
        </p:nvSpPr>
        <p:spPr>
          <a:xfrm>
            <a:off x="838200" y="3882189"/>
            <a:ext cx="5181600" cy="2294774"/>
          </a:xfrm>
        </p:spPr>
        <p:txBody>
          <a:bodyPr/>
          <a:lstStyle/>
          <a:p>
            <a:r>
              <a:rPr lang="en-US" b="0" i="0" dirty="0">
                <a:solidFill>
                  <a:srgbClr val="212121"/>
                </a:solidFill>
                <a:effectLst/>
                <a:latin typeface="BlinkMacSystemFont"/>
              </a:rPr>
              <a:t>Couple therapy has large effects on key relationship domains and gains are generally maintained over short- and long-term follow-up </a:t>
            </a:r>
            <a:endParaRPr lang="en-US" dirty="0"/>
          </a:p>
        </p:txBody>
      </p:sp>
      <p:sp>
        <p:nvSpPr>
          <p:cNvPr id="6" name="Content Placeholder 5">
            <a:extLst>
              <a:ext uri="{FF2B5EF4-FFF2-40B4-BE49-F238E27FC236}">
                <a16:creationId xmlns:a16="http://schemas.microsoft.com/office/drawing/2014/main" id="{793B05C4-0A5B-EE08-8215-A864D1B6B9EB}"/>
              </a:ext>
            </a:extLst>
          </p:cNvPr>
          <p:cNvSpPr>
            <a:spLocks noGrp="1"/>
          </p:cNvSpPr>
          <p:nvPr>
            <p:ph sz="half" idx="2"/>
          </p:nvPr>
        </p:nvSpPr>
        <p:spPr>
          <a:xfrm>
            <a:off x="6172200" y="3882187"/>
            <a:ext cx="5181600" cy="2294775"/>
          </a:xfrm>
        </p:spPr>
        <p:txBody>
          <a:bodyPr>
            <a:normAutofit/>
          </a:bodyPr>
          <a:lstStyle/>
          <a:p>
            <a:pPr algn="r" rtl="1"/>
            <a:r>
              <a:rPr lang="fa-IR" sz="4800" dirty="0">
                <a:cs typeface="B Mitra" panose="00000400000000000000" pitchFamily="2" charset="-78"/>
              </a:rPr>
              <a:t>زوج درمانی تاثیردارد</a:t>
            </a:r>
          </a:p>
          <a:p>
            <a:pPr algn="r" rtl="1"/>
            <a:r>
              <a:rPr lang="fa-IR" sz="4400" dirty="0">
                <a:cs typeface="B Mitra" panose="00000400000000000000" pitchFamily="2" charset="-78"/>
              </a:rPr>
              <a:t>البته به تفاوت های فرهنگی باید دقت نمود</a:t>
            </a:r>
            <a:endParaRPr lang="en-US" sz="4400" dirty="0">
              <a:cs typeface="B Mitra" panose="00000400000000000000" pitchFamily="2" charset="-78"/>
            </a:endParaRPr>
          </a:p>
        </p:txBody>
      </p:sp>
      <p:pic>
        <p:nvPicPr>
          <p:cNvPr id="8" name="Picture 7">
            <a:extLst>
              <a:ext uri="{FF2B5EF4-FFF2-40B4-BE49-F238E27FC236}">
                <a16:creationId xmlns:a16="http://schemas.microsoft.com/office/drawing/2014/main" id="{C62DD6A7-98FC-62FF-59C1-CF5428950CCC}"/>
              </a:ext>
            </a:extLst>
          </p:cNvPr>
          <p:cNvPicPr>
            <a:picLocks noChangeAspect="1"/>
          </p:cNvPicPr>
          <p:nvPr/>
        </p:nvPicPr>
        <p:blipFill>
          <a:blip r:embed="rId2"/>
          <a:stretch>
            <a:fillRect/>
          </a:stretch>
        </p:blipFill>
        <p:spPr>
          <a:xfrm>
            <a:off x="1772652" y="0"/>
            <a:ext cx="8229600" cy="2781300"/>
          </a:xfrm>
          <a:prstGeom prst="rect">
            <a:avLst/>
          </a:prstGeom>
        </p:spPr>
      </p:pic>
    </p:spTree>
    <p:extLst>
      <p:ext uri="{BB962C8B-B14F-4D97-AF65-F5344CB8AC3E}">
        <p14:creationId xmlns:p14="http://schemas.microsoft.com/office/powerpoint/2010/main" val="3223405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FF1F70-50DA-9A32-E111-21B5DF8C5CAA}"/>
              </a:ext>
            </a:extLst>
          </p:cNvPr>
          <p:cNvSpPr>
            <a:spLocks noGrp="1"/>
          </p:cNvSpPr>
          <p:nvPr>
            <p:ph type="title"/>
          </p:nvPr>
        </p:nvSpPr>
        <p:spPr/>
        <p:txBody>
          <a:bodyPr/>
          <a:lstStyle/>
          <a:p>
            <a:endParaRPr lang="en-US"/>
          </a:p>
        </p:txBody>
      </p:sp>
      <p:pic>
        <p:nvPicPr>
          <p:cNvPr id="12" name="Content Placeholder 11">
            <a:extLst>
              <a:ext uri="{FF2B5EF4-FFF2-40B4-BE49-F238E27FC236}">
                <a16:creationId xmlns:a16="http://schemas.microsoft.com/office/drawing/2014/main" id="{2A73AA5C-39E4-6E83-E0BE-C2804609C8A4}"/>
              </a:ext>
            </a:extLst>
          </p:cNvPr>
          <p:cNvPicPr>
            <a:picLocks noGrp="1" noChangeAspect="1"/>
          </p:cNvPicPr>
          <p:nvPr>
            <p:ph idx="1"/>
          </p:nvPr>
        </p:nvPicPr>
        <p:blipFill>
          <a:blip r:embed="rId2"/>
          <a:stretch>
            <a:fillRect/>
          </a:stretch>
        </p:blipFill>
        <p:spPr>
          <a:xfrm>
            <a:off x="368969" y="561980"/>
            <a:ext cx="11454062" cy="5734040"/>
          </a:xfrm>
        </p:spPr>
      </p:pic>
    </p:spTree>
    <p:extLst>
      <p:ext uri="{BB962C8B-B14F-4D97-AF65-F5344CB8AC3E}">
        <p14:creationId xmlns:p14="http://schemas.microsoft.com/office/powerpoint/2010/main" val="3932733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64FC-99A1-DC4D-72CD-3118F9923D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9B2758-0E03-F726-7F29-9A2D62C74D36}"/>
              </a:ext>
            </a:extLst>
          </p:cNvPr>
          <p:cNvSpPr>
            <a:spLocks noGrp="1"/>
          </p:cNvSpPr>
          <p:nvPr>
            <p:ph sz="half" idx="1"/>
          </p:nvPr>
        </p:nvSpPr>
        <p:spPr/>
        <p:txBody>
          <a:bodyPr/>
          <a:lstStyle/>
          <a:p>
            <a:r>
              <a:rPr lang="en-US" dirty="0"/>
              <a:t>Efficacy refers to treatment effects observed</a:t>
            </a:r>
            <a:r>
              <a:rPr lang="fa-IR" dirty="0"/>
              <a:t> </a:t>
            </a:r>
            <a:r>
              <a:rPr lang="en-US" dirty="0"/>
              <a:t>in randomized controlled trials, whereas effectiveness refers to treatment effects in routine practice.</a:t>
            </a:r>
          </a:p>
        </p:txBody>
      </p:sp>
      <p:sp>
        <p:nvSpPr>
          <p:cNvPr id="4" name="Content Placeholder 3">
            <a:extLst>
              <a:ext uri="{FF2B5EF4-FFF2-40B4-BE49-F238E27FC236}">
                <a16:creationId xmlns:a16="http://schemas.microsoft.com/office/drawing/2014/main" id="{50D88B27-89E6-89A7-4027-6045F49C74FC}"/>
              </a:ext>
            </a:extLst>
          </p:cNvPr>
          <p:cNvSpPr>
            <a:spLocks noGrp="1"/>
          </p:cNvSpPr>
          <p:nvPr>
            <p:ph sz="half" idx="2"/>
          </p:nvPr>
        </p:nvSpPr>
        <p:spPr/>
        <p:txBody>
          <a:bodyPr>
            <a:normAutofit/>
          </a:bodyPr>
          <a:lstStyle/>
          <a:p>
            <a:pPr algn="r" rtl="1"/>
            <a:r>
              <a:rPr lang="fa-IR" sz="4000" dirty="0">
                <a:cs typeface="B Mitra" panose="00000400000000000000" pitchFamily="2" charset="-78"/>
              </a:rPr>
              <a:t>توجه به دو واژه</a:t>
            </a:r>
          </a:p>
          <a:p>
            <a:pPr algn="r" rtl="1"/>
            <a:r>
              <a:rPr lang="fa-IR" sz="4000" dirty="0">
                <a:cs typeface="B Mitra" panose="00000400000000000000" pitchFamily="2" charset="-78"/>
              </a:rPr>
              <a:t>کارآیی (شرایط ایده آل)</a:t>
            </a:r>
          </a:p>
          <a:p>
            <a:pPr algn="r" rtl="1"/>
            <a:r>
              <a:rPr lang="fa-IR" sz="4000" dirty="0">
                <a:cs typeface="B Mitra" panose="00000400000000000000" pitchFamily="2" charset="-78"/>
              </a:rPr>
              <a:t>اثربخشی (شرایط واقعی)</a:t>
            </a:r>
            <a:endParaRPr lang="en-US" sz="4000" dirty="0">
              <a:cs typeface="B Mitra" panose="00000400000000000000" pitchFamily="2" charset="-78"/>
            </a:endParaRPr>
          </a:p>
        </p:txBody>
      </p:sp>
    </p:spTree>
    <p:extLst>
      <p:ext uri="{BB962C8B-B14F-4D97-AF65-F5344CB8AC3E}">
        <p14:creationId xmlns:p14="http://schemas.microsoft.com/office/powerpoint/2010/main" val="4187452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A63DBE-374E-4A21-65A9-5D8F462601C3}"/>
              </a:ext>
            </a:extLst>
          </p:cNvPr>
          <p:cNvSpPr>
            <a:spLocks noGrp="1"/>
          </p:cNvSpPr>
          <p:nvPr>
            <p:ph type="ctrTitle"/>
          </p:nvPr>
        </p:nvSpPr>
        <p:spPr/>
        <p:txBody>
          <a:bodyPr/>
          <a:lstStyle/>
          <a:p>
            <a:endParaRPr lang="en-US" dirty="0"/>
          </a:p>
        </p:txBody>
      </p:sp>
      <p:sp>
        <p:nvSpPr>
          <p:cNvPr id="6" name="Subtitle 5">
            <a:extLst>
              <a:ext uri="{FF2B5EF4-FFF2-40B4-BE49-F238E27FC236}">
                <a16:creationId xmlns:a16="http://schemas.microsoft.com/office/drawing/2014/main" id="{2618586D-DC76-6D49-D73C-B672E53670BE}"/>
              </a:ext>
            </a:extLst>
          </p:cNvPr>
          <p:cNvSpPr>
            <a:spLocks noGrp="1"/>
          </p:cNvSpPr>
          <p:nvPr>
            <p:ph type="subTitle" idx="1"/>
          </p:nvPr>
        </p:nvSpPr>
        <p:spPr/>
        <p:txBody>
          <a:bodyPr/>
          <a:lstStyle/>
          <a:p>
            <a:endParaRPr lang="en-US"/>
          </a:p>
        </p:txBody>
      </p:sp>
      <p:pic>
        <p:nvPicPr>
          <p:cNvPr id="8" name="Picture 7">
            <a:extLst>
              <a:ext uri="{FF2B5EF4-FFF2-40B4-BE49-F238E27FC236}">
                <a16:creationId xmlns:a16="http://schemas.microsoft.com/office/drawing/2014/main" id="{8CB60912-24B0-6463-BE25-3AE68D9AFE71}"/>
              </a:ext>
            </a:extLst>
          </p:cNvPr>
          <p:cNvPicPr>
            <a:picLocks noChangeAspect="1"/>
          </p:cNvPicPr>
          <p:nvPr/>
        </p:nvPicPr>
        <p:blipFill>
          <a:blip r:embed="rId2"/>
          <a:stretch>
            <a:fillRect/>
          </a:stretch>
        </p:blipFill>
        <p:spPr>
          <a:xfrm>
            <a:off x="20130" y="0"/>
            <a:ext cx="12151740" cy="6858000"/>
          </a:xfrm>
          <a:prstGeom prst="rect">
            <a:avLst/>
          </a:prstGeom>
        </p:spPr>
      </p:pic>
      <p:sp>
        <p:nvSpPr>
          <p:cNvPr id="9" name="Arrow: Left 8">
            <a:extLst>
              <a:ext uri="{FF2B5EF4-FFF2-40B4-BE49-F238E27FC236}">
                <a16:creationId xmlns:a16="http://schemas.microsoft.com/office/drawing/2014/main" id="{CC816B41-0B7D-8D8E-36A1-50F4C12FC8E4}"/>
              </a:ext>
            </a:extLst>
          </p:cNvPr>
          <p:cNvSpPr/>
          <p:nvPr/>
        </p:nvSpPr>
        <p:spPr>
          <a:xfrm>
            <a:off x="9529090" y="1030288"/>
            <a:ext cx="2277819" cy="2387599"/>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600" b="0" i="0" u="none" strike="noStrike" kern="1200" cap="none" spc="0" normalizeH="0" baseline="0" noProof="0" dirty="0">
                <a:ln>
                  <a:noFill/>
                </a:ln>
                <a:solidFill>
                  <a:srgbClr val="FF0000"/>
                </a:solidFill>
                <a:effectLst/>
                <a:uLnTx/>
                <a:uFillTx/>
                <a:latin typeface="Calibri" panose="020F0502020204030204"/>
                <a:ea typeface="+mn-ea"/>
                <a:cs typeface="B Titr" panose="00000700000000000000" pitchFamily="2" charset="-78"/>
              </a:rPr>
              <a:t>شرایط ایده آل</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B Titr" panose="00000700000000000000" pitchFamily="2" charset="-78"/>
            </a:endParaRPr>
          </a:p>
        </p:txBody>
      </p:sp>
      <p:sp>
        <p:nvSpPr>
          <p:cNvPr id="10" name="Arrow: Right 9">
            <a:extLst>
              <a:ext uri="{FF2B5EF4-FFF2-40B4-BE49-F238E27FC236}">
                <a16:creationId xmlns:a16="http://schemas.microsoft.com/office/drawing/2014/main" id="{92E74C01-CE0C-D667-43A7-345C4BF69A5F}"/>
              </a:ext>
            </a:extLst>
          </p:cNvPr>
          <p:cNvSpPr/>
          <p:nvPr/>
        </p:nvSpPr>
        <p:spPr>
          <a:xfrm>
            <a:off x="385091" y="105695"/>
            <a:ext cx="2775283" cy="203333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a:ln>
                  <a:noFill/>
                </a:ln>
                <a:solidFill>
                  <a:srgbClr val="FF0000"/>
                </a:solidFill>
                <a:effectLst/>
                <a:uLnTx/>
                <a:uFillTx/>
                <a:latin typeface="Calibri" panose="020F0502020204030204"/>
                <a:ea typeface="+mn-ea"/>
                <a:cs typeface="B Titr" panose="00000700000000000000" pitchFamily="2" charset="-78"/>
              </a:rPr>
              <a:t>شرایط واقعی</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B Titr" panose="00000700000000000000" pitchFamily="2" charset="-78"/>
            </a:endParaRPr>
          </a:p>
        </p:txBody>
      </p:sp>
    </p:spTree>
    <p:extLst>
      <p:ext uri="{BB962C8B-B14F-4D97-AF65-F5344CB8AC3E}">
        <p14:creationId xmlns:p14="http://schemas.microsoft.com/office/powerpoint/2010/main" val="791704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DE55-C193-3269-4E0A-781ECCFB971B}"/>
              </a:ext>
            </a:extLst>
          </p:cNvPr>
          <p:cNvSpPr>
            <a:spLocks noGrp="1"/>
          </p:cNvSpPr>
          <p:nvPr>
            <p:ph type="title"/>
          </p:nvPr>
        </p:nvSpPr>
        <p:spPr>
          <a:xfrm>
            <a:off x="838200" y="123827"/>
            <a:ext cx="10515600" cy="806616"/>
          </a:xfrm>
        </p:spPr>
        <p:txBody>
          <a:bodyPr>
            <a:normAutofit/>
          </a:bodyPr>
          <a:lstStyle/>
          <a:p>
            <a:pPr algn="r" rtl="1"/>
            <a:r>
              <a:rPr lang="fa-IR" dirty="0">
                <a:cs typeface="B Titr" panose="00000700000000000000" pitchFamily="2" charset="-78"/>
              </a:rPr>
              <a:t>در نهایت چه؟</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id="{CC866E2C-FD14-C4B0-E1A4-D21444EC61F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A05C505-239D-C53A-F5D9-ACC5010AE7D0}"/>
              </a:ext>
            </a:extLst>
          </p:cNvPr>
          <p:cNvPicPr>
            <a:picLocks noChangeAspect="1"/>
          </p:cNvPicPr>
          <p:nvPr/>
        </p:nvPicPr>
        <p:blipFill>
          <a:blip r:embed="rId2"/>
          <a:stretch>
            <a:fillRect/>
          </a:stretch>
        </p:blipFill>
        <p:spPr>
          <a:xfrm>
            <a:off x="1219199" y="1089861"/>
            <a:ext cx="9064291" cy="5087102"/>
          </a:xfrm>
          <a:prstGeom prst="rect">
            <a:avLst/>
          </a:prstGeom>
        </p:spPr>
      </p:pic>
      <p:pic>
        <p:nvPicPr>
          <p:cNvPr id="7" name="Picture 6">
            <a:extLst>
              <a:ext uri="{FF2B5EF4-FFF2-40B4-BE49-F238E27FC236}">
                <a16:creationId xmlns:a16="http://schemas.microsoft.com/office/drawing/2014/main" id="{6513432E-BDBB-F42D-5918-EE2D2CC9CCC6}"/>
              </a:ext>
            </a:extLst>
          </p:cNvPr>
          <p:cNvPicPr>
            <a:picLocks noChangeAspect="1"/>
          </p:cNvPicPr>
          <p:nvPr/>
        </p:nvPicPr>
        <p:blipFill>
          <a:blip r:embed="rId3"/>
          <a:stretch>
            <a:fillRect/>
          </a:stretch>
        </p:blipFill>
        <p:spPr>
          <a:xfrm>
            <a:off x="2805112" y="6019799"/>
            <a:ext cx="6581775" cy="714375"/>
          </a:xfrm>
          <a:prstGeom prst="rect">
            <a:avLst/>
          </a:prstGeom>
        </p:spPr>
      </p:pic>
    </p:spTree>
    <p:extLst>
      <p:ext uri="{BB962C8B-B14F-4D97-AF65-F5344CB8AC3E}">
        <p14:creationId xmlns:p14="http://schemas.microsoft.com/office/powerpoint/2010/main" val="79321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862E-032E-FF1C-0AFD-0BA4B5DE3345}"/>
              </a:ext>
            </a:extLst>
          </p:cNvPr>
          <p:cNvSpPr>
            <a:spLocks noGrp="1"/>
          </p:cNvSpPr>
          <p:nvPr>
            <p:ph type="title"/>
          </p:nvPr>
        </p:nvSpPr>
        <p:spPr>
          <a:xfrm>
            <a:off x="535942" y="432385"/>
            <a:ext cx="9613861" cy="1080938"/>
          </a:xfrm>
        </p:spPr>
        <p:txBody>
          <a:bodyPr/>
          <a:lstStyle/>
          <a:p>
            <a:pPr algn="ctr"/>
            <a:r>
              <a:rPr lang="fa-IR" dirty="0">
                <a:cs typeface="B Titr" panose="00000700000000000000" pitchFamily="2" charset="-78"/>
              </a:rPr>
              <a:t>جایگاه کشور ما در رتبه بندی ویکی پدیا (درصد طلاق)؟</a:t>
            </a:r>
            <a:endParaRPr lang="en-US" dirty="0">
              <a:cs typeface="B Titr" panose="00000700000000000000" pitchFamily="2" charset="-78"/>
            </a:endParaRPr>
          </a:p>
        </p:txBody>
      </p:sp>
      <p:pic>
        <p:nvPicPr>
          <p:cNvPr id="5" name="Content Placeholder 4">
            <a:extLst>
              <a:ext uri="{FF2B5EF4-FFF2-40B4-BE49-F238E27FC236}">
                <a16:creationId xmlns:a16="http://schemas.microsoft.com/office/drawing/2014/main" id="{33021AAB-2650-16CE-59FC-D80D4F3C3C45}"/>
              </a:ext>
            </a:extLst>
          </p:cNvPr>
          <p:cNvPicPr>
            <a:picLocks noGrp="1" noChangeAspect="1"/>
          </p:cNvPicPr>
          <p:nvPr>
            <p:ph idx="1"/>
          </p:nvPr>
        </p:nvPicPr>
        <p:blipFill>
          <a:blip r:embed="rId2"/>
          <a:stretch>
            <a:fillRect/>
          </a:stretch>
        </p:blipFill>
        <p:spPr>
          <a:xfrm>
            <a:off x="0" y="1379621"/>
            <a:ext cx="10581222" cy="5478379"/>
          </a:xfrm>
        </p:spPr>
      </p:pic>
    </p:spTree>
    <p:extLst>
      <p:ext uri="{BB962C8B-B14F-4D97-AF65-F5344CB8AC3E}">
        <p14:creationId xmlns:p14="http://schemas.microsoft.com/office/powerpoint/2010/main" val="311614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CD90DA-4BB6-6A25-1662-9BFA86E19E2B}"/>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92D77633-2A26-2AA4-67B5-097388978D5A}"/>
              </a:ext>
            </a:extLst>
          </p:cNvPr>
          <p:cNvSpPr>
            <a:spLocks noGrp="1"/>
          </p:cNvSpPr>
          <p:nvPr>
            <p:ph sz="half" idx="1"/>
          </p:nvPr>
        </p:nvSpPr>
        <p:spPr/>
        <p:txBody>
          <a:bodyPr>
            <a:normAutofit fontScale="92500" lnSpcReduction="10000"/>
          </a:bodyPr>
          <a:lstStyle/>
          <a:p>
            <a:r>
              <a:rPr lang="en-US" dirty="0"/>
              <a:t>Contrary to predictions of behavioral models of marriage, negative communication between spouses can be difficult to change, does not necessarily lead to more satisfying relationships when it is changed, and does not always predict distress</a:t>
            </a:r>
          </a:p>
          <a:p>
            <a:r>
              <a:rPr lang="en-US" dirty="0"/>
              <a:t>Understanding and promoting marital satisfaction and stability are more complex than we appreciated at the start of the decade</a:t>
            </a:r>
          </a:p>
        </p:txBody>
      </p:sp>
      <p:sp>
        <p:nvSpPr>
          <p:cNvPr id="6" name="Content Placeholder 5">
            <a:extLst>
              <a:ext uri="{FF2B5EF4-FFF2-40B4-BE49-F238E27FC236}">
                <a16:creationId xmlns:a16="http://schemas.microsoft.com/office/drawing/2014/main" id="{8C2D441F-23E4-0061-78AF-5DB1047DAF8E}"/>
              </a:ext>
            </a:extLst>
          </p:cNvPr>
          <p:cNvSpPr>
            <a:spLocks noGrp="1"/>
          </p:cNvSpPr>
          <p:nvPr>
            <p:ph sz="half" idx="2"/>
          </p:nvPr>
        </p:nvSpPr>
        <p:spPr/>
        <p:txBody>
          <a:bodyPr>
            <a:normAutofit fontScale="92500" lnSpcReduction="10000"/>
          </a:bodyPr>
          <a:lstStyle/>
          <a:p>
            <a:pPr algn="r" rtl="1"/>
            <a:r>
              <a:rPr lang="fa-IR" sz="4400" dirty="0">
                <a:cs typeface="B Mitra" panose="00000400000000000000" pitchFamily="2" charset="-78"/>
              </a:rPr>
              <a:t>روابط منفی بین زوج ها به این راحتی قابل اصلاح نیستند و حتی در صورت تغییر تضمینی بر رفع مشکلات زناشویی نیستند.</a:t>
            </a:r>
          </a:p>
          <a:p>
            <a:pPr algn="r" rtl="1"/>
            <a:r>
              <a:rPr lang="fa-IR" sz="4400" dirty="0">
                <a:cs typeface="B Mitra" panose="00000400000000000000" pitchFamily="2" charset="-78"/>
              </a:rPr>
              <a:t>درک و ارتقای اجزای رضایت زناشویی به این سادگی که تابحال تصور میشد نیست</a:t>
            </a:r>
          </a:p>
          <a:p>
            <a:pPr algn="r" rtl="1"/>
            <a:endParaRPr lang="fa-IR" sz="4400" dirty="0">
              <a:cs typeface="B Mitra" panose="00000400000000000000" pitchFamily="2" charset="-78"/>
            </a:endParaRPr>
          </a:p>
          <a:p>
            <a:pPr algn="r" rtl="1"/>
            <a:endParaRPr lang="en-US" sz="4400" dirty="0">
              <a:cs typeface="B Mitra" panose="00000400000000000000" pitchFamily="2" charset="-78"/>
            </a:endParaRPr>
          </a:p>
        </p:txBody>
      </p:sp>
    </p:spTree>
    <p:extLst>
      <p:ext uri="{BB962C8B-B14F-4D97-AF65-F5344CB8AC3E}">
        <p14:creationId xmlns:p14="http://schemas.microsoft.com/office/powerpoint/2010/main" val="1631879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EFC52C-0DE0-1937-5A20-2AFCD862D363}"/>
              </a:ext>
            </a:extLst>
          </p:cNvPr>
          <p:cNvSpPr>
            <a:spLocks noGrp="1"/>
          </p:cNvSpPr>
          <p:nvPr>
            <p:ph type="title"/>
          </p:nvPr>
        </p:nvSpPr>
        <p:spPr/>
        <p:txBody>
          <a:bodyPr/>
          <a:lstStyle/>
          <a:p>
            <a:pPr algn="r" rtl="1"/>
            <a:r>
              <a:rPr lang="fa-IR" dirty="0">
                <a:cs typeface="B Titr" panose="00000700000000000000" pitchFamily="2" charset="-78"/>
              </a:rPr>
              <a:t>داشتن یا نداشتن چه خصوصیاتی، در بدو ازدواج، بر وقوع طلاق تاثیر دارد؟ </a:t>
            </a:r>
            <a:endParaRPr lang="en-US" dirty="0">
              <a:cs typeface="B Titr" panose="00000700000000000000" pitchFamily="2" charset="-78"/>
            </a:endParaRPr>
          </a:p>
        </p:txBody>
      </p:sp>
      <p:pic>
        <p:nvPicPr>
          <p:cNvPr id="8" name="Content Placeholder 7">
            <a:extLst>
              <a:ext uri="{FF2B5EF4-FFF2-40B4-BE49-F238E27FC236}">
                <a16:creationId xmlns:a16="http://schemas.microsoft.com/office/drawing/2014/main" id="{4474C87E-AE2B-D64A-F54E-A14D86EF9399}"/>
              </a:ext>
            </a:extLst>
          </p:cNvPr>
          <p:cNvPicPr>
            <a:picLocks noGrp="1" noChangeAspect="1"/>
          </p:cNvPicPr>
          <p:nvPr>
            <p:ph idx="1"/>
          </p:nvPr>
        </p:nvPicPr>
        <p:blipFill>
          <a:blip r:embed="rId2"/>
          <a:stretch>
            <a:fillRect/>
          </a:stretch>
        </p:blipFill>
        <p:spPr>
          <a:xfrm>
            <a:off x="1053460" y="1825624"/>
            <a:ext cx="9729845" cy="5032375"/>
          </a:xfrm>
        </p:spPr>
      </p:pic>
    </p:spTree>
    <p:extLst>
      <p:ext uri="{BB962C8B-B14F-4D97-AF65-F5344CB8AC3E}">
        <p14:creationId xmlns:p14="http://schemas.microsoft.com/office/powerpoint/2010/main" val="4181479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CBEB-B641-1A82-9659-FC2D54B739A5}"/>
              </a:ext>
            </a:extLst>
          </p:cNvPr>
          <p:cNvSpPr>
            <a:spLocks noGrp="1"/>
          </p:cNvSpPr>
          <p:nvPr>
            <p:ph type="title"/>
          </p:nvPr>
        </p:nvSpPr>
        <p:spPr/>
        <p:txBody>
          <a:bodyPr/>
          <a:lstStyle/>
          <a:p>
            <a:pPr algn="r" rtl="1"/>
            <a:r>
              <a:rPr lang="fa-IR" dirty="0">
                <a:solidFill>
                  <a:srgbClr val="FF0000"/>
                </a:solidFill>
                <a:cs typeface="B Titr" panose="00000700000000000000" pitchFamily="2" charset="-78"/>
              </a:rPr>
              <a:t>عوامل خطر </a:t>
            </a:r>
            <a:r>
              <a:rPr lang="fa-IR" dirty="0">
                <a:cs typeface="B Titr" panose="00000700000000000000" pitchFamily="2" charset="-78"/>
              </a:rPr>
              <a:t>(به ترتیب قدرت ارتباط)</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id="{0AF5DF3E-D62A-CDCB-28EF-9B42C0CC8B8D}"/>
              </a:ext>
            </a:extLst>
          </p:cNvPr>
          <p:cNvSpPr>
            <a:spLocks noGrp="1"/>
          </p:cNvSpPr>
          <p:nvPr>
            <p:ph sz="half" idx="1"/>
          </p:nvPr>
        </p:nvSpPr>
        <p:spPr/>
        <p:txBody>
          <a:bodyPr>
            <a:normAutofit/>
          </a:bodyPr>
          <a:lstStyle/>
          <a:p>
            <a:r>
              <a:rPr lang="en-US" sz="4000" b="1" dirty="0"/>
              <a:t>Negative Interaction Factors</a:t>
            </a:r>
            <a:endParaRPr lang="fa-IR" sz="4000" b="1" dirty="0"/>
          </a:p>
          <a:p>
            <a:r>
              <a:rPr lang="en-US" sz="4000" b="1" dirty="0"/>
              <a:t>Premarital Sex</a:t>
            </a:r>
            <a:endParaRPr lang="fa-IR" sz="4000" b="1" dirty="0"/>
          </a:p>
          <a:p>
            <a:r>
              <a:rPr lang="en-US" sz="4000" b="1" dirty="0"/>
              <a:t>Violence Factors</a:t>
            </a:r>
            <a:endParaRPr lang="fa-IR" sz="4000" b="1" dirty="0"/>
          </a:p>
          <a:p>
            <a:r>
              <a:rPr lang="en-US" sz="4000" b="1" dirty="0"/>
              <a:t>Cohabitation</a:t>
            </a:r>
          </a:p>
        </p:txBody>
      </p:sp>
      <p:sp>
        <p:nvSpPr>
          <p:cNvPr id="4" name="Content Placeholder 3">
            <a:extLst>
              <a:ext uri="{FF2B5EF4-FFF2-40B4-BE49-F238E27FC236}">
                <a16:creationId xmlns:a16="http://schemas.microsoft.com/office/drawing/2014/main" id="{514DA95E-8B50-2266-C681-86C96157051C}"/>
              </a:ext>
            </a:extLst>
          </p:cNvPr>
          <p:cNvSpPr>
            <a:spLocks noGrp="1"/>
          </p:cNvSpPr>
          <p:nvPr>
            <p:ph sz="half" idx="2"/>
          </p:nvPr>
        </p:nvSpPr>
        <p:spPr>
          <a:xfrm>
            <a:off x="5117433" y="1825625"/>
            <a:ext cx="6236368" cy="4351338"/>
          </a:xfrm>
        </p:spPr>
        <p:txBody>
          <a:bodyPr>
            <a:normAutofit/>
          </a:bodyPr>
          <a:lstStyle/>
          <a:p>
            <a:pPr algn="r" rtl="1"/>
            <a:r>
              <a:rPr lang="fa-IR" sz="4000" b="1" dirty="0">
                <a:cs typeface="B Mitra" panose="00000400000000000000" pitchFamily="2" charset="-78"/>
              </a:rPr>
              <a:t>عوامل منفی ارتباطی: تحقیر، توهین، غر زدن، ایراد گرفتن مکرر</a:t>
            </a:r>
          </a:p>
          <a:p>
            <a:pPr algn="r" rtl="1"/>
            <a:r>
              <a:rPr lang="fa-IR" sz="4000" b="1" dirty="0">
                <a:cs typeface="B Mitra" panose="00000400000000000000" pitchFamily="2" charset="-78"/>
              </a:rPr>
              <a:t>تجربه ارتباط جنسی</a:t>
            </a:r>
          </a:p>
          <a:p>
            <a:pPr algn="r" rtl="1"/>
            <a:r>
              <a:rPr lang="fa-IR" sz="4000" b="1" dirty="0">
                <a:cs typeface="B Mitra" panose="00000400000000000000" pitchFamily="2" charset="-78"/>
              </a:rPr>
              <a:t>تندی و خشن بودن</a:t>
            </a:r>
          </a:p>
          <a:p>
            <a:pPr algn="r" rtl="1"/>
            <a:r>
              <a:rPr lang="fa-IR" sz="4000" b="1" dirty="0">
                <a:cs typeface="B Mitra" panose="00000400000000000000" pitchFamily="2" charset="-78"/>
              </a:rPr>
              <a:t>همباشی</a:t>
            </a:r>
            <a:endParaRPr lang="en-US" sz="4000" b="1" dirty="0">
              <a:cs typeface="B Mitra" panose="00000400000000000000" pitchFamily="2" charset="-78"/>
            </a:endParaRPr>
          </a:p>
        </p:txBody>
      </p:sp>
    </p:spTree>
    <p:extLst>
      <p:ext uri="{BB962C8B-B14F-4D97-AF65-F5344CB8AC3E}">
        <p14:creationId xmlns:p14="http://schemas.microsoft.com/office/powerpoint/2010/main" val="3535246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CBEB-B641-1A82-9659-FC2D54B739A5}"/>
              </a:ext>
            </a:extLst>
          </p:cNvPr>
          <p:cNvSpPr>
            <a:spLocks noGrp="1"/>
          </p:cNvSpPr>
          <p:nvPr>
            <p:ph type="title"/>
          </p:nvPr>
        </p:nvSpPr>
        <p:spPr/>
        <p:txBody>
          <a:bodyPr/>
          <a:lstStyle/>
          <a:p>
            <a:pPr algn="r" rtl="1"/>
            <a:r>
              <a:rPr lang="fa-IR" dirty="0">
                <a:solidFill>
                  <a:srgbClr val="00B0F0"/>
                </a:solidFill>
                <a:cs typeface="B Titr" panose="00000700000000000000" pitchFamily="2" charset="-78"/>
              </a:rPr>
              <a:t>عوامل محافظ </a:t>
            </a:r>
            <a:r>
              <a:rPr lang="fa-IR" dirty="0">
                <a:cs typeface="B Titr" panose="00000700000000000000" pitchFamily="2" charset="-78"/>
              </a:rPr>
              <a:t>(به ترتیب قدرت ارتباط)</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id="{0AF5DF3E-D62A-CDCB-28EF-9B42C0CC8B8D}"/>
              </a:ext>
            </a:extLst>
          </p:cNvPr>
          <p:cNvSpPr>
            <a:spLocks noGrp="1"/>
          </p:cNvSpPr>
          <p:nvPr>
            <p:ph sz="half" idx="1"/>
          </p:nvPr>
        </p:nvSpPr>
        <p:spPr>
          <a:xfrm>
            <a:off x="533400" y="1838492"/>
            <a:ext cx="5181600" cy="4351338"/>
          </a:xfrm>
        </p:spPr>
        <p:txBody>
          <a:bodyPr>
            <a:normAutofit lnSpcReduction="10000"/>
          </a:bodyPr>
          <a:lstStyle/>
          <a:p>
            <a:pPr marL="742950" indent="-742950">
              <a:buFont typeface="+mj-lt"/>
              <a:buAutoNum type="arabicPeriod"/>
            </a:pPr>
            <a:r>
              <a:rPr lang="en-US" sz="3600" dirty="0"/>
              <a:t>Quality Factors</a:t>
            </a:r>
            <a:endParaRPr lang="fa-IR" sz="3600" dirty="0"/>
          </a:p>
          <a:p>
            <a:pPr marL="742950" indent="-742950">
              <a:buFont typeface="+mj-lt"/>
              <a:buAutoNum type="arabicPeriod"/>
            </a:pPr>
            <a:r>
              <a:rPr lang="en-US" sz="3600" dirty="0"/>
              <a:t>Family-of-Origin Experience</a:t>
            </a:r>
            <a:endParaRPr lang="fa-IR" sz="3600" dirty="0"/>
          </a:p>
          <a:p>
            <a:pPr marL="742950" indent="-742950">
              <a:buFont typeface="+mj-lt"/>
              <a:buAutoNum type="arabicPeriod"/>
            </a:pPr>
            <a:r>
              <a:rPr lang="en-US" sz="3600" dirty="0"/>
              <a:t> Marriage Readiness Factors</a:t>
            </a:r>
          </a:p>
          <a:p>
            <a:pPr marL="742950" indent="-742950">
              <a:buFont typeface="+mj-lt"/>
              <a:buAutoNum type="arabicPeriod"/>
            </a:pPr>
            <a:r>
              <a:rPr lang="en-US" sz="3600" dirty="0"/>
              <a:t>Attitude and value similarity</a:t>
            </a:r>
          </a:p>
        </p:txBody>
      </p:sp>
      <p:sp>
        <p:nvSpPr>
          <p:cNvPr id="4" name="Content Placeholder 3">
            <a:extLst>
              <a:ext uri="{FF2B5EF4-FFF2-40B4-BE49-F238E27FC236}">
                <a16:creationId xmlns:a16="http://schemas.microsoft.com/office/drawing/2014/main" id="{514DA95E-8B50-2266-C681-86C96157051C}"/>
              </a:ext>
            </a:extLst>
          </p:cNvPr>
          <p:cNvSpPr>
            <a:spLocks noGrp="1"/>
          </p:cNvSpPr>
          <p:nvPr>
            <p:ph sz="half" idx="2"/>
          </p:nvPr>
        </p:nvSpPr>
        <p:spPr>
          <a:xfrm>
            <a:off x="5277853" y="1825625"/>
            <a:ext cx="6075947" cy="4351338"/>
          </a:xfrm>
        </p:spPr>
        <p:txBody>
          <a:bodyPr>
            <a:normAutofit lnSpcReduction="10000"/>
          </a:bodyPr>
          <a:lstStyle/>
          <a:p>
            <a:pPr marL="742950" indent="-742950" algn="r" rtl="1">
              <a:buFont typeface="+mj-lt"/>
              <a:buAutoNum type="arabicPeriod"/>
            </a:pPr>
            <a:r>
              <a:rPr lang="fa-IR" sz="3600" b="1" dirty="0">
                <a:cs typeface="B Mitra" panose="00000400000000000000" pitchFamily="2" charset="-78"/>
              </a:rPr>
              <a:t>عوامل کیفی: نجابت، احترام، گذشت، صداقت</a:t>
            </a:r>
          </a:p>
          <a:p>
            <a:pPr marL="742950" indent="-742950" algn="r" rtl="1">
              <a:buFont typeface="+mj-lt"/>
              <a:buAutoNum type="arabicPeriod"/>
            </a:pPr>
            <a:r>
              <a:rPr lang="fa-IR" sz="3600" b="1" dirty="0">
                <a:cs typeface="B Mitra" panose="00000400000000000000" pitchFamily="2" charset="-78"/>
              </a:rPr>
              <a:t>تجربه کودکی خوب و با محبت بزرگ شدن</a:t>
            </a:r>
          </a:p>
          <a:p>
            <a:pPr marL="742950" indent="-742950" algn="r" rtl="1">
              <a:buFont typeface="+mj-lt"/>
              <a:buAutoNum type="arabicPeriod"/>
            </a:pPr>
            <a:r>
              <a:rPr lang="fa-IR" sz="3600" b="1" dirty="0">
                <a:cs typeface="B Mitra" panose="00000400000000000000" pitchFamily="2" charset="-78"/>
              </a:rPr>
              <a:t>آمادگی برای ازدواج</a:t>
            </a:r>
          </a:p>
          <a:p>
            <a:pPr marL="742950" indent="-742950" algn="r" rtl="1">
              <a:buFont typeface="+mj-lt"/>
              <a:buAutoNum type="arabicPeriod"/>
            </a:pPr>
            <a:r>
              <a:rPr lang="fa-IR" sz="3600" b="1" dirty="0">
                <a:cs typeface="B Mitra" panose="00000400000000000000" pitchFamily="2" charset="-78"/>
              </a:rPr>
              <a:t>تشابه نسبی ارزش ها و نگرش ها: اعتقادات مذهبی، تمیزی، پایبندی به آداب و رسوم، ....</a:t>
            </a:r>
          </a:p>
          <a:p>
            <a:pPr algn="r" rtl="1"/>
            <a:endParaRPr lang="en-US" sz="3600" b="1" dirty="0">
              <a:cs typeface="B Mitra" panose="00000400000000000000" pitchFamily="2" charset="-78"/>
            </a:endParaRPr>
          </a:p>
        </p:txBody>
      </p:sp>
    </p:spTree>
    <p:extLst>
      <p:ext uri="{BB962C8B-B14F-4D97-AF65-F5344CB8AC3E}">
        <p14:creationId xmlns:p14="http://schemas.microsoft.com/office/powerpoint/2010/main" val="162033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376D79-EDF5-AA92-D824-FF70012EF7F4}"/>
              </a:ext>
            </a:extLst>
          </p:cNvPr>
          <p:cNvSpPr>
            <a:spLocks noGrp="1"/>
          </p:cNvSpPr>
          <p:nvPr>
            <p:ph type="title"/>
          </p:nvPr>
        </p:nvSpPr>
        <p:spPr>
          <a:xfrm>
            <a:off x="838200" y="365125"/>
            <a:ext cx="10515600" cy="918243"/>
          </a:xfrm>
        </p:spPr>
        <p:txBody>
          <a:bodyPr/>
          <a:lstStyle/>
          <a:p>
            <a:pPr algn="r" rtl="1"/>
            <a:r>
              <a:rPr lang="fa-IR" dirty="0">
                <a:solidFill>
                  <a:srgbClr val="00B0F0"/>
                </a:solidFill>
                <a:cs typeface="B Titr" panose="00000700000000000000" pitchFamily="2" charset="-78"/>
              </a:rPr>
              <a:t>داشتن تجربه روابط جنسی قبل از ازدواج</a:t>
            </a:r>
            <a:endParaRPr lang="en-US" dirty="0">
              <a:solidFill>
                <a:srgbClr val="00B0F0"/>
              </a:solidFill>
              <a:cs typeface="B Titr" panose="00000700000000000000" pitchFamily="2" charset="-78"/>
            </a:endParaRPr>
          </a:p>
        </p:txBody>
      </p:sp>
      <p:pic>
        <p:nvPicPr>
          <p:cNvPr id="8" name="Content Placeholder 7">
            <a:extLst>
              <a:ext uri="{FF2B5EF4-FFF2-40B4-BE49-F238E27FC236}">
                <a16:creationId xmlns:a16="http://schemas.microsoft.com/office/drawing/2014/main" id="{411050E4-C47B-7935-EE10-E4A26D68BE38}"/>
              </a:ext>
            </a:extLst>
          </p:cNvPr>
          <p:cNvPicPr>
            <a:picLocks noGrp="1" noChangeAspect="1"/>
          </p:cNvPicPr>
          <p:nvPr>
            <p:ph idx="1"/>
          </p:nvPr>
        </p:nvPicPr>
        <p:blipFill>
          <a:blip r:embed="rId2"/>
          <a:stretch>
            <a:fillRect/>
          </a:stretch>
        </p:blipFill>
        <p:spPr>
          <a:xfrm>
            <a:off x="816033" y="1502839"/>
            <a:ext cx="10515600" cy="4308052"/>
          </a:xfrm>
        </p:spPr>
      </p:pic>
      <p:pic>
        <p:nvPicPr>
          <p:cNvPr id="10" name="Picture 9">
            <a:extLst>
              <a:ext uri="{FF2B5EF4-FFF2-40B4-BE49-F238E27FC236}">
                <a16:creationId xmlns:a16="http://schemas.microsoft.com/office/drawing/2014/main" id="{C37E02C0-F12B-0B8C-A987-A5435CDC4175}"/>
              </a:ext>
            </a:extLst>
          </p:cNvPr>
          <p:cNvPicPr>
            <a:picLocks noChangeAspect="1"/>
          </p:cNvPicPr>
          <p:nvPr/>
        </p:nvPicPr>
        <p:blipFill>
          <a:blip r:embed="rId3"/>
          <a:stretch>
            <a:fillRect/>
          </a:stretch>
        </p:blipFill>
        <p:spPr>
          <a:xfrm>
            <a:off x="653847" y="5514975"/>
            <a:ext cx="11039475" cy="1343025"/>
          </a:xfrm>
          <a:prstGeom prst="rect">
            <a:avLst/>
          </a:prstGeom>
        </p:spPr>
      </p:pic>
    </p:spTree>
    <p:extLst>
      <p:ext uri="{BB962C8B-B14F-4D97-AF65-F5344CB8AC3E}">
        <p14:creationId xmlns:p14="http://schemas.microsoft.com/office/powerpoint/2010/main" val="420520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6C8E7-44E8-F773-61D3-4D7EB632F0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816C15-1956-01A8-BBBA-EEEB6A02EFC8}"/>
              </a:ext>
            </a:extLst>
          </p:cNvPr>
          <p:cNvSpPr>
            <a:spLocks noGrp="1"/>
          </p:cNvSpPr>
          <p:nvPr>
            <p:ph sz="half" idx="1"/>
          </p:nvPr>
        </p:nvSpPr>
        <p:spPr/>
        <p:txBody>
          <a:bodyPr>
            <a:normAutofit/>
          </a:bodyPr>
          <a:lstStyle/>
          <a:p>
            <a:r>
              <a:rPr lang="en-US" dirty="0"/>
              <a:t>Premarital sex is linked to higher rates of divorce (Kahn and London, 1991;Paik, 2011),</a:t>
            </a:r>
          </a:p>
          <a:p>
            <a:r>
              <a:rPr lang="en-US" dirty="0"/>
              <a:t>Those with premarital sexual partners have more than twice the odds</a:t>
            </a:r>
            <a:r>
              <a:rPr lang="fa-IR" dirty="0"/>
              <a:t> </a:t>
            </a:r>
            <a:r>
              <a:rPr lang="en-US" dirty="0"/>
              <a:t>of divorce as do those without (ORs = 2.50—2.52).</a:t>
            </a:r>
          </a:p>
        </p:txBody>
      </p:sp>
      <p:sp>
        <p:nvSpPr>
          <p:cNvPr id="4" name="Content Placeholder 3">
            <a:extLst>
              <a:ext uri="{FF2B5EF4-FFF2-40B4-BE49-F238E27FC236}">
                <a16:creationId xmlns:a16="http://schemas.microsoft.com/office/drawing/2014/main" id="{F6A566EE-14BC-6B00-6E71-6B2048CEFD30}"/>
              </a:ext>
            </a:extLst>
          </p:cNvPr>
          <p:cNvSpPr>
            <a:spLocks noGrp="1"/>
          </p:cNvSpPr>
          <p:nvPr>
            <p:ph sz="half" idx="2"/>
          </p:nvPr>
        </p:nvSpPr>
        <p:spPr/>
        <p:txBody>
          <a:bodyPr>
            <a:normAutofit/>
          </a:bodyPr>
          <a:lstStyle/>
          <a:p>
            <a:pPr algn="r" rtl="1"/>
            <a:r>
              <a:rPr lang="fa-IR" sz="4400" dirty="0">
                <a:cs typeface="B Mitra" panose="00000400000000000000" pitchFamily="2" charset="-78"/>
              </a:rPr>
              <a:t>افزایش احتمال طلاق، در صورت داشتن تجربه رابطه جنسی قبل از ازدواج،  یک یافته قطعی است</a:t>
            </a:r>
          </a:p>
          <a:p>
            <a:pPr algn="r" rtl="1"/>
            <a:r>
              <a:rPr lang="fa-IR" sz="4400" dirty="0">
                <a:cs typeface="B Mitra" panose="00000400000000000000" pitchFamily="2" charset="-78"/>
              </a:rPr>
              <a:t>دو برابر افزایش می یابد</a:t>
            </a:r>
            <a:endParaRPr lang="en-US" sz="4400" dirty="0">
              <a:cs typeface="B Mitra" panose="00000400000000000000" pitchFamily="2" charset="-78"/>
            </a:endParaRPr>
          </a:p>
        </p:txBody>
      </p:sp>
    </p:spTree>
    <p:extLst>
      <p:ext uri="{BB962C8B-B14F-4D97-AF65-F5344CB8AC3E}">
        <p14:creationId xmlns:p14="http://schemas.microsoft.com/office/powerpoint/2010/main" val="1014025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DF27-ED4B-495E-8869-D59EE5860C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398484-D8D8-A440-9B1A-393CA0B5542F}"/>
              </a:ext>
            </a:extLst>
          </p:cNvPr>
          <p:cNvSpPr>
            <a:spLocks noGrp="1"/>
          </p:cNvSpPr>
          <p:nvPr>
            <p:ph sz="half" idx="1"/>
          </p:nvPr>
        </p:nvSpPr>
        <p:spPr/>
        <p:txBody>
          <a:bodyPr>
            <a:normAutofit/>
          </a:bodyPr>
          <a:lstStyle/>
          <a:p>
            <a:r>
              <a:rPr lang="en-US" dirty="0"/>
              <a:t>Those with the highest number of premarital sexual partners as of Wave III (nine or more) have about triple the odds of divorce compared to those with none (ORs = 2.65—3.20). </a:t>
            </a:r>
          </a:p>
          <a:p>
            <a:endParaRPr lang="en-US" dirty="0"/>
          </a:p>
          <a:p>
            <a:r>
              <a:rPr lang="en-US" dirty="0"/>
              <a:t>We find no evidence of gender differences in the link between premarital sex and divorce.</a:t>
            </a:r>
          </a:p>
        </p:txBody>
      </p:sp>
      <p:sp>
        <p:nvSpPr>
          <p:cNvPr id="4" name="Content Placeholder 3">
            <a:extLst>
              <a:ext uri="{FF2B5EF4-FFF2-40B4-BE49-F238E27FC236}">
                <a16:creationId xmlns:a16="http://schemas.microsoft.com/office/drawing/2014/main" id="{E89A8D19-F943-A096-2C9B-661939E90301}"/>
              </a:ext>
            </a:extLst>
          </p:cNvPr>
          <p:cNvSpPr>
            <a:spLocks noGrp="1"/>
          </p:cNvSpPr>
          <p:nvPr>
            <p:ph sz="half" idx="2"/>
          </p:nvPr>
        </p:nvSpPr>
        <p:spPr/>
        <p:txBody>
          <a:bodyPr>
            <a:normAutofit/>
          </a:bodyPr>
          <a:lstStyle/>
          <a:p>
            <a:pPr algn="r" rtl="1"/>
            <a:r>
              <a:rPr lang="fa-IR" sz="4800" dirty="0">
                <a:cs typeface="B Mitra" panose="00000400000000000000" pitchFamily="2" charset="-78"/>
              </a:rPr>
              <a:t>در صورت تعدد شرکای جنسی سه برابر افزایش    می یابد</a:t>
            </a:r>
          </a:p>
          <a:p>
            <a:pPr algn="r" rtl="1"/>
            <a:r>
              <a:rPr lang="fa-IR" sz="4800" dirty="0">
                <a:cs typeface="B Mitra" panose="00000400000000000000" pitchFamily="2" charset="-78"/>
              </a:rPr>
              <a:t>دو جنس فرقی با هم نمیکنند</a:t>
            </a:r>
            <a:endParaRPr lang="en-US" sz="4800" dirty="0">
              <a:cs typeface="B Mitra" panose="00000400000000000000" pitchFamily="2" charset="-78"/>
            </a:endParaRPr>
          </a:p>
        </p:txBody>
      </p:sp>
    </p:spTree>
    <p:extLst>
      <p:ext uri="{BB962C8B-B14F-4D97-AF65-F5344CB8AC3E}">
        <p14:creationId xmlns:p14="http://schemas.microsoft.com/office/powerpoint/2010/main" val="3153737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ED06-692D-AD88-D092-67BC099088AA}"/>
              </a:ext>
            </a:extLst>
          </p:cNvPr>
          <p:cNvSpPr>
            <a:spLocks noGrp="1"/>
          </p:cNvSpPr>
          <p:nvPr>
            <p:ph type="title"/>
          </p:nvPr>
        </p:nvSpPr>
        <p:spPr/>
        <p:txBody>
          <a:bodyPr/>
          <a:lstStyle/>
          <a:p>
            <a:pPr algn="ctr"/>
            <a:r>
              <a:rPr lang="fa-IR" dirty="0">
                <a:solidFill>
                  <a:srgbClr val="0070C0"/>
                </a:solidFill>
                <a:cs typeface="B Titr" panose="00000700000000000000" pitchFamily="2" charset="-78"/>
              </a:rPr>
              <a:t>چند نکته کلیدی و حیاتی جهت آگاهسازی جوانان</a:t>
            </a:r>
            <a:endParaRPr lang="en-US" dirty="0">
              <a:solidFill>
                <a:srgbClr val="0070C0"/>
              </a:solidFill>
              <a:cs typeface="B Titr" panose="00000700000000000000" pitchFamily="2" charset="-78"/>
            </a:endParaRPr>
          </a:p>
        </p:txBody>
      </p:sp>
      <p:sp>
        <p:nvSpPr>
          <p:cNvPr id="3" name="Content Placeholder 2">
            <a:extLst>
              <a:ext uri="{FF2B5EF4-FFF2-40B4-BE49-F238E27FC236}">
                <a16:creationId xmlns:a16="http://schemas.microsoft.com/office/drawing/2014/main" id="{94927907-A6EA-B823-36A0-D0D471CE95E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20943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8FE0-C46F-052B-A5E1-DBB99ED90988}"/>
              </a:ext>
            </a:extLst>
          </p:cNvPr>
          <p:cNvSpPr>
            <a:spLocks noGrp="1"/>
          </p:cNvSpPr>
          <p:nvPr>
            <p:ph type="title"/>
          </p:nvPr>
        </p:nvSpPr>
        <p:spPr/>
        <p:txBody>
          <a:bodyPr>
            <a:normAutofit/>
          </a:bodyPr>
          <a:lstStyle/>
          <a:p>
            <a:pPr algn="r" rtl="1"/>
            <a:r>
              <a:rPr lang="fa-IR" dirty="0">
                <a:cs typeface="B Titr" panose="00000700000000000000" pitchFamily="2" charset="-78"/>
              </a:rPr>
              <a:t>دو علتی که جوانان به نصیحت بزرگترها گوششان بدهکار نیست</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id="{810C6395-33AE-BE11-7B71-4434726BC6DA}"/>
              </a:ext>
            </a:extLst>
          </p:cNvPr>
          <p:cNvSpPr>
            <a:spLocks noGrp="1"/>
          </p:cNvSpPr>
          <p:nvPr>
            <p:ph idx="1"/>
          </p:nvPr>
        </p:nvSpPr>
        <p:spPr/>
        <p:txBody>
          <a:bodyPr>
            <a:noAutofit/>
          </a:bodyPr>
          <a:lstStyle/>
          <a:p>
            <a:r>
              <a:rPr lang="en-US" sz="4000" b="0" i="0" u="none" strike="noStrike" baseline="0" dirty="0">
                <a:solidFill>
                  <a:srgbClr val="211D1E"/>
                </a:solidFill>
                <a:latin typeface="Arial" panose="020B0604020202020204" pitchFamily="34" charset="0"/>
              </a:rPr>
              <a:t>The first is a </a:t>
            </a:r>
            <a:r>
              <a:rPr lang="en-US" sz="4000" b="0" i="0" u="none" strike="noStrike" baseline="0" dirty="0">
                <a:solidFill>
                  <a:srgbClr val="FF0000"/>
                </a:solidFill>
                <a:latin typeface="Arial" panose="020B0604020202020204" pitchFamily="34" charset="0"/>
              </a:rPr>
              <a:t>lack of awareness </a:t>
            </a:r>
            <a:r>
              <a:rPr lang="en-US" sz="4000" b="0" i="0" u="none" strike="noStrike" baseline="0" dirty="0">
                <a:solidFill>
                  <a:srgbClr val="211D1E"/>
                </a:solidFill>
                <a:latin typeface="Arial" panose="020B0604020202020204" pitchFamily="34" charset="0"/>
              </a:rPr>
              <a:t>of their existence or benefit. </a:t>
            </a:r>
          </a:p>
          <a:p>
            <a:r>
              <a:rPr lang="en-US" sz="4000" b="0" i="0" u="none" strike="noStrike" baseline="0" dirty="0">
                <a:solidFill>
                  <a:srgbClr val="211D1E"/>
                </a:solidFill>
                <a:latin typeface="Arial" panose="020B0604020202020204" pitchFamily="34" charset="0"/>
              </a:rPr>
              <a:t>The second is that the period of engagement is one during which couples look at each other through “</a:t>
            </a:r>
            <a:r>
              <a:rPr lang="en-US" sz="4000" b="0" i="0" u="none" strike="noStrike" baseline="0" dirty="0">
                <a:solidFill>
                  <a:srgbClr val="FF0000"/>
                </a:solidFill>
                <a:latin typeface="Arial" panose="020B0604020202020204" pitchFamily="34" charset="0"/>
              </a:rPr>
              <a:t>rose-colored glasses</a:t>
            </a:r>
            <a:r>
              <a:rPr lang="en-US" sz="4000" b="0" i="0" u="none" strike="noStrike" baseline="0" dirty="0">
                <a:solidFill>
                  <a:srgbClr val="211D1E"/>
                </a:solidFill>
                <a:latin typeface="Arial" panose="020B0604020202020204" pitchFamily="34" charset="0"/>
              </a:rPr>
              <a:t>.” Despite seeing divorce among their friends and families, the “</a:t>
            </a:r>
            <a:r>
              <a:rPr lang="en-US" sz="4000" b="0" i="0" u="none" strike="noStrike" baseline="0" dirty="0">
                <a:solidFill>
                  <a:srgbClr val="FF0000"/>
                </a:solidFill>
                <a:latin typeface="Arial" panose="020B0604020202020204" pitchFamily="34" charset="0"/>
              </a:rPr>
              <a:t>it won’t happen to us” syndrome </a:t>
            </a:r>
            <a:r>
              <a:rPr lang="en-US" sz="4000" b="0" i="0" u="none" strike="noStrike" baseline="0" dirty="0">
                <a:solidFill>
                  <a:srgbClr val="211D1E"/>
                </a:solidFill>
                <a:latin typeface="Arial" panose="020B0604020202020204" pitchFamily="34" charset="0"/>
              </a:rPr>
              <a:t>is alive and well. </a:t>
            </a:r>
            <a:endParaRPr lang="en-US" sz="4000" dirty="0"/>
          </a:p>
        </p:txBody>
      </p:sp>
    </p:spTree>
    <p:extLst>
      <p:ext uri="{BB962C8B-B14F-4D97-AF65-F5344CB8AC3E}">
        <p14:creationId xmlns:p14="http://schemas.microsoft.com/office/powerpoint/2010/main" val="3472500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sz="4000" b="1" dirty="0">
              <a:solidFill>
                <a:schemeClr val="accent5"/>
              </a:solidFill>
              <a:cs typeface="B Titr" panose="00000700000000000000" pitchFamily="2" charset="-78"/>
            </a:endParaRPr>
          </a:p>
        </p:txBody>
      </p:sp>
      <p:sp>
        <p:nvSpPr>
          <p:cNvPr id="3" name="Content Placeholder 2"/>
          <p:cNvSpPr>
            <a:spLocks noGrp="1"/>
          </p:cNvSpPr>
          <p:nvPr>
            <p:ph sz="half" idx="1"/>
          </p:nvPr>
        </p:nvSpPr>
        <p:spPr>
          <a:xfrm>
            <a:off x="155575" y="1364566"/>
            <a:ext cx="5864225" cy="4812397"/>
          </a:xfrm>
        </p:spPr>
        <p:txBody>
          <a:bodyPr>
            <a:normAutofit/>
          </a:bodyPr>
          <a:lstStyle/>
          <a:p>
            <a:pPr algn="r" rtl="1"/>
            <a:r>
              <a:rPr lang="fa-IR" sz="4000" dirty="0">
                <a:cs typeface="B Nazanin" panose="00000400000000000000" pitchFamily="2" charset="-78"/>
              </a:rPr>
              <a:t>قبل از ازدواج تا میتونین چشماتون را باز کنین و بعد از ازدواج تا میتونین ببندین</a:t>
            </a:r>
            <a:r>
              <a:rPr lang="en-US" sz="4000" dirty="0">
                <a:cs typeface="B Nazanin" panose="00000400000000000000" pitchFamily="2" charset="-78"/>
              </a:rPr>
              <a:t>!</a:t>
            </a:r>
          </a:p>
          <a:p>
            <a:pPr algn="r" rtl="1"/>
            <a:endParaRPr lang="en-US" sz="4000" dirty="0">
              <a:cs typeface="B Nazanin" panose="00000400000000000000" pitchFamily="2" charset="-78"/>
            </a:endParaRPr>
          </a:p>
        </p:txBody>
      </p:sp>
      <p:pic>
        <p:nvPicPr>
          <p:cNvPr id="6" name="Content Placeholder 5"/>
          <p:cNvPicPr>
            <a:picLocks noGrp="1" noChangeAspect="1"/>
          </p:cNvPicPr>
          <p:nvPr>
            <p:ph sz="half" idx="2"/>
          </p:nvPr>
        </p:nvPicPr>
        <p:blipFill>
          <a:blip r:embed="rId2"/>
          <a:stretch>
            <a:fillRect/>
          </a:stretch>
        </p:blipFill>
        <p:spPr>
          <a:xfrm>
            <a:off x="6019800" y="1123160"/>
            <a:ext cx="5334000" cy="5334000"/>
          </a:xfrm>
          <a:prstGeom prst="rect">
            <a:avLst/>
          </a:prstGeom>
        </p:spPr>
      </p:pic>
      <p:sp>
        <p:nvSpPr>
          <p:cNvPr id="7" name="AutoShape 4" descr="Image result for &quot;red colored glasses&quot; marriag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a:blip r:embed="rId3"/>
          <a:stretch>
            <a:fillRect/>
          </a:stretch>
        </p:blipFill>
        <p:spPr>
          <a:xfrm>
            <a:off x="2050473" y="3685949"/>
            <a:ext cx="2867891" cy="3093605"/>
          </a:xfrm>
          <a:prstGeom prst="rect">
            <a:avLst/>
          </a:prstGeom>
        </p:spPr>
      </p:pic>
    </p:spTree>
    <p:extLst>
      <p:ext uri="{BB962C8B-B14F-4D97-AF65-F5344CB8AC3E}">
        <p14:creationId xmlns:p14="http://schemas.microsoft.com/office/powerpoint/2010/main" val="2846686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EA15-06A8-2FBE-1928-A80FC9E4DA60}"/>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BF1FE1B1-716E-93A8-47CE-26C8E7968ED5}"/>
              </a:ext>
            </a:extLst>
          </p:cNvPr>
          <p:cNvPicPr>
            <a:picLocks noGrp="1" noChangeAspect="1"/>
          </p:cNvPicPr>
          <p:nvPr>
            <p:ph idx="1"/>
          </p:nvPr>
        </p:nvPicPr>
        <p:blipFill>
          <a:blip r:embed="rId2"/>
          <a:stretch>
            <a:fillRect/>
          </a:stretch>
        </p:blipFill>
        <p:spPr>
          <a:xfrm>
            <a:off x="0" y="-88084"/>
            <a:ext cx="3343399" cy="7034167"/>
          </a:xfrm>
        </p:spPr>
      </p:pic>
      <p:pic>
        <p:nvPicPr>
          <p:cNvPr id="9" name="Picture 8">
            <a:extLst>
              <a:ext uri="{FF2B5EF4-FFF2-40B4-BE49-F238E27FC236}">
                <a16:creationId xmlns:a16="http://schemas.microsoft.com/office/drawing/2014/main" id="{7B61BDE0-4BCE-92E0-8599-3438D18020D9}"/>
              </a:ext>
            </a:extLst>
          </p:cNvPr>
          <p:cNvPicPr>
            <a:picLocks noChangeAspect="1"/>
          </p:cNvPicPr>
          <p:nvPr/>
        </p:nvPicPr>
        <p:blipFill>
          <a:blip r:embed="rId3"/>
          <a:stretch>
            <a:fillRect/>
          </a:stretch>
        </p:blipFill>
        <p:spPr>
          <a:xfrm>
            <a:off x="3343399" y="-110477"/>
            <a:ext cx="3399356" cy="7034168"/>
          </a:xfrm>
          <a:prstGeom prst="rect">
            <a:avLst/>
          </a:prstGeom>
        </p:spPr>
      </p:pic>
      <p:pic>
        <p:nvPicPr>
          <p:cNvPr id="15" name="Picture 14">
            <a:extLst>
              <a:ext uri="{FF2B5EF4-FFF2-40B4-BE49-F238E27FC236}">
                <a16:creationId xmlns:a16="http://schemas.microsoft.com/office/drawing/2014/main" id="{F8B45718-0DDA-7A4B-3CC9-45A868045F76}"/>
              </a:ext>
            </a:extLst>
          </p:cNvPr>
          <p:cNvPicPr>
            <a:picLocks noChangeAspect="1"/>
          </p:cNvPicPr>
          <p:nvPr/>
        </p:nvPicPr>
        <p:blipFill>
          <a:blip r:embed="rId4"/>
          <a:stretch>
            <a:fillRect/>
          </a:stretch>
        </p:blipFill>
        <p:spPr>
          <a:xfrm>
            <a:off x="6686798" y="-88084"/>
            <a:ext cx="3153436" cy="6946084"/>
          </a:xfrm>
          <a:prstGeom prst="rect">
            <a:avLst/>
          </a:prstGeom>
        </p:spPr>
      </p:pic>
      <p:pic>
        <p:nvPicPr>
          <p:cNvPr id="17" name="Picture 16">
            <a:extLst>
              <a:ext uri="{FF2B5EF4-FFF2-40B4-BE49-F238E27FC236}">
                <a16:creationId xmlns:a16="http://schemas.microsoft.com/office/drawing/2014/main" id="{3D5E7514-472A-1818-4B69-F740D1F01FCF}"/>
              </a:ext>
            </a:extLst>
          </p:cNvPr>
          <p:cNvPicPr>
            <a:picLocks noChangeAspect="1"/>
          </p:cNvPicPr>
          <p:nvPr/>
        </p:nvPicPr>
        <p:blipFill>
          <a:blip r:embed="rId5"/>
          <a:stretch>
            <a:fillRect/>
          </a:stretch>
        </p:blipFill>
        <p:spPr>
          <a:xfrm>
            <a:off x="9026155" y="-18204"/>
            <a:ext cx="3399356" cy="7015964"/>
          </a:xfrm>
          <a:prstGeom prst="rect">
            <a:avLst/>
          </a:prstGeom>
        </p:spPr>
      </p:pic>
      <p:sp>
        <p:nvSpPr>
          <p:cNvPr id="18" name="TextBox 17">
            <a:extLst>
              <a:ext uri="{FF2B5EF4-FFF2-40B4-BE49-F238E27FC236}">
                <a16:creationId xmlns:a16="http://schemas.microsoft.com/office/drawing/2014/main" id="{E0B66AA0-8356-7856-7350-1D55A4C33DF5}"/>
              </a:ext>
            </a:extLst>
          </p:cNvPr>
          <p:cNvSpPr txBox="1"/>
          <p:nvPr/>
        </p:nvSpPr>
        <p:spPr>
          <a:xfrm>
            <a:off x="10065914" y="6104772"/>
            <a:ext cx="1959191" cy="523220"/>
          </a:xfrm>
          <a:prstGeom prst="rect">
            <a:avLst/>
          </a:prstGeom>
          <a:noFill/>
        </p:spPr>
        <p:txBody>
          <a:bodyPr wrap="none" rtlCol="0">
            <a:spAutoFit/>
          </a:bodyPr>
          <a:lstStyle/>
          <a:p>
            <a:r>
              <a:rPr lang="fa-IR" sz="2800" dirty="0">
                <a:solidFill>
                  <a:srgbClr val="FF0000"/>
                </a:solidFill>
                <a:cs typeface="B Titr" panose="00000700000000000000" pitchFamily="2" charset="-78"/>
              </a:rPr>
              <a:t>رتبه بالای 100</a:t>
            </a:r>
            <a:endParaRPr lang="en-US" sz="2800" dirty="0">
              <a:solidFill>
                <a:srgbClr val="FF0000"/>
              </a:solidFill>
              <a:cs typeface="B Titr" panose="00000700000000000000" pitchFamily="2" charset="-78"/>
            </a:endParaRPr>
          </a:p>
        </p:txBody>
      </p:sp>
    </p:spTree>
    <p:extLst>
      <p:ext uri="{BB962C8B-B14F-4D97-AF65-F5344CB8AC3E}">
        <p14:creationId xmlns:p14="http://schemas.microsoft.com/office/powerpoint/2010/main" val="367569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74E87A-4A96-7E16-EC3C-F3FEF3286F93}"/>
              </a:ext>
            </a:extLst>
          </p:cNvPr>
          <p:cNvSpPr>
            <a:spLocks noGrp="1"/>
          </p:cNvSpPr>
          <p:nvPr>
            <p:ph type="title"/>
          </p:nvPr>
        </p:nvSpPr>
        <p:spPr/>
        <p:txBody>
          <a:bodyPr>
            <a:normAutofit/>
          </a:bodyPr>
          <a:lstStyle/>
          <a:p>
            <a:pPr algn="r" rtl="1"/>
            <a:r>
              <a:rPr lang="fa-IR" sz="4400" dirty="0">
                <a:solidFill>
                  <a:srgbClr val="0070C0"/>
                </a:solidFill>
                <a:cs typeface="B Titr" panose="00000700000000000000" pitchFamily="2" charset="-78"/>
              </a:rPr>
              <a:t>چند نکته مهم در انتخاب همسر</a:t>
            </a:r>
            <a:endParaRPr lang="en-US" sz="4400" dirty="0">
              <a:solidFill>
                <a:srgbClr val="0070C0"/>
              </a:solidFill>
              <a:cs typeface="B Titr" panose="00000700000000000000" pitchFamily="2" charset="-78"/>
            </a:endParaRPr>
          </a:p>
        </p:txBody>
      </p:sp>
      <p:sp>
        <p:nvSpPr>
          <p:cNvPr id="6" name="Content Placeholder 5">
            <a:extLst>
              <a:ext uri="{FF2B5EF4-FFF2-40B4-BE49-F238E27FC236}">
                <a16:creationId xmlns:a16="http://schemas.microsoft.com/office/drawing/2014/main" id="{BA2E7E81-7442-CBDF-9BF5-E1B04FDB653F}"/>
              </a:ext>
            </a:extLst>
          </p:cNvPr>
          <p:cNvSpPr>
            <a:spLocks noGrp="1"/>
          </p:cNvSpPr>
          <p:nvPr>
            <p:ph idx="1"/>
          </p:nvPr>
        </p:nvSpPr>
        <p:spPr>
          <a:xfrm>
            <a:off x="838200" y="1504783"/>
            <a:ext cx="10515600" cy="4988090"/>
          </a:xfrm>
        </p:spPr>
        <p:txBody>
          <a:bodyPr>
            <a:normAutofit fontScale="85000" lnSpcReduction="20000"/>
          </a:bodyPr>
          <a:lstStyle/>
          <a:p>
            <a:pPr algn="r" rtl="1">
              <a:lnSpc>
                <a:spcPct val="120000"/>
              </a:lnSpc>
            </a:pPr>
            <a:r>
              <a:rPr lang="fa-IR" sz="4000" dirty="0">
                <a:cs typeface="B Titr" panose="00000700000000000000" pitchFamily="2" charset="-78"/>
              </a:rPr>
              <a:t>بسیاری از طلاق ها ریشه در انتخاب نادرست دارند</a:t>
            </a:r>
          </a:p>
          <a:p>
            <a:pPr algn="r" rtl="1">
              <a:lnSpc>
                <a:spcPct val="120000"/>
              </a:lnSpc>
            </a:pPr>
            <a:r>
              <a:rPr lang="fa-IR" sz="4000" dirty="0">
                <a:cs typeface="B Titr" panose="00000700000000000000" pitchFamily="2" charset="-78"/>
              </a:rPr>
              <a:t>قبل از فکر کردن در مورد شریک زندگی، به خودت فکر کن</a:t>
            </a:r>
          </a:p>
          <a:p>
            <a:pPr algn="r" rtl="1">
              <a:lnSpc>
                <a:spcPct val="120000"/>
              </a:lnSpc>
            </a:pPr>
            <a:r>
              <a:rPr lang="fa-IR" sz="4000" dirty="0">
                <a:cs typeface="B Titr" panose="00000700000000000000" pitchFamily="2" charset="-78"/>
              </a:rPr>
              <a:t>هدف زندگی را قبل از ازدواج مشخص کنید و نه بعد...</a:t>
            </a:r>
          </a:p>
          <a:p>
            <a:pPr algn="r" rtl="1">
              <a:lnSpc>
                <a:spcPct val="120000"/>
              </a:lnSpc>
            </a:pPr>
            <a:r>
              <a:rPr lang="fa-IR" sz="4000" dirty="0">
                <a:cs typeface="B Titr" panose="00000700000000000000" pitchFamily="2" charset="-78"/>
              </a:rPr>
              <a:t>معیار داشته باشیم (جزئی کردن و اختصاصی کردن)</a:t>
            </a:r>
          </a:p>
          <a:p>
            <a:pPr algn="r" rtl="1">
              <a:lnSpc>
                <a:spcPct val="120000"/>
              </a:lnSpc>
            </a:pPr>
            <a:r>
              <a:rPr lang="fa-IR" sz="4000" dirty="0">
                <a:cs typeface="B Titr" panose="00000700000000000000" pitchFamily="2" charset="-78"/>
              </a:rPr>
              <a:t>معیارها ایده آل نباشند</a:t>
            </a:r>
          </a:p>
          <a:p>
            <a:pPr algn="r" rtl="1">
              <a:lnSpc>
                <a:spcPct val="120000"/>
              </a:lnSpc>
            </a:pPr>
            <a:r>
              <a:rPr lang="fa-IR" sz="4000" dirty="0">
                <a:cs typeface="B Titr" panose="00000700000000000000" pitchFamily="2" charset="-78"/>
              </a:rPr>
              <a:t>معیارها درجه داشته باشند</a:t>
            </a:r>
          </a:p>
          <a:p>
            <a:pPr algn="r" rtl="1">
              <a:lnSpc>
                <a:spcPct val="120000"/>
              </a:lnSpc>
            </a:pPr>
            <a:r>
              <a:rPr lang="fa-IR" sz="4000" dirty="0">
                <a:cs typeface="B Titr" panose="00000700000000000000" pitchFamily="2" charset="-78"/>
              </a:rPr>
              <a:t>بنا را برگذشت و سازگاری از همان ابتدا باید گذاشت</a:t>
            </a:r>
          </a:p>
          <a:p>
            <a:pPr algn="r" rtl="1">
              <a:lnSpc>
                <a:spcPct val="120000"/>
              </a:lnSpc>
            </a:pPr>
            <a:r>
              <a:rPr lang="fa-IR" sz="4000" dirty="0">
                <a:cs typeface="B Titr" panose="00000700000000000000" pitchFamily="2" charset="-78"/>
              </a:rPr>
              <a:t>از همان ابتدا امیدوار به تغییر طرف مقابل نباشیم </a:t>
            </a:r>
            <a:endParaRPr lang="en-US" sz="4000" dirty="0">
              <a:cs typeface="B Titr" panose="00000700000000000000" pitchFamily="2" charset="-78"/>
            </a:endParaRPr>
          </a:p>
        </p:txBody>
      </p:sp>
    </p:spTree>
    <p:extLst>
      <p:ext uri="{BB962C8B-B14F-4D97-AF65-F5344CB8AC3E}">
        <p14:creationId xmlns:p14="http://schemas.microsoft.com/office/powerpoint/2010/main" val="2660976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700013"/>
            <a:ext cx="2038350" cy="4351338"/>
          </a:xfrm>
        </p:spPr>
        <p:txBody>
          <a:bodyPr>
            <a:normAutofit fontScale="92500" lnSpcReduction="10000"/>
          </a:bodyPr>
          <a:lstStyle/>
          <a:p>
            <a:pPr marL="273050" indent="-273050" defTabSz="914400" fontAlgn="base">
              <a:lnSpc>
                <a:spcPct val="100000"/>
              </a:lnSpc>
              <a:spcBef>
                <a:spcPts val="575"/>
              </a:spcBef>
              <a:spcAft>
                <a:spcPct val="0"/>
              </a:spcAft>
              <a:buClr>
                <a:srgbClr val="2DA2BF"/>
              </a:buClr>
              <a:buSzPct val="85000"/>
              <a:buNone/>
            </a:pPr>
            <a:r>
              <a:rPr lang="en-US" altLang="en-US" sz="2600" b="1" dirty="0">
                <a:solidFill>
                  <a:prstClr val="black"/>
                </a:solidFill>
                <a:latin typeface="Perpetua"/>
              </a:rPr>
              <a:t>Seven Deadly Habits</a:t>
            </a:r>
            <a:endParaRPr lang="en-US" altLang="en-US" sz="2600" dirty="0">
              <a:solidFill>
                <a:prstClr val="black"/>
              </a:solidFill>
              <a:latin typeface="Perpetua"/>
            </a:endParaRPr>
          </a:p>
          <a:p>
            <a:pPr marL="273050" indent="-273050" defTabSz="914400" fontAlgn="base">
              <a:lnSpc>
                <a:spcPct val="100000"/>
              </a:lnSpc>
              <a:spcBef>
                <a:spcPts val="575"/>
              </a:spcBef>
              <a:spcAft>
                <a:spcPct val="0"/>
              </a:spcAft>
              <a:buClr>
                <a:srgbClr val="2DA2BF"/>
              </a:buClr>
              <a:buSzPct val="85000"/>
              <a:buNone/>
            </a:pPr>
            <a:r>
              <a:rPr lang="en-US" altLang="en-US" sz="2600" dirty="0">
                <a:solidFill>
                  <a:prstClr val="black"/>
                </a:solidFill>
                <a:latin typeface="Perpetua"/>
              </a:rPr>
              <a:t>1.Criticizing</a:t>
            </a:r>
          </a:p>
          <a:p>
            <a:pPr marL="273050" indent="-273050" defTabSz="914400" fontAlgn="base">
              <a:lnSpc>
                <a:spcPct val="100000"/>
              </a:lnSpc>
              <a:spcBef>
                <a:spcPts val="575"/>
              </a:spcBef>
              <a:spcAft>
                <a:spcPct val="0"/>
              </a:spcAft>
              <a:buClr>
                <a:srgbClr val="2DA2BF"/>
              </a:buClr>
              <a:buSzPct val="85000"/>
              <a:buNone/>
            </a:pPr>
            <a:r>
              <a:rPr lang="en-US" altLang="en-US" sz="2600" dirty="0">
                <a:solidFill>
                  <a:prstClr val="black"/>
                </a:solidFill>
                <a:latin typeface="Perpetua"/>
              </a:rPr>
              <a:t>2.Blaming</a:t>
            </a:r>
          </a:p>
          <a:p>
            <a:pPr marL="273050" indent="-273050" defTabSz="914400" fontAlgn="base">
              <a:lnSpc>
                <a:spcPct val="100000"/>
              </a:lnSpc>
              <a:spcBef>
                <a:spcPts val="575"/>
              </a:spcBef>
              <a:spcAft>
                <a:spcPct val="0"/>
              </a:spcAft>
              <a:buClr>
                <a:srgbClr val="2DA2BF"/>
              </a:buClr>
              <a:buSzPct val="85000"/>
              <a:buNone/>
            </a:pPr>
            <a:r>
              <a:rPr lang="en-US" altLang="en-US" sz="2600" dirty="0">
                <a:solidFill>
                  <a:prstClr val="black"/>
                </a:solidFill>
                <a:latin typeface="Perpetua"/>
              </a:rPr>
              <a:t>3.Complaining</a:t>
            </a:r>
          </a:p>
          <a:p>
            <a:pPr marL="273050" indent="-273050" defTabSz="914400" fontAlgn="base">
              <a:lnSpc>
                <a:spcPct val="100000"/>
              </a:lnSpc>
              <a:spcBef>
                <a:spcPts val="575"/>
              </a:spcBef>
              <a:spcAft>
                <a:spcPct val="0"/>
              </a:spcAft>
              <a:buClr>
                <a:srgbClr val="2DA2BF"/>
              </a:buClr>
              <a:buSzPct val="85000"/>
              <a:buNone/>
            </a:pPr>
            <a:r>
              <a:rPr lang="en-US" altLang="en-US" sz="2600" dirty="0">
                <a:solidFill>
                  <a:prstClr val="black"/>
                </a:solidFill>
                <a:latin typeface="Perpetua"/>
              </a:rPr>
              <a:t>4.Nagging</a:t>
            </a:r>
          </a:p>
          <a:p>
            <a:pPr marL="273050" indent="-273050" defTabSz="914400" fontAlgn="base">
              <a:lnSpc>
                <a:spcPct val="100000"/>
              </a:lnSpc>
              <a:spcBef>
                <a:spcPts val="575"/>
              </a:spcBef>
              <a:spcAft>
                <a:spcPct val="0"/>
              </a:spcAft>
              <a:buClr>
                <a:srgbClr val="2DA2BF"/>
              </a:buClr>
              <a:buSzPct val="85000"/>
              <a:buNone/>
            </a:pPr>
            <a:r>
              <a:rPr lang="en-US" altLang="en-US" sz="2600" dirty="0">
                <a:solidFill>
                  <a:prstClr val="black"/>
                </a:solidFill>
                <a:latin typeface="Perpetua"/>
              </a:rPr>
              <a:t>5.Threatening</a:t>
            </a:r>
          </a:p>
          <a:p>
            <a:pPr marL="273050" indent="-273050" defTabSz="914400" fontAlgn="base">
              <a:lnSpc>
                <a:spcPct val="100000"/>
              </a:lnSpc>
              <a:spcBef>
                <a:spcPts val="575"/>
              </a:spcBef>
              <a:spcAft>
                <a:spcPct val="0"/>
              </a:spcAft>
              <a:buClr>
                <a:srgbClr val="2DA2BF"/>
              </a:buClr>
              <a:buSzPct val="85000"/>
              <a:buNone/>
            </a:pPr>
            <a:r>
              <a:rPr lang="en-US" altLang="en-US" sz="2600" dirty="0">
                <a:solidFill>
                  <a:prstClr val="black"/>
                </a:solidFill>
                <a:latin typeface="Perpetua"/>
              </a:rPr>
              <a:t>6.Punishing</a:t>
            </a:r>
          </a:p>
          <a:p>
            <a:pPr marL="273050" indent="-273050" defTabSz="914400" fontAlgn="base">
              <a:lnSpc>
                <a:spcPct val="100000"/>
              </a:lnSpc>
              <a:spcBef>
                <a:spcPts val="575"/>
              </a:spcBef>
              <a:spcAft>
                <a:spcPct val="0"/>
              </a:spcAft>
              <a:buClr>
                <a:srgbClr val="2DA2BF"/>
              </a:buClr>
              <a:buSzPct val="85000"/>
              <a:buNone/>
            </a:pPr>
            <a:r>
              <a:rPr lang="en-US" altLang="en-US" sz="2600" dirty="0">
                <a:solidFill>
                  <a:prstClr val="black"/>
                </a:solidFill>
                <a:latin typeface="Perpetua"/>
              </a:rPr>
              <a:t>7.Bribing, rewarding to control </a:t>
            </a:r>
          </a:p>
          <a:p>
            <a:endParaRPr lang="en-US" dirty="0"/>
          </a:p>
        </p:txBody>
      </p:sp>
      <p:sp>
        <p:nvSpPr>
          <p:cNvPr id="4" name="Content Placeholder 3"/>
          <p:cNvSpPr>
            <a:spLocks noGrp="1"/>
          </p:cNvSpPr>
          <p:nvPr>
            <p:ph sz="half" idx="2"/>
          </p:nvPr>
        </p:nvSpPr>
        <p:spPr>
          <a:xfrm>
            <a:off x="1925782" y="1288472"/>
            <a:ext cx="10127673" cy="5306291"/>
          </a:xfrm>
        </p:spPr>
        <p:txBody>
          <a:bodyPr>
            <a:normAutofit fontScale="92500" lnSpcReduction="10000"/>
          </a:bodyPr>
          <a:lstStyle/>
          <a:p>
            <a:pPr marL="0" indent="0" algn="r" rtl="1">
              <a:buNone/>
            </a:pPr>
            <a:r>
              <a:rPr lang="fa-IR" sz="3500" b="1" dirty="0">
                <a:solidFill>
                  <a:prstClr val="black"/>
                </a:solidFill>
                <a:latin typeface="Perpetua"/>
                <a:cs typeface="B Titr" panose="00000700000000000000" pitchFamily="2" charset="-78"/>
              </a:rPr>
              <a:t>هفت عادت مخرب</a:t>
            </a:r>
          </a:p>
          <a:p>
            <a:pPr marL="0" indent="0" algn="r" rtl="1">
              <a:buNone/>
            </a:pPr>
            <a:r>
              <a:rPr lang="fa-IR" sz="3200" b="1" dirty="0">
                <a:solidFill>
                  <a:schemeClr val="accent5"/>
                </a:solidFill>
                <a:cs typeface="B Zar" panose="00000400000000000000" pitchFamily="2" charset="-78"/>
              </a:rPr>
              <a:t>1- </a:t>
            </a:r>
            <a:r>
              <a:rPr lang="fa-IR" sz="3900" b="1" dirty="0">
                <a:solidFill>
                  <a:schemeClr val="accent5"/>
                </a:solidFill>
                <a:cs typeface="B Zar" panose="00000400000000000000" pitchFamily="2" charset="-78"/>
              </a:rPr>
              <a:t>انتقاد کردن </a:t>
            </a:r>
            <a:r>
              <a:rPr lang="fa-IR" sz="3900" dirty="0">
                <a:cs typeface="B Zar" panose="00000400000000000000" pitchFamily="2" charset="-78"/>
              </a:rPr>
              <a:t>(چرا دیر اومدی؟....چقدر غذات شور شده!)</a:t>
            </a:r>
          </a:p>
          <a:p>
            <a:pPr marL="0" indent="0" algn="r" rtl="1">
              <a:buNone/>
            </a:pPr>
            <a:r>
              <a:rPr lang="fa-IR" sz="3900" b="1" dirty="0">
                <a:solidFill>
                  <a:schemeClr val="accent5"/>
                </a:solidFill>
                <a:cs typeface="B Zar" panose="00000400000000000000" pitchFamily="2" charset="-78"/>
              </a:rPr>
              <a:t>2- عیب جویی کردن </a:t>
            </a:r>
            <a:r>
              <a:rPr lang="fa-IR" sz="3900" dirty="0">
                <a:cs typeface="B Zar" panose="00000400000000000000" pitchFamily="2" charset="-78"/>
              </a:rPr>
              <a:t>(چرا مامانت این حرف زد!)</a:t>
            </a:r>
          </a:p>
          <a:p>
            <a:pPr marL="0" indent="0" algn="r" rtl="1">
              <a:buNone/>
            </a:pPr>
            <a:r>
              <a:rPr lang="fa-IR" sz="3900" b="1" dirty="0">
                <a:solidFill>
                  <a:schemeClr val="accent5"/>
                </a:solidFill>
                <a:cs typeface="B Zar" panose="00000400000000000000" pitchFamily="2" charset="-78"/>
              </a:rPr>
              <a:t>3- گلایه کردن </a:t>
            </a:r>
            <a:r>
              <a:rPr lang="fa-IR" sz="3900" dirty="0">
                <a:cs typeface="B Zar" panose="00000400000000000000" pitchFamily="2" charset="-78"/>
              </a:rPr>
              <a:t>( چرا منو کم آوردی؟)</a:t>
            </a:r>
          </a:p>
          <a:p>
            <a:pPr marL="0" indent="0" algn="r" rtl="1">
              <a:buNone/>
            </a:pPr>
            <a:r>
              <a:rPr lang="fa-IR" sz="3900" b="1" dirty="0">
                <a:solidFill>
                  <a:schemeClr val="accent5"/>
                </a:solidFill>
                <a:cs typeface="B Zar" panose="00000400000000000000" pitchFamily="2" charset="-78"/>
              </a:rPr>
              <a:t>4- نق و غر زدن </a:t>
            </a:r>
            <a:r>
              <a:rPr lang="fa-IR" sz="3900" dirty="0">
                <a:cs typeface="B Zar" panose="00000400000000000000" pitchFamily="2" charset="-78"/>
              </a:rPr>
              <a:t>(پاشو ....اینقدر نخواب، به موبایلت ور نرو....)</a:t>
            </a:r>
          </a:p>
          <a:p>
            <a:pPr marL="0" indent="0" algn="r" rtl="1">
              <a:buNone/>
            </a:pPr>
            <a:r>
              <a:rPr lang="fa-IR" sz="3900" b="1" dirty="0">
                <a:solidFill>
                  <a:schemeClr val="accent5"/>
                </a:solidFill>
                <a:cs typeface="B Zar" panose="00000400000000000000" pitchFamily="2" charset="-78"/>
              </a:rPr>
              <a:t>5- تهدید کردن </a:t>
            </a:r>
            <a:r>
              <a:rPr lang="fa-IR" sz="3900" dirty="0">
                <a:cs typeface="B Zar" panose="00000400000000000000" pitchFamily="2" charset="-78"/>
              </a:rPr>
              <a:t>(اگر خونه مامانم نیای هر چی دیدی ..)</a:t>
            </a:r>
          </a:p>
          <a:p>
            <a:pPr marL="0" indent="0" algn="r" rtl="1">
              <a:buNone/>
            </a:pPr>
            <a:r>
              <a:rPr lang="fa-IR" sz="3900" b="1" dirty="0">
                <a:solidFill>
                  <a:schemeClr val="accent5"/>
                </a:solidFill>
                <a:cs typeface="B Zar" panose="00000400000000000000" pitchFamily="2" charset="-78"/>
              </a:rPr>
              <a:t>6- تنبیه کردن </a:t>
            </a:r>
            <a:r>
              <a:rPr lang="fa-IR" sz="3900" dirty="0">
                <a:cs typeface="B Zar" panose="00000400000000000000" pitchFamily="2" charset="-78"/>
              </a:rPr>
              <a:t>(امروز از غذا خبری نیست، از خرجی خبری نیست)</a:t>
            </a:r>
          </a:p>
          <a:p>
            <a:pPr marL="0" indent="0" algn="r" rtl="1">
              <a:buNone/>
            </a:pPr>
            <a:r>
              <a:rPr lang="fa-IR" sz="3900" b="1" dirty="0">
                <a:solidFill>
                  <a:schemeClr val="accent5"/>
                </a:solidFill>
                <a:cs typeface="B Zar" panose="00000400000000000000" pitchFamily="2" charset="-78"/>
              </a:rPr>
              <a:t>7- رشوه دادن </a:t>
            </a:r>
            <a:r>
              <a:rPr lang="fa-IR" sz="3900" dirty="0">
                <a:cs typeface="B Zar" panose="00000400000000000000" pitchFamily="2" charset="-78"/>
              </a:rPr>
              <a:t>(اگر بیای بریم خونه مادرم .....)</a:t>
            </a:r>
          </a:p>
          <a:p>
            <a:pPr marL="0" indent="0" algn="r" rtl="1">
              <a:buNone/>
            </a:pPr>
            <a:endParaRPr lang="fa-IR" sz="3900" dirty="0">
              <a:solidFill>
                <a:srgbClr val="333333"/>
              </a:solidFill>
              <a:latin typeface="BYekan"/>
            </a:endParaRPr>
          </a:p>
          <a:p>
            <a:pPr algn="r" rtl="1"/>
            <a:endParaRPr lang="en-US" sz="3900" dirty="0"/>
          </a:p>
        </p:txBody>
      </p:sp>
      <p:pic>
        <p:nvPicPr>
          <p:cNvPr id="5" name="Picture 4"/>
          <p:cNvPicPr>
            <a:picLocks noChangeAspect="1"/>
          </p:cNvPicPr>
          <p:nvPr/>
        </p:nvPicPr>
        <p:blipFill>
          <a:blip r:embed="rId2"/>
          <a:stretch>
            <a:fillRect/>
          </a:stretch>
        </p:blipFill>
        <p:spPr>
          <a:xfrm>
            <a:off x="1524000" y="377066"/>
            <a:ext cx="8053514" cy="1322947"/>
          </a:xfrm>
          <a:prstGeom prst="rect">
            <a:avLst/>
          </a:prstGeom>
        </p:spPr>
      </p:pic>
    </p:spTree>
    <p:extLst>
      <p:ext uri="{BB962C8B-B14F-4D97-AF65-F5344CB8AC3E}">
        <p14:creationId xmlns:p14="http://schemas.microsoft.com/office/powerpoint/2010/main" val="3282264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B01D43-F2F4-0CB9-9932-24D45FA4D9E4}"/>
              </a:ext>
            </a:extLst>
          </p:cNvPr>
          <p:cNvSpPr>
            <a:spLocks noGrp="1"/>
          </p:cNvSpPr>
          <p:nvPr>
            <p:ph type="title"/>
          </p:nvPr>
        </p:nvSpPr>
        <p:spPr>
          <a:xfrm>
            <a:off x="10748211" y="1792874"/>
            <a:ext cx="1331495" cy="2121399"/>
          </a:xfrm>
        </p:spPr>
        <p:txBody>
          <a:bodyPr/>
          <a:lstStyle/>
          <a:p>
            <a:pPr algn="r" rtl="1"/>
            <a:r>
              <a:rPr lang="fa-IR" b="1" dirty="0">
                <a:cs typeface="B Mitra" panose="00000400000000000000" pitchFamily="2" charset="-78"/>
              </a:rPr>
              <a:t>رودخانه زندگی</a:t>
            </a:r>
            <a:endParaRPr lang="en-US" b="1" dirty="0">
              <a:cs typeface="B Mitra" panose="00000400000000000000" pitchFamily="2" charset="-78"/>
            </a:endParaRPr>
          </a:p>
        </p:txBody>
      </p:sp>
      <p:pic>
        <p:nvPicPr>
          <p:cNvPr id="2050" name="Picture 2" descr="Health in the River of Life. ">
            <a:extLst>
              <a:ext uri="{FF2B5EF4-FFF2-40B4-BE49-F238E27FC236}">
                <a16:creationId xmlns:a16="http://schemas.microsoft.com/office/drawing/2014/main" id="{8DBA5582-6C5F-8D72-71D0-1BBEB9A47D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125" y="65242"/>
            <a:ext cx="10748211" cy="67927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CDAEB44-6411-D211-F2AC-53EBB510DBE6}"/>
              </a:ext>
            </a:extLst>
          </p:cNvPr>
          <p:cNvSpPr txBox="1"/>
          <p:nvPr/>
        </p:nvSpPr>
        <p:spPr>
          <a:xfrm>
            <a:off x="256673" y="1283368"/>
            <a:ext cx="1657826" cy="400110"/>
          </a:xfrm>
          <a:prstGeom prst="rect">
            <a:avLst/>
          </a:prstGeom>
          <a:noFill/>
        </p:spPr>
        <p:txBody>
          <a:bodyPr wrap="none" rtlCol="0">
            <a:spAutoFit/>
          </a:bodyPr>
          <a:lstStyle/>
          <a:p>
            <a:r>
              <a:rPr lang="fa-IR" sz="2000" dirty="0">
                <a:cs typeface="B Titr" panose="00000700000000000000" pitchFamily="2" charset="-78"/>
              </a:rPr>
              <a:t>تربیت خانوادگی</a:t>
            </a:r>
            <a:endParaRPr lang="en-US" sz="2000" dirty="0">
              <a:cs typeface="B Titr" panose="00000700000000000000" pitchFamily="2" charset="-78"/>
            </a:endParaRPr>
          </a:p>
        </p:txBody>
      </p:sp>
      <p:sp>
        <p:nvSpPr>
          <p:cNvPr id="3" name="TextBox 2">
            <a:extLst>
              <a:ext uri="{FF2B5EF4-FFF2-40B4-BE49-F238E27FC236}">
                <a16:creationId xmlns:a16="http://schemas.microsoft.com/office/drawing/2014/main" id="{F973A6E1-4092-52DE-6ABC-23ADD613CD03}"/>
              </a:ext>
            </a:extLst>
          </p:cNvPr>
          <p:cNvSpPr txBox="1"/>
          <p:nvPr/>
        </p:nvSpPr>
        <p:spPr>
          <a:xfrm>
            <a:off x="213283" y="2559043"/>
            <a:ext cx="1654620" cy="707886"/>
          </a:xfrm>
          <a:prstGeom prst="rect">
            <a:avLst/>
          </a:prstGeom>
          <a:noFill/>
        </p:spPr>
        <p:txBody>
          <a:bodyPr wrap="none" rtlCol="0">
            <a:spAutoFit/>
          </a:bodyPr>
          <a:lstStyle/>
          <a:p>
            <a:r>
              <a:rPr lang="fa-IR" sz="2000" dirty="0">
                <a:cs typeface="B Titr" panose="00000700000000000000" pitchFamily="2" charset="-78"/>
              </a:rPr>
              <a:t>آشنایی با عوامل</a:t>
            </a:r>
          </a:p>
          <a:p>
            <a:r>
              <a:rPr lang="fa-IR" sz="2000" dirty="0">
                <a:cs typeface="B Titr" panose="00000700000000000000" pitchFamily="2" charset="-78"/>
              </a:rPr>
              <a:t> محافظ و خطر</a:t>
            </a:r>
            <a:endParaRPr lang="en-US" sz="2000" dirty="0">
              <a:cs typeface="B Titr" panose="00000700000000000000" pitchFamily="2" charset="-78"/>
            </a:endParaRPr>
          </a:p>
        </p:txBody>
      </p:sp>
      <p:sp>
        <p:nvSpPr>
          <p:cNvPr id="4" name="TextBox 3">
            <a:extLst>
              <a:ext uri="{FF2B5EF4-FFF2-40B4-BE49-F238E27FC236}">
                <a16:creationId xmlns:a16="http://schemas.microsoft.com/office/drawing/2014/main" id="{CF668EFB-EC04-5FDB-E3D5-0B0887B95520}"/>
              </a:ext>
            </a:extLst>
          </p:cNvPr>
          <p:cNvSpPr txBox="1"/>
          <p:nvPr/>
        </p:nvSpPr>
        <p:spPr>
          <a:xfrm>
            <a:off x="112294" y="1990690"/>
            <a:ext cx="1755609" cy="400110"/>
          </a:xfrm>
          <a:prstGeom prst="rect">
            <a:avLst/>
          </a:prstGeom>
          <a:noFill/>
        </p:spPr>
        <p:txBody>
          <a:bodyPr wrap="none" rtlCol="0">
            <a:spAutoFit/>
          </a:bodyPr>
          <a:lstStyle/>
          <a:p>
            <a:r>
              <a:rPr lang="fa-IR" sz="2000" dirty="0">
                <a:cs typeface="B Titr" panose="00000700000000000000" pitchFamily="2" charset="-78"/>
              </a:rPr>
              <a:t>آموزش مهارت ها</a:t>
            </a:r>
            <a:endParaRPr lang="en-US" sz="2000" dirty="0">
              <a:cs typeface="B Titr" panose="00000700000000000000" pitchFamily="2" charset="-78"/>
            </a:endParaRPr>
          </a:p>
        </p:txBody>
      </p:sp>
      <p:sp>
        <p:nvSpPr>
          <p:cNvPr id="6" name="TextBox 5">
            <a:extLst>
              <a:ext uri="{FF2B5EF4-FFF2-40B4-BE49-F238E27FC236}">
                <a16:creationId xmlns:a16="http://schemas.microsoft.com/office/drawing/2014/main" id="{9C87FEEA-4C29-C673-3E4C-9A1BBFEE8866}"/>
              </a:ext>
            </a:extLst>
          </p:cNvPr>
          <p:cNvSpPr txBox="1"/>
          <p:nvPr/>
        </p:nvSpPr>
        <p:spPr>
          <a:xfrm>
            <a:off x="256673" y="3392248"/>
            <a:ext cx="2021707" cy="400110"/>
          </a:xfrm>
          <a:prstGeom prst="rect">
            <a:avLst/>
          </a:prstGeom>
          <a:noFill/>
        </p:spPr>
        <p:txBody>
          <a:bodyPr wrap="none" rtlCol="0">
            <a:spAutoFit/>
          </a:bodyPr>
          <a:lstStyle/>
          <a:p>
            <a:r>
              <a:rPr lang="fa-IR" sz="2000" dirty="0">
                <a:cs typeface="B Titr" panose="00000700000000000000" pitchFamily="2" charset="-78"/>
              </a:rPr>
              <a:t>آموزش حین ازدواج</a:t>
            </a:r>
            <a:endParaRPr lang="en-US" sz="2000" dirty="0">
              <a:cs typeface="B Titr" panose="00000700000000000000" pitchFamily="2" charset="-78"/>
            </a:endParaRPr>
          </a:p>
        </p:txBody>
      </p:sp>
      <p:sp>
        <p:nvSpPr>
          <p:cNvPr id="7" name="TextBox 6">
            <a:extLst>
              <a:ext uri="{FF2B5EF4-FFF2-40B4-BE49-F238E27FC236}">
                <a16:creationId xmlns:a16="http://schemas.microsoft.com/office/drawing/2014/main" id="{C2880782-BD6D-3E52-0693-550B5FEF6429}"/>
              </a:ext>
            </a:extLst>
          </p:cNvPr>
          <p:cNvSpPr txBox="1"/>
          <p:nvPr/>
        </p:nvSpPr>
        <p:spPr>
          <a:xfrm>
            <a:off x="438613" y="3997745"/>
            <a:ext cx="1289135" cy="400110"/>
          </a:xfrm>
          <a:prstGeom prst="rect">
            <a:avLst/>
          </a:prstGeom>
          <a:noFill/>
        </p:spPr>
        <p:txBody>
          <a:bodyPr wrap="none" rtlCol="0">
            <a:spAutoFit/>
          </a:bodyPr>
          <a:lstStyle/>
          <a:p>
            <a:r>
              <a:rPr lang="fa-IR" sz="2000" dirty="0">
                <a:cs typeface="B Titr" panose="00000700000000000000" pitchFamily="2" charset="-78"/>
              </a:rPr>
              <a:t>زوج درمانی</a:t>
            </a:r>
            <a:endParaRPr lang="en-US" sz="2000" dirty="0">
              <a:cs typeface="B Titr" panose="00000700000000000000" pitchFamily="2" charset="-78"/>
            </a:endParaRPr>
          </a:p>
        </p:txBody>
      </p:sp>
    </p:spTree>
    <p:extLst>
      <p:ext uri="{BB962C8B-B14F-4D97-AF65-F5344CB8AC3E}">
        <p14:creationId xmlns:p14="http://schemas.microsoft.com/office/powerpoint/2010/main" val="1129648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4B2A-F2A5-2F9C-4E34-F90633FC889A}"/>
              </a:ext>
            </a:extLst>
          </p:cNvPr>
          <p:cNvSpPr>
            <a:spLocks noGrp="1"/>
          </p:cNvSpPr>
          <p:nvPr>
            <p:ph type="title"/>
          </p:nvPr>
        </p:nvSpPr>
        <p:spPr>
          <a:xfrm>
            <a:off x="9919799" y="345780"/>
            <a:ext cx="1600199" cy="1325563"/>
          </a:xfrm>
        </p:spPr>
        <p:txBody>
          <a:bodyPr>
            <a:normAutofit/>
          </a:bodyPr>
          <a:lstStyle/>
          <a:p>
            <a:r>
              <a:rPr lang="fa-IR" dirty="0">
                <a:cs typeface="B Titr" panose="00000700000000000000" pitchFamily="2" charset="-78"/>
              </a:rPr>
              <a:t>آیه 26 سوره نور</a:t>
            </a:r>
            <a:endParaRPr lang="en-US" dirty="0">
              <a:cs typeface="B Titr" panose="00000700000000000000" pitchFamily="2" charset="-78"/>
            </a:endParaRPr>
          </a:p>
        </p:txBody>
      </p:sp>
      <p:pic>
        <p:nvPicPr>
          <p:cNvPr id="5" name="024026">
            <a:hlinkClick r:id="" action="ppaction://media"/>
            <a:extLst>
              <a:ext uri="{FF2B5EF4-FFF2-40B4-BE49-F238E27FC236}">
                <a16:creationId xmlns:a16="http://schemas.microsoft.com/office/drawing/2014/main" id="{47D4958B-CCF5-FDF3-A215-0645BCE46675}"/>
              </a:ext>
            </a:extLst>
          </p:cNvPr>
          <p:cNvPicPr>
            <a:picLocks noGrp="1" noChangeAspect="1"/>
          </p:cNvPicPr>
          <p:nvPr>
            <p:ph sz="half" idx="1"/>
            <a:audioFile r:link="rId2"/>
            <p:extLst>
              <p:ext uri="{DAA4B4D4-6D71-4841-9C94-3DE7FCFB9230}">
                <p14:media xmlns:p14="http://schemas.microsoft.com/office/powerpoint/2010/main" r:embed="rId1"/>
              </p:ext>
            </p:extLst>
          </p:nvPr>
        </p:nvPicPr>
        <p:blipFill>
          <a:blip r:embed="rId4"/>
          <a:stretch>
            <a:fillRect/>
          </a:stretch>
        </p:blipFill>
        <p:spPr>
          <a:xfrm>
            <a:off x="806115" y="2028067"/>
            <a:ext cx="487362" cy="487362"/>
          </a:xfrm>
        </p:spPr>
      </p:pic>
      <p:pic>
        <p:nvPicPr>
          <p:cNvPr id="7" name="Picture 6">
            <a:extLst>
              <a:ext uri="{FF2B5EF4-FFF2-40B4-BE49-F238E27FC236}">
                <a16:creationId xmlns:a16="http://schemas.microsoft.com/office/drawing/2014/main" id="{A4AB1B62-2BC4-F2F5-B5EF-1D797D2A7D94}"/>
              </a:ext>
            </a:extLst>
          </p:cNvPr>
          <p:cNvPicPr>
            <a:picLocks noChangeAspect="1"/>
          </p:cNvPicPr>
          <p:nvPr/>
        </p:nvPicPr>
        <p:blipFill>
          <a:blip r:embed="rId5"/>
          <a:stretch>
            <a:fillRect/>
          </a:stretch>
        </p:blipFill>
        <p:spPr>
          <a:xfrm>
            <a:off x="194761" y="0"/>
            <a:ext cx="9115425" cy="1981200"/>
          </a:xfrm>
          <a:prstGeom prst="rect">
            <a:avLst/>
          </a:prstGeom>
        </p:spPr>
      </p:pic>
      <p:sp>
        <p:nvSpPr>
          <p:cNvPr id="10" name="Content Placeholder 9">
            <a:extLst>
              <a:ext uri="{FF2B5EF4-FFF2-40B4-BE49-F238E27FC236}">
                <a16:creationId xmlns:a16="http://schemas.microsoft.com/office/drawing/2014/main" id="{0647C02B-7FBE-B154-5C33-1E29D177CC22}"/>
              </a:ext>
            </a:extLst>
          </p:cNvPr>
          <p:cNvSpPr>
            <a:spLocks noGrp="1"/>
          </p:cNvSpPr>
          <p:nvPr>
            <p:ph sz="half" idx="2"/>
          </p:nvPr>
        </p:nvSpPr>
        <p:spPr/>
        <p:txBody>
          <a:bodyPr/>
          <a:lstStyle/>
          <a:p>
            <a:endParaRPr lang="en-US"/>
          </a:p>
        </p:txBody>
      </p:sp>
      <p:pic>
        <p:nvPicPr>
          <p:cNvPr id="11" name="Picture 10">
            <a:extLst>
              <a:ext uri="{FF2B5EF4-FFF2-40B4-BE49-F238E27FC236}">
                <a16:creationId xmlns:a16="http://schemas.microsoft.com/office/drawing/2014/main" id="{C3972B64-1207-938E-19DE-410B23D348C0}"/>
              </a:ext>
            </a:extLst>
          </p:cNvPr>
          <p:cNvPicPr>
            <a:picLocks noChangeAspect="1"/>
          </p:cNvPicPr>
          <p:nvPr/>
        </p:nvPicPr>
        <p:blipFill>
          <a:blip r:embed="rId6"/>
          <a:stretch>
            <a:fillRect/>
          </a:stretch>
        </p:blipFill>
        <p:spPr>
          <a:xfrm>
            <a:off x="1555018" y="2135482"/>
            <a:ext cx="9798782" cy="4732539"/>
          </a:xfrm>
          <a:prstGeom prst="rect">
            <a:avLst/>
          </a:prstGeom>
        </p:spPr>
      </p:pic>
    </p:spTree>
    <p:extLst>
      <p:ext uri="{BB962C8B-B14F-4D97-AF65-F5344CB8AC3E}">
        <p14:creationId xmlns:p14="http://schemas.microsoft.com/office/powerpoint/2010/main" val="89399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6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7A741-32F0-567D-5B50-6DAF68F228D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AC043A4-78E0-BF57-73B4-FBA37304297D}"/>
              </a:ext>
            </a:extLst>
          </p:cNvPr>
          <p:cNvSpPr>
            <a:spLocks noGrp="1"/>
          </p:cNvSpPr>
          <p:nvPr>
            <p:ph idx="1"/>
          </p:nvPr>
        </p:nvSpPr>
        <p:spPr/>
        <p:txBody>
          <a:bodyPr>
            <a:normAutofit/>
          </a:bodyPr>
          <a:lstStyle/>
          <a:p>
            <a:pPr algn="r" rtl="1"/>
            <a:r>
              <a:rPr lang="fa-IR" sz="4000" b="1" dirty="0">
                <a:effectLst/>
                <a:latin typeface="Calibri" panose="020F0502020204030204" pitchFamily="34" charset="0"/>
                <a:ea typeface="Calibri" panose="020F0502020204030204" pitchFamily="34" charset="0"/>
                <a:cs typeface="B Nazanin" panose="00000400000000000000" pitchFamily="2" charset="-78"/>
              </a:rPr>
              <a:t>زن و شوهر­ها ممکن است در برخی امور با یکدیگر توافق نداشته باشند. لطفاً در هریک از موضوعات زیر مشخص فرمایید چقدر بین شما و همسرتان توافق و یا اختلاف وجود دارد؟ </a:t>
            </a:r>
          </a:p>
          <a:p>
            <a:pPr algn="ctr" rtl="1"/>
            <a:r>
              <a:rPr lang="fa-IR" sz="4000" b="1" dirty="0">
                <a:solidFill>
                  <a:srgbClr val="0070C0"/>
                </a:solidFill>
                <a:latin typeface="Calibri" panose="020F0502020204030204" pitchFamily="34" charset="0"/>
                <a:cs typeface="B Nazanin" panose="00000400000000000000" pitchFamily="2" charset="-78"/>
              </a:rPr>
              <a:t>14 یا بیشتر نشانه کیفیت خوب زندگی زناشویی است (حیطه ارتباط)</a:t>
            </a:r>
            <a:endParaRPr lang="en-US" sz="4000" dirty="0">
              <a:solidFill>
                <a:srgbClr val="0070C0"/>
              </a:solidFill>
            </a:endParaRPr>
          </a:p>
        </p:txBody>
      </p:sp>
      <p:pic>
        <p:nvPicPr>
          <p:cNvPr id="5" name="Picture 4">
            <a:extLst>
              <a:ext uri="{FF2B5EF4-FFF2-40B4-BE49-F238E27FC236}">
                <a16:creationId xmlns:a16="http://schemas.microsoft.com/office/drawing/2014/main" id="{B327FE77-981E-7362-9C59-463EA7898ABE}"/>
              </a:ext>
            </a:extLst>
          </p:cNvPr>
          <p:cNvPicPr>
            <a:picLocks noChangeAspect="1"/>
          </p:cNvPicPr>
          <p:nvPr/>
        </p:nvPicPr>
        <p:blipFill>
          <a:blip r:embed="rId2"/>
          <a:stretch>
            <a:fillRect/>
          </a:stretch>
        </p:blipFill>
        <p:spPr>
          <a:xfrm>
            <a:off x="-36099" y="0"/>
            <a:ext cx="12228099" cy="1537493"/>
          </a:xfrm>
          <a:prstGeom prst="rect">
            <a:avLst/>
          </a:prstGeom>
        </p:spPr>
      </p:pic>
    </p:spTree>
    <p:extLst>
      <p:ext uri="{BB962C8B-B14F-4D97-AF65-F5344CB8AC3E}">
        <p14:creationId xmlns:p14="http://schemas.microsoft.com/office/powerpoint/2010/main" val="1379027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D0B9-CD85-6587-0EE5-F67AC1B6FB13}"/>
              </a:ext>
            </a:extLst>
          </p:cNvPr>
          <p:cNvSpPr>
            <a:spLocks noGrp="1"/>
          </p:cNvSpPr>
          <p:nvPr>
            <p:ph type="title"/>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07E25B62-4CA8-4834-0AF0-214803DEC93D}"/>
              </a:ext>
            </a:extLst>
          </p:cNvPr>
          <p:cNvGraphicFramePr>
            <a:graphicFrameLocks noGrp="1"/>
          </p:cNvGraphicFramePr>
          <p:nvPr>
            <p:ph idx="1"/>
            <p:extLst>
              <p:ext uri="{D42A27DB-BD31-4B8C-83A1-F6EECF244321}">
                <p14:modId xmlns:p14="http://schemas.microsoft.com/office/powerpoint/2010/main" val="1856324366"/>
              </p:ext>
            </p:extLst>
          </p:nvPr>
        </p:nvGraphicFramePr>
        <p:xfrm>
          <a:off x="88231" y="172620"/>
          <a:ext cx="12015537" cy="6094519"/>
        </p:xfrm>
        <a:graphic>
          <a:graphicData uri="http://schemas.openxmlformats.org/drawingml/2006/table">
            <a:tbl>
              <a:tblPr rtl="1" firstRow="1" firstCol="1" bandRow="1">
                <a:tableStyleId>{5C22544A-7EE6-4342-B048-85BDC9FD1C3A}</a:tableStyleId>
              </a:tblPr>
              <a:tblGrid>
                <a:gridCol w="6320153">
                  <a:extLst>
                    <a:ext uri="{9D8B030D-6E8A-4147-A177-3AD203B41FA5}">
                      <a16:colId xmlns:a16="http://schemas.microsoft.com/office/drawing/2014/main" val="305423761"/>
                    </a:ext>
                  </a:extLst>
                </a:gridCol>
                <a:gridCol w="948301">
                  <a:extLst>
                    <a:ext uri="{9D8B030D-6E8A-4147-A177-3AD203B41FA5}">
                      <a16:colId xmlns:a16="http://schemas.microsoft.com/office/drawing/2014/main" val="1439548065"/>
                    </a:ext>
                  </a:extLst>
                </a:gridCol>
                <a:gridCol w="1106723">
                  <a:extLst>
                    <a:ext uri="{9D8B030D-6E8A-4147-A177-3AD203B41FA5}">
                      <a16:colId xmlns:a16="http://schemas.microsoft.com/office/drawing/2014/main" val="4112219917"/>
                    </a:ext>
                  </a:extLst>
                </a:gridCol>
                <a:gridCol w="966152">
                  <a:extLst>
                    <a:ext uri="{9D8B030D-6E8A-4147-A177-3AD203B41FA5}">
                      <a16:colId xmlns:a16="http://schemas.microsoft.com/office/drawing/2014/main" val="1782207850"/>
                    </a:ext>
                  </a:extLst>
                </a:gridCol>
                <a:gridCol w="1089989">
                  <a:extLst>
                    <a:ext uri="{9D8B030D-6E8A-4147-A177-3AD203B41FA5}">
                      <a16:colId xmlns:a16="http://schemas.microsoft.com/office/drawing/2014/main" val="1694495263"/>
                    </a:ext>
                  </a:extLst>
                </a:gridCol>
                <a:gridCol w="921524">
                  <a:extLst>
                    <a:ext uri="{9D8B030D-6E8A-4147-A177-3AD203B41FA5}">
                      <a16:colId xmlns:a16="http://schemas.microsoft.com/office/drawing/2014/main" val="2307792941"/>
                    </a:ext>
                  </a:extLst>
                </a:gridCol>
                <a:gridCol w="662695">
                  <a:extLst>
                    <a:ext uri="{9D8B030D-6E8A-4147-A177-3AD203B41FA5}">
                      <a16:colId xmlns:a16="http://schemas.microsoft.com/office/drawing/2014/main" val="3304208101"/>
                    </a:ext>
                  </a:extLst>
                </a:gridCol>
              </a:tblGrid>
              <a:tr h="1146024">
                <a:tc>
                  <a:txBody>
                    <a:bodyPr/>
                    <a:lstStyle/>
                    <a:p>
                      <a:pPr marL="0" marR="0" algn="ctr" rtl="1">
                        <a:lnSpc>
                          <a:spcPct val="115000"/>
                        </a:lnSpc>
                        <a:spcBef>
                          <a:spcPts val="0"/>
                        </a:spcBef>
                        <a:spcAft>
                          <a:spcPts val="0"/>
                        </a:spcAft>
                      </a:pPr>
                      <a:r>
                        <a:rPr lang="fa-IR" sz="2800" dirty="0">
                          <a:effectLst/>
                          <a:cs typeface="B Titr" panose="00000700000000000000" pitchFamily="2" charset="-78"/>
                        </a:rPr>
                        <a:t>عبارت (رضایت)</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400" dirty="0">
                          <a:effectLst/>
                          <a:cs typeface="B Titr" panose="00000700000000000000" pitchFamily="2" charset="-78"/>
                        </a:rPr>
                        <a:t>تمام اوقات</a:t>
                      </a:r>
                      <a:endParaRPr lang="en-US" sz="24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400" dirty="0">
                          <a:effectLst/>
                          <a:cs typeface="B Titr" panose="00000700000000000000" pitchFamily="2" charset="-78"/>
                        </a:rPr>
                        <a:t>بیشتر اوقات</a:t>
                      </a:r>
                      <a:endParaRPr lang="en-US" sz="24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400" dirty="0">
                          <a:effectLst/>
                          <a:cs typeface="B Titr" panose="00000700000000000000" pitchFamily="2" charset="-78"/>
                        </a:rPr>
                        <a:t>اغلب اوقات</a:t>
                      </a:r>
                      <a:endParaRPr lang="en-US" sz="24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400" dirty="0">
                          <a:effectLst/>
                          <a:cs typeface="B Titr" panose="00000700000000000000" pitchFamily="2" charset="-78"/>
                        </a:rPr>
                        <a:t>هر از گاهی</a:t>
                      </a:r>
                      <a:endParaRPr lang="en-US" sz="24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400" dirty="0">
                          <a:effectLst/>
                          <a:cs typeface="B Titr" panose="00000700000000000000" pitchFamily="2" charset="-78"/>
                        </a:rPr>
                        <a:t>بندرت</a:t>
                      </a:r>
                      <a:endParaRPr lang="en-US" sz="24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400" dirty="0">
                          <a:effectLst/>
                          <a:cs typeface="B Titr" panose="00000700000000000000" pitchFamily="2" charset="-78"/>
                        </a:rPr>
                        <a:t>هرگز</a:t>
                      </a:r>
                      <a:endParaRPr lang="en-US" sz="24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extLst>
                  <a:ext uri="{0D108BD9-81ED-4DB2-BD59-A6C34878D82A}">
                    <a16:rowId xmlns:a16="http://schemas.microsoft.com/office/drawing/2014/main" val="3187490576"/>
                  </a:ext>
                </a:extLst>
              </a:tr>
              <a:tr h="1299791">
                <a:tc>
                  <a:txBody>
                    <a:bodyPr/>
                    <a:lstStyle/>
                    <a:p>
                      <a:pPr marL="0" marR="0" algn="r" rtl="1">
                        <a:lnSpc>
                          <a:spcPct val="115000"/>
                        </a:lnSpc>
                        <a:spcBef>
                          <a:spcPts val="0"/>
                        </a:spcBef>
                        <a:spcAft>
                          <a:spcPts val="0"/>
                        </a:spcAft>
                      </a:pPr>
                      <a:r>
                        <a:rPr lang="fa-IR" sz="2800" dirty="0">
                          <a:effectLst/>
                          <a:cs typeface="B Titr" panose="00000700000000000000" pitchFamily="2" charset="-78"/>
                        </a:rPr>
                        <a:t>چند وقت یکبار شما و همسرتان با هم دعوا می­کنید؟</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800" dirty="0">
                          <a:effectLst/>
                          <a:cs typeface="B Titr" panose="00000700000000000000" pitchFamily="2" charset="-78"/>
                        </a:rPr>
                        <a:t>0</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800" dirty="0">
                          <a:effectLst/>
                          <a:cs typeface="B Titr" panose="00000700000000000000" pitchFamily="2" charset="-78"/>
                        </a:rPr>
                        <a:t>1</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800">
                          <a:effectLst/>
                          <a:cs typeface="B Titr" panose="00000700000000000000" pitchFamily="2" charset="-78"/>
                        </a:rPr>
                        <a:t>2</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800">
                          <a:effectLst/>
                          <a:cs typeface="B Titr" panose="00000700000000000000" pitchFamily="2" charset="-78"/>
                        </a:rPr>
                        <a:t>3</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800">
                          <a:effectLst/>
                          <a:cs typeface="B Titr" panose="00000700000000000000" pitchFamily="2" charset="-78"/>
                        </a:rPr>
                        <a:t>4</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800">
                          <a:effectLst/>
                          <a:cs typeface="B Titr" panose="00000700000000000000" pitchFamily="2" charset="-78"/>
                        </a:rPr>
                        <a:t>5</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extLst>
                  <a:ext uri="{0D108BD9-81ED-4DB2-BD59-A6C34878D82A}">
                    <a16:rowId xmlns:a16="http://schemas.microsoft.com/office/drawing/2014/main" val="4254127625"/>
                  </a:ext>
                </a:extLst>
              </a:tr>
              <a:tr h="1040024">
                <a:tc>
                  <a:txBody>
                    <a:bodyPr/>
                    <a:lstStyle/>
                    <a:p>
                      <a:pPr marL="0" marR="0" algn="r" rtl="1">
                        <a:lnSpc>
                          <a:spcPct val="115000"/>
                        </a:lnSpc>
                        <a:spcBef>
                          <a:spcPts val="0"/>
                        </a:spcBef>
                        <a:spcAft>
                          <a:spcPts val="0"/>
                        </a:spcAft>
                      </a:pPr>
                      <a:r>
                        <a:rPr lang="fa-IR" sz="2800" dirty="0">
                          <a:effectLst/>
                          <a:cs typeface="B Titr" panose="00000700000000000000" pitchFamily="2" charset="-78"/>
                        </a:rPr>
                        <a:t>چند وقت یکبار شما و همسرتان باعث دلخوری و عصبانیت طرف مقابل می¬شوید؟</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800">
                          <a:effectLst/>
                          <a:cs typeface="B Titr" panose="00000700000000000000" pitchFamily="2" charset="-78"/>
                        </a:rPr>
                        <a:t>0</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800">
                          <a:effectLst/>
                          <a:cs typeface="B Titr" panose="00000700000000000000" pitchFamily="2" charset="-78"/>
                        </a:rPr>
                        <a:t>1</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800" dirty="0">
                          <a:effectLst/>
                          <a:cs typeface="B Titr" panose="00000700000000000000" pitchFamily="2" charset="-78"/>
                        </a:rPr>
                        <a:t>2</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800">
                          <a:effectLst/>
                          <a:cs typeface="B Titr" panose="00000700000000000000" pitchFamily="2" charset="-78"/>
                        </a:rPr>
                        <a:t>3</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800">
                          <a:effectLst/>
                          <a:cs typeface="B Titr" panose="00000700000000000000" pitchFamily="2" charset="-78"/>
                        </a:rPr>
                        <a:t>4</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800">
                          <a:effectLst/>
                          <a:cs typeface="B Titr" panose="00000700000000000000" pitchFamily="2" charset="-78"/>
                        </a:rPr>
                        <a:t>5</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extLst>
                  <a:ext uri="{0D108BD9-81ED-4DB2-BD59-A6C34878D82A}">
                    <a16:rowId xmlns:a16="http://schemas.microsoft.com/office/drawing/2014/main" val="1838020204"/>
                  </a:ext>
                </a:extLst>
              </a:tr>
              <a:tr h="1040024">
                <a:tc>
                  <a:txBody>
                    <a:bodyPr/>
                    <a:lstStyle/>
                    <a:p>
                      <a:pPr marL="0" marR="0" algn="r" rtl="1">
                        <a:lnSpc>
                          <a:spcPct val="115000"/>
                        </a:lnSpc>
                        <a:spcBef>
                          <a:spcPts val="0"/>
                        </a:spcBef>
                        <a:spcAft>
                          <a:spcPts val="0"/>
                        </a:spcAft>
                      </a:pPr>
                      <a:r>
                        <a:rPr lang="fa-IR" sz="2800" dirty="0">
                          <a:effectLst/>
                          <a:cs typeface="B Titr" panose="00000700000000000000" pitchFamily="2" charset="-78"/>
                        </a:rPr>
                        <a:t>آیا اتفاق افتاده که از ازدواج خود پشیمان شده باشید؟</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800">
                          <a:effectLst/>
                          <a:cs typeface="B Titr" panose="00000700000000000000" pitchFamily="2" charset="-78"/>
                        </a:rPr>
                        <a:t>0</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800">
                          <a:effectLst/>
                          <a:cs typeface="B Titr" panose="00000700000000000000" pitchFamily="2" charset="-78"/>
                        </a:rPr>
                        <a:t>1</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800" dirty="0">
                          <a:effectLst/>
                          <a:cs typeface="B Titr" panose="00000700000000000000" pitchFamily="2" charset="-78"/>
                        </a:rPr>
                        <a:t>2</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800" dirty="0">
                          <a:effectLst/>
                          <a:cs typeface="B Titr" panose="00000700000000000000" pitchFamily="2" charset="-78"/>
                        </a:rPr>
                        <a:t>3</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800" dirty="0">
                          <a:effectLst/>
                          <a:cs typeface="B Titr" panose="00000700000000000000" pitchFamily="2" charset="-78"/>
                        </a:rPr>
                        <a:t>4</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800" dirty="0">
                          <a:effectLst/>
                          <a:cs typeface="B Titr" panose="00000700000000000000" pitchFamily="2" charset="-78"/>
                        </a:rPr>
                        <a:t>5</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extLst>
                  <a:ext uri="{0D108BD9-81ED-4DB2-BD59-A6C34878D82A}">
                    <a16:rowId xmlns:a16="http://schemas.microsoft.com/office/drawing/2014/main" val="140777938"/>
                  </a:ext>
                </a:extLst>
              </a:tr>
              <a:tr h="1568656">
                <a:tc>
                  <a:txBody>
                    <a:bodyPr/>
                    <a:lstStyle/>
                    <a:p>
                      <a:pPr marL="0" marR="0" algn="r" rtl="1">
                        <a:lnSpc>
                          <a:spcPct val="115000"/>
                        </a:lnSpc>
                        <a:spcBef>
                          <a:spcPts val="0"/>
                        </a:spcBef>
                        <a:spcAft>
                          <a:spcPts val="0"/>
                        </a:spcAft>
                      </a:pPr>
                      <a:r>
                        <a:rPr lang="fa-IR" sz="2800" dirty="0">
                          <a:effectLst/>
                          <a:cs typeface="B Titr" panose="00000700000000000000" pitchFamily="2" charset="-78"/>
                        </a:rPr>
                        <a:t>چند وقت یکبار به فکر طلاق، جدایی یا پایان دادن به زندگی زناشویی خود افتاده­اید و یا درباره آن بحث کرده­اید ؟</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800">
                          <a:effectLst/>
                          <a:cs typeface="B Titr" panose="00000700000000000000" pitchFamily="2" charset="-78"/>
                        </a:rPr>
                        <a:t>0</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800">
                          <a:effectLst/>
                          <a:cs typeface="B Titr" panose="00000700000000000000" pitchFamily="2" charset="-78"/>
                        </a:rPr>
                        <a:t>1</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800">
                          <a:effectLst/>
                          <a:cs typeface="B Titr" panose="00000700000000000000" pitchFamily="2" charset="-78"/>
                        </a:rPr>
                        <a:t>2</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800">
                          <a:effectLst/>
                          <a:cs typeface="B Titr" panose="00000700000000000000" pitchFamily="2" charset="-78"/>
                        </a:rPr>
                        <a:t>3</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800">
                          <a:effectLst/>
                          <a:cs typeface="B Titr" panose="00000700000000000000" pitchFamily="2" charset="-78"/>
                        </a:rPr>
                        <a:t>4</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tc>
                  <a:txBody>
                    <a:bodyPr/>
                    <a:lstStyle/>
                    <a:p>
                      <a:pPr marL="0" marR="0" algn="ctr" rtl="1">
                        <a:lnSpc>
                          <a:spcPct val="115000"/>
                        </a:lnSpc>
                        <a:spcBef>
                          <a:spcPts val="0"/>
                        </a:spcBef>
                        <a:spcAft>
                          <a:spcPts val="0"/>
                        </a:spcAft>
                      </a:pPr>
                      <a:r>
                        <a:rPr lang="fa-IR" sz="2800" dirty="0">
                          <a:effectLst/>
                          <a:cs typeface="B Titr" panose="00000700000000000000" pitchFamily="2" charset="-78"/>
                        </a:rPr>
                        <a:t>5</a:t>
                      </a:r>
                      <a:endParaRPr lang="en-US" sz="2800" dirty="0">
                        <a:effectLst/>
                        <a:latin typeface="Calibri" panose="020F0502020204030204" pitchFamily="34" charset="0"/>
                        <a:ea typeface="Calibri" panose="020F0502020204030204" pitchFamily="34" charset="0"/>
                        <a:cs typeface="B Titr" panose="00000700000000000000" pitchFamily="2" charset="-78"/>
                      </a:endParaRPr>
                    </a:p>
                  </a:txBody>
                  <a:tcPr marL="0" marR="0" marT="0" marB="0"/>
                </a:tc>
                <a:extLst>
                  <a:ext uri="{0D108BD9-81ED-4DB2-BD59-A6C34878D82A}">
                    <a16:rowId xmlns:a16="http://schemas.microsoft.com/office/drawing/2014/main" val="1615137149"/>
                  </a:ext>
                </a:extLst>
              </a:tr>
            </a:tbl>
          </a:graphicData>
        </a:graphic>
      </p:graphicFrame>
    </p:spTree>
    <p:extLst>
      <p:ext uri="{BB962C8B-B14F-4D97-AF65-F5344CB8AC3E}">
        <p14:creationId xmlns:p14="http://schemas.microsoft.com/office/powerpoint/2010/main" val="4248835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3ED6A-3934-0015-3495-B5D5231C6324}"/>
              </a:ext>
            </a:extLst>
          </p:cNvPr>
          <p:cNvSpPr>
            <a:spLocks noGrp="1"/>
          </p:cNvSpPr>
          <p:nvPr>
            <p:ph type="title"/>
          </p:nvPr>
        </p:nvSpPr>
        <p:spPr/>
        <p:txBody>
          <a:bodyPr/>
          <a:lstStyle/>
          <a:p>
            <a:pPr algn="ctr"/>
            <a:r>
              <a:rPr lang="fa-IR" dirty="0">
                <a:cs typeface="B Titr" panose="00000700000000000000" pitchFamily="2" charset="-78"/>
              </a:rPr>
              <a:t>اثربخشی مشاوره های قبل از ازدواج در کانادا</a:t>
            </a:r>
            <a:endParaRPr lang="en-US" dirty="0">
              <a:cs typeface="B Titr" panose="00000700000000000000" pitchFamily="2" charset="-78"/>
            </a:endParaRPr>
          </a:p>
        </p:txBody>
      </p:sp>
      <p:pic>
        <p:nvPicPr>
          <p:cNvPr id="5" name="Content Placeholder 4">
            <a:extLst>
              <a:ext uri="{FF2B5EF4-FFF2-40B4-BE49-F238E27FC236}">
                <a16:creationId xmlns:a16="http://schemas.microsoft.com/office/drawing/2014/main" id="{D196B391-85BA-566D-5316-F7FF2D89F2D3}"/>
              </a:ext>
            </a:extLst>
          </p:cNvPr>
          <p:cNvPicPr>
            <a:picLocks noGrp="1" noChangeAspect="1"/>
          </p:cNvPicPr>
          <p:nvPr>
            <p:ph idx="1"/>
          </p:nvPr>
        </p:nvPicPr>
        <p:blipFill>
          <a:blip r:embed="rId2"/>
          <a:stretch>
            <a:fillRect/>
          </a:stretch>
        </p:blipFill>
        <p:spPr>
          <a:xfrm>
            <a:off x="0" y="1947363"/>
            <a:ext cx="12218743" cy="4055872"/>
          </a:xfrm>
        </p:spPr>
      </p:pic>
    </p:spTree>
    <p:extLst>
      <p:ext uri="{BB962C8B-B14F-4D97-AF65-F5344CB8AC3E}">
        <p14:creationId xmlns:p14="http://schemas.microsoft.com/office/powerpoint/2010/main" val="2758060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7D8AF7-1685-93A0-DBF2-51BA017A4810}"/>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679CE6B7-2219-BCCD-BE41-A578E85004D6}"/>
              </a:ext>
            </a:extLst>
          </p:cNvPr>
          <p:cNvSpPr>
            <a:spLocks noGrp="1"/>
          </p:cNvSpPr>
          <p:nvPr>
            <p:ph sz="half" idx="1"/>
          </p:nvPr>
        </p:nvSpPr>
        <p:spPr/>
        <p:txBody>
          <a:bodyPr/>
          <a:lstStyle/>
          <a:p>
            <a:r>
              <a:rPr lang="en-US" dirty="0"/>
              <a:t>Canadian couples pay hundreds of dollars to receive premarital preparation. </a:t>
            </a:r>
            <a:endParaRPr lang="fa-IR" dirty="0"/>
          </a:p>
          <a:p>
            <a:r>
              <a:rPr lang="en-US" dirty="0"/>
              <a:t>Currently, the vast majority of premarital preparation is provided in a religious context; thus, many of these funded pro-grams directly or indirectly involve clergy participation</a:t>
            </a:r>
          </a:p>
        </p:txBody>
      </p:sp>
      <p:sp>
        <p:nvSpPr>
          <p:cNvPr id="6" name="Content Placeholder 5">
            <a:extLst>
              <a:ext uri="{FF2B5EF4-FFF2-40B4-BE49-F238E27FC236}">
                <a16:creationId xmlns:a16="http://schemas.microsoft.com/office/drawing/2014/main" id="{9EA6AFBB-5B14-E0AD-DB46-7CE31BF59023}"/>
              </a:ext>
            </a:extLst>
          </p:cNvPr>
          <p:cNvSpPr>
            <a:spLocks noGrp="1"/>
          </p:cNvSpPr>
          <p:nvPr>
            <p:ph sz="half" idx="2"/>
          </p:nvPr>
        </p:nvSpPr>
        <p:spPr/>
        <p:txBody>
          <a:bodyPr>
            <a:normAutofit/>
          </a:bodyPr>
          <a:lstStyle/>
          <a:p>
            <a:pPr algn="r" rtl="1"/>
            <a:r>
              <a:rPr lang="fa-IR" sz="4400" dirty="0">
                <a:cs typeface="B Mitra" panose="00000400000000000000" pitchFamily="2" charset="-78"/>
              </a:rPr>
              <a:t>زوج های کانادایی صدها دلار خرج میکنند برای مشاوره های قبل از ازدواج</a:t>
            </a:r>
          </a:p>
          <a:p>
            <a:pPr algn="r" rtl="1"/>
            <a:r>
              <a:rPr lang="fa-IR" sz="4400" dirty="0">
                <a:cs typeface="B Mitra" panose="00000400000000000000" pitchFamily="2" charset="-78"/>
              </a:rPr>
              <a:t>بخش اصلی این مشاوره ها در زمینه مذهبی (کلیسا و کشیش) انجام میشود</a:t>
            </a:r>
            <a:endParaRPr lang="en-US" sz="4400" dirty="0">
              <a:cs typeface="B Mitra" panose="00000400000000000000" pitchFamily="2" charset="-78"/>
            </a:endParaRPr>
          </a:p>
        </p:txBody>
      </p:sp>
    </p:spTree>
    <p:extLst>
      <p:ext uri="{BB962C8B-B14F-4D97-AF65-F5344CB8AC3E}">
        <p14:creationId xmlns:p14="http://schemas.microsoft.com/office/powerpoint/2010/main" val="1588571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18699E-9A31-67A2-4F36-96DB73AF364E}"/>
              </a:ext>
            </a:extLst>
          </p:cNvPr>
          <p:cNvSpPr>
            <a:spLocks noGrp="1"/>
          </p:cNvSpPr>
          <p:nvPr>
            <p:ph type="title"/>
          </p:nvPr>
        </p:nvSpPr>
        <p:spPr/>
        <p:txBody>
          <a:bodyPr/>
          <a:lstStyle/>
          <a:p>
            <a:r>
              <a:rPr lang="en-US" dirty="0"/>
              <a:t>Limitations of Premarital Inventories</a:t>
            </a:r>
          </a:p>
        </p:txBody>
      </p:sp>
      <p:sp>
        <p:nvSpPr>
          <p:cNvPr id="5" name="Content Placeholder 4">
            <a:extLst>
              <a:ext uri="{FF2B5EF4-FFF2-40B4-BE49-F238E27FC236}">
                <a16:creationId xmlns:a16="http://schemas.microsoft.com/office/drawing/2014/main" id="{8A366D57-5F3E-8003-BF1A-6F7C95B445DB}"/>
              </a:ext>
            </a:extLst>
          </p:cNvPr>
          <p:cNvSpPr>
            <a:spLocks noGrp="1"/>
          </p:cNvSpPr>
          <p:nvPr>
            <p:ph sz="half" idx="1"/>
          </p:nvPr>
        </p:nvSpPr>
        <p:spPr/>
        <p:txBody>
          <a:bodyPr/>
          <a:lstStyle/>
          <a:p>
            <a:r>
              <a:rPr lang="en-US" dirty="0"/>
              <a:t>published research on the long-term effects of inventory administration is lacking,</a:t>
            </a:r>
          </a:p>
          <a:p>
            <a:r>
              <a:rPr lang="en-US" dirty="0"/>
              <a:t>inventories rely on self-report measures, which may be less reliable</a:t>
            </a:r>
          </a:p>
          <a:p>
            <a:r>
              <a:rPr lang="en-US" dirty="0"/>
              <a:t>premarital preparation demands further scrutiny, due to mixed results</a:t>
            </a:r>
          </a:p>
        </p:txBody>
      </p:sp>
      <p:sp>
        <p:nvSpPr>
          <p:cNvPr id="6" name="Content Placeholder 5">
            <a:extLst>
              <a:ext uri="{FF2B5EF4-FFF2-40B4-BE49-F238E27FC236}">
                <a16:creationId xmlns:a16="http://schemas.microsoft.com/office/drawing/2014/main" id="{F8192842-17EC-4B66-6756-F94C96A95C2D}"/>
              </a:ext>
            </a:extLst>
          </p:cNvPr>
          <p:cNvSpPr>
            <a:spLocks noGrp="1"/>
          </p:cNvSpPr>
          <p:nvPr>
            <p:ph sz="half" idx="2"/>
          </p:nvPr>
        </p:nvSpPr>
        <p:spPr/>
        <p:txBody>
          <a:bodyPr>
            <a:normAutofit/>
          </a:bodyPr>
          <a:lstStyle/>
          <a:p>
            <a:pPr algn="r" rtl="1"/>
            <a:r>
              <a:rPr lang="fa-IR" sz="4400" dirty="0">
                <a:cs typeface="B Mitra" panose="00000400000000000000" pitchFamily="2" charset="-78"/>
              </a:rPr>
              <a:t>نقش پرسشنامه های قیبل از ازدواج هنوز معلوم نیست</a:t>
            </a:r>
          </a:p>
          <a:p>
            <a:pPr algn="r" rtl="1"/>
            <a:r>
              <a:rPr lang="fa-IR" sz="4400" dirty="0">
                <a:cs typeface="B Mitra" panose="00000400000000000000" pitchFamily="2" charset="-78"/>
              </a:rPr>
              <a:t>چراکه بر اساس خودگزارش دهی هستند</a:t>
            </a:r>
          </a:p>
          <a:p>
            <a:pPr algn="r" rtl="1"/>
            <a:r>
              <a:rPr lang="fa-IR" sz="4400" dirty="0">
                <a:cs typeface="B Mitra" panose="00000400000000000000" pitchFamily="2" charset="-78"/>
              </a:rPr>
              <a:t>لذا نمیتوان در مورد اثربخش آنها اظهارنظر صریح نمود</a:t>
            </a:r>
            <a:endParaRPr lang="en-US" sz="4400" dirty="0">
              <a:cs typeface="B Mitra" panose="00000400000000000000" pitchFamily="2" charset="-78"/>
            </a:endParaRPr>
          </a:p>
        </p:txBody>
      </p:sp>
    </p:spTree>
    <p:extLst>
      <p:ext uri="{BB962C8B-B14F-4D97-AF65-F5344CB8AC3E}">
        <p14:creationId xmlns:p14="http://schemas.microsoft.com/office/powerpoint/2010/main" val="1601054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843</TotalTime>
  <Words>1484</Words>
  <Application>Microsoft Office PowerPoint</Application>
  <PresentationFormat>Widescreen</PresentationFormat>
  <Paragraphs>173</Paragraphs>
  <Slides>43</Slides>
  <Notes>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43</vt:i4>
      </vt:variant>
    </vt:vector>
  </HeadingPairs>
  <TitlesOfParts>
    <vt:vector size="56" baseType="lpstr">
      <vt:lpstr>Arial</vt:lpstr>
      <vt:lpstr>B Titr</vt:lpstr>
      <vt:lpstr>BlinkMacSystemFont</vt:lpstr>
      <vt:lpstr>BYekan</vt:lpstr>
      <vt:lpstr>Calibri</vt:lpstr>
      <vt:lpstr>Calibri Light</vt:lpstr>
      <vt:lpstr>Perpetua</vt:lpstr>
      <vt:lpstr>Times New Roman</vt:lpstr>
      <vt:lpstr>Trebuchet MS</vt:lpstr>
      <vt:lpstr>Office Theme</vt:lpstr>
      <vt:lpstr>2_Berlin</vt:lpstr>
      <vt:lpstr>1_Office Theme</vt:lpstr>
      <vt:lpstr>2_Office Theme</vt:lpstr>
      <vt:lpstr> اثربخشی مداخلات پیشگیری از طلاق مبتنی بر منابع علمی</vt:lpstr>
      <vt:lpstr>پاسخ به سوالات متداول </vt:lpstr>
      <vt:lpstr>جایگاه کشور ما در رتبه بندی ویکی پدیا (درصد طلاق)؟</vt:lpstr>
      <vt:lpstr>PowerPoint Presentation</vt:lpstr>
      <vt:lpstr>PowerPoint Presentation</vt:lpstr>
      <vt:lpstr>PowerPoint Presentation</vt:lpstr>
      <vt:lpstr>اثربخشی مشاوره های قبل از ازدواج در کانادا</vt:lpstr>
      <vt:lpstr>PowerPoint Presentation</vt:lpstr>
      <vt:lpstr>Limitations of Premarital Inventories</vt:lpstr>
      <vt:lpstr>بررسی پرسشنامه های مورد استفاده در آموزش و مشاوره های قبل از ازدواج</vt:lpstr>
      <vt:lpstr>PowerPoint Presentation</vt:lpstr>
      <vt:lpstr>کارکرد پرسشنامه های ارزیابی قبل از ازدواج</vt:lpstr>
      <vt:lpstr>PREMARITAL INVENTORIES</vt:lpstr>
      <vt:lpstr>کبوتر با کبوتر باز با باز؟ نقش شباهتهای شخصیتی</vt:lpstr>
      <vt:lpstr>PowerPoint Presentation</vt:lpstr>
      <vt:lpstr>PowerPoint Presentation</vt:lpstr>
      <vt:lpstr>PowerPoint Presentation</vt:lpstr>
      <vt:lpstr>اثربخشی برنامه های قبل  از ازدواج (2003)</vt:lpstr>
      <vt:lpstr>PowerPoint Presentation</vt:lpstr>
      <vt:lpstr>اثربخشی برنامه های قبل  از ازدواج (2010)</vt:lpstr>
      <vt:lpstr>PowerPoint Presentation</vt:lpstr>
      <vt:lpstr>PowerPoint Presentation</vt:lpstr>
      <vt:lpstr>PowerPoint Presentation</vt:lpstr>
      <vt:lpstr>اثربخشی زوج درمانی در درمان زوج افسرده نتایج مثبت</vt:lpstr>
      <vt:lpstr>PowerPoint Presentation</vt:lpstr>
      <vt:lpstr>PowerPoint Presentation</vt:lpstr>
      <vt:lpstr>PowerPoint Presentation</vt:lpstr>
      <vt:lpstr>PowerPoint Presentation</vt:lpstr>
      <vt:lpstr>در نهایت چه؟</vt:lpstr>
      <vt:lpstr>PowerPoint Presentation</vt:lpstr>
      <vt:lpstr>داشتن یا نداشتن چه خصوصیاتی، در بدو ازدواج، بر وقوع طلاق تاثیر دارد؟ </vt:lpstr>
      <vt:lpstr>عوامل خطر (به ترتیب قدرت ارتباط)</vt:lpstr>
      <vt:lpstr>عوامل محافظ (به ترتیب قدرت ارتباط)</vt:lpstr>
      <vt:lpstr>داشتن تجربه روابط جنسی قبل از ازدواج</vt:lpstr>
      <vt:lpstr>PowerPoint Presentation</vt:lpstr>
      <vt:lpstr>PowerPoint Presentation</vt:lpstr>
      <vt:lpstr>چند نکته کلیدی و حیاتی جهت آگاهسازی جوانان</vt:lpstr>
      <vt:lpstr>دو علتی که جوانان به نصیحت بزرگترها گوششان بدهکار نیست</vt:lpstr>
      <vt:lpstr>PowerPoint Presentation</vt:lpstr>
      <vt:lpstr>چند نکته مهم در انتخاب همسر</vt:lpstr>
      <vt:lpstr>PowerPoint Presentation</vt:lpstr>
      <vt:lpstr>رودخانه زندگی</vt:lpstr>
      <vt:lpstr>آیه 26 سوره نور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Nouzar Nakhaee</cp:lastModifiedBy>
  <cp:revision>66</cp:revision>
  <dcterms:created xsi:type="dcterms:W3CDTF">2022-12-11T14:16:24Z</dcterms:created>
  <dcterms:modified xsi:type="dcterms:W3CDTF">2023-07-03T02:08:08Z</dcterms:modified>
</cp:coreProperties>
</file>