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16" r:id="rId3"/>
  </p:sldMasterIdLst>
  <p:notesMasterIdLst>
    <p:notesMasterId r:id="rId31"/>
  </p:notesMasterIdLst>
  <p:sldIdLst>
    <p:sldId id="348" r:id="rId4"/>
    <p:sldId id="534" r:id="rId5"/>
    <p:sldId id="535" r:id="rId6"/>
    <p:sldId id="334" r:id="rId7"/>
    <p:sldId id="335" r:id="rId8"/>
    <p:sldId id="336" r:id="rId9"/>
    <p:sldId id="337" r:id="rId10"/>
    <p:sldId id="330" r:id="rId11"/>
    <p:sldId id="338" r:id="rId12"/>
    <p:sldId id="351" r:id="rId13"/>
    <p:sldId id="331" r:id="rId14"/>
    <p:sldId id="539" r:id="rId15"/>
    <p:sldId id="339" r:id="rId16"/>
    <p:sldId id="340" r:id="rId17"/>
    <p:sldId id="341" r:id="rId18"/>
    <p:sldId id="536" r:id="rId19"/>
    <p:sldId id="538" r:id="rId20"/>
    <p:sldId id="352" r:id="rId21"/>
    <p:sldId id="353" r:id="rId22"/>
    <p:sldId id="354" r:id="rId23"/>
    <p:sldId id="537" r:id="rId24"/>
    <p:sldId id="357" r:id="rId25"/>
    <p:sldId id="344" r:id="rId26"/>
    <p:sldId id="343" r:id="rId27"/>
    <p:sldId id="266" r:id="rId28"/>
    <p:sldId id="267" r:id="rId29"/>
    <p:sldId id="32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88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FED8A-F96D-427C-A9E3-265D187CF4D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E5DE6-E60B-4E75-84FF-610B3BC13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4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666ED7-631A-46AF-B451-227D0A8685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833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6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5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830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21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9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96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1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9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55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2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95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33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82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97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38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10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15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26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08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674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914400"/>
            <a:fld id="{E0DA9CC3-B985-4306-B652-DB1A0BC8BC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6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6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F171AAAB-C4B5-40A6-BF2E-95BE56CBA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53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00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65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668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78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92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02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22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08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75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6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556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AD29-8A1D-494C-8072-D5421F557EB4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5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92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37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5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84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8/12/2023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219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6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CAD29-8A1D-494C-8072-D5421F557EB4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07056-D83E-4231-B806-4DB60AD4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9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33709"/>
            <a:ext cx="8824456" cy="1373070"/>
          </a:xfrm>
        </p:spPr>
        <p:txBody>
          <a:bodyPr/>
          <a:lstStyle/>
          <a:p>
            <a:pPr rtl="1"/>
            <a:r>
              <a:rPr lang="fa-IR" sz="4400" dirty="0">
                <a:solidFill>
                  <a:srgbClr val="FFFF00"/>
                </a:solidFill>
                <a:cs typeface="B Titr" panose="00000700000000000000" pitchFamily="2" charset="-78"/>
              </a:rPr>
              <a:t>برای پیشگیری از رفتارهای خود آسیب رسان در نوجوانان و جوانان چه باید کرد؟</a:t>
            </a:r>
            <a:endParaRPr lang="en-US" sz="44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837076" y="4394039"/>
            <a:ext cx="8144134" cy="1117687"/>
          </a:xfrm>
        </p:spPr>
        <p:txBody>
          <a:bodyPr>
            <a:normAutofit lnSpcReduction="10000"/>
          </a:bodyPr>
          <a:lstStyle/>
          <a:p>
            <a:r>
              <a:rPr lang="fa-IR" dirty="0">
                <a:cs typeface="B Titr" panose="00000700000000000000" pitchFamily="2" charset="-78"/>
              </a:rPr>
              <a:t>نوذر نخعی</a:t>
            </a:r>
          </a:p>
          <a:p>
            <a:r>
              <a:rPr lang="fa-IR" dirty="0">
                <a:cs typeface="B Titr" panose="00000700000000000000" pitchFamily="2" charset="-78"/>
              </a:rPr>
              <a:t>استاد پزشکی اجتماعی</a:t>
            </a:r>
          </a:p>
          <a:p>
            <a:r>
              <a:rPr lang="fa-IR" dirty="0">
                <a:cs typeface="B Titr" panose="00000700000000000000" pitchFamily="2" charset="-78"/>
              </a:rPr>
              <a:t> دانشگاه علوم پزشکی کرمان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45623" y="19257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40" y="0"/>
            <a:ext cx="3252749" cy="100261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846399" y="2656202"/>
            <a:ext cx="3486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fa-IR" sz="3600" b="1" dirty="0">
                <a:solidFill>
                  <a:srgbClr val="9D360E">
                    <a:lumMod val="50000"/>
                  </a:srgbClr>
                </a:solidFill>
                <a:latin typeface="IranNastaliq" panose="02020505000000020003" pitchFamily="18" charset="0"/>
                <a:cs typeface="B Davat" panose="00000400000000000000" pitchFamily="2" charset="-78"/>
              </a:rPr>
              <a:t>سلسله مباحث خانواده و سبک </a:t>
            </a:r>
            <a:r>
              <a:rPr lang="fa-IR" sz="3600" b="1">
                <a:solidFill>
                  <a:srgbClr val="9D360E">
                    <a:lumMod val="50000"/>
                  </a:srgbClr>
                </a:solidFill>
                <a:latin typeface="IranNastaliq" panose="02020505000000020003" pitchFamily="18" charset="0"/>
                <a:cs typeface="B Davat" panose="00000400000000000000" pitchFamily="2" charset="-78"/>
              </a:rPr>
              <a:t>زندگی (9)</a:t>
            </a:r>
            <a:endParaRPr lang="en-US" sz="3600" b="1" dirty="0">
              <a:solidFill>
                <a:srgbClr val="9D360E">
                  <a:lumMod val="50000"/>
                </a:srgbClr>
              </a:solidFill>
              <a:latin typeface="IranNastaliq" panose="02020505000000020003" pitchFamily="18" charset="0"/>
              <a:cs typeface="B Davat" panose="000004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D360E">
                  <a:lumMod val="50000"/>
                </a:srgbClr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B Dav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76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17F0D-2A6C-58CF-36D6-5B3EDCC2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4E8F3-4FF1-CF9C-3B48-0B703281B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1F503-D5B3-8C3D-BC75-D3C8640A5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41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BA28F-E37F-F4C1-29BE-61A0B81DD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407C6-DDE2-600D-CA66-1B7BB8293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81115D-5B8D-1ED3-951E-0D33D8920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57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79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BB65A-FE69-E4FD-BC10-2A9DCDBB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905" y="151597"/>
            <a:ext cx="10218821" cy="1143000"/>
          </a:xfrm>
        </p:spPr>
        <p:txBody>
          <a:bodyPr>
            <a:normAutofit fontScale="90000"/>
          </a:bodyPr>
          <a:lstStyle/>
          <a:p>
            <a:r>
              <a:rPr lang="fa-IR" sz="4800" b="1" i="0" u="none" strike="noStrike" baseline="0" dirty="0">
                <a:solidFill>
                  <a:srgbClr val="C00000"/>
                </a:solidFill>
                <a:latin typeface="Liberation Serif"/>
                <a:cs typeface="2  Titr" panose="00000700000000000000" pitchFamily="2" charset="-78"/>
              </a:rPr>
              <a:t>تجربه حیوانات: زندگی در قفس باغ وحش یا آزمایشگاهها</a:t>
            </a:r>
            <a:endParaRPr lang="en-US" sz="4000" b="1" dirty="0">
              <a:solidFill>
                <a:srgbClr val="C00000"/>
              </a:solidFill>
              <a:cs typeface="2 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46C9F5-95CD-9CAA-C2D7-061603647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905" y="1294597"/>
            <a:ext cx="10635916" cy="5563403"/>
          </a:xfrm>
        </p:spPr>
      </p:pic>
    </p:spTree>
    <p:extLst>
      <p:ext uri="{BB962C8B-B14F-4D97-AF65-F5344CB8AC3E}">
        <p14:creationId xmlns:p14="http://schemas.microsoft.com/office/powerpoint/2010/main" val="2324656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D751F-C4EC-713A-B153-9218FEFE6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B656E-346C-F09E-A4DA-CBCA4863B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616451"/>
            <a:ext cx="10972800" cy="3509713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sz="4000" b="1" dirty="0">
                <a:cs typeface="B Nazanin" panose="00000400000000000000" pitchFamily="2" charset="-78"/>
              </a:rPr>
              <a:t>دبیرستانهای رشت</a:t>
            </a:r>
          </a:p>
          <a:p>
            <a:pPr algn="r" rtl="1"/>
            <a:r>
              <a:rPr lang="fa-IR" sz="4000" b="1" dirty="0">
                <a:cs typeface="B Nazanin" panose="00000400000000000000" pitchFamily="2" charset="-78"/>
              </a:rPr>
              <a:t>تیغ زنی (دختران=</a:t>
            </a:r>
            <a:r>
              <a:rPr lang="fa-IR" sz="4000" b="1" dirty="0">
                <a:solidFill>
                  <a:srgbClr val="C00000"/>
                </a:solidFill>
                <a:cs typeface="B Nazanin" panose="00000400000000000000" pitchFamily="2" charset="-78"/>
              </a:rPr>
              <a:t>17درصد</a:t>
            </a:r>
            <a:r>
              <a:rPr lang="fa-IR" sz="4000" b="1" dirty="0">
                <a:cs typeface="B Nazanin" panose="00000400000000000000" pitchFamily="2" charset="-78"/>
              </a:rPr>
              <a:t>///پسران=7.6 درصد)</a:t>
            </a:r>
          </a:p>
          <a:p>
            <a:pPr algn="r" rtl="1"/>
            <a:r>
              <a:rPr lang="fa-IR" sz="4000" b="1" dirty="0">
                <a:cs typeface="B Nazanin" panose="00000400000000000000" pitchFamily="2" charset="-78"/>
              </a:rPr>
              <a:t>مصرف مواد 8 برابر</a:t>
            </a:r>
          </a:p>
          <a:p>
            <a:pPr algn="r" rtl="1"/>
            <a:r>
              <a:rPr lang="fa-IR" sz="4000" b="1" dirty="0">
                <a:cs typeface="B Nazanin" panose="00000400000000000000" pitchFamily="2" charset="-78"/>
              </a:rPr>
              <a:t>افزایش احتمال در معدل‌های پایین‌تر</a:t>
            </a:r>
          </a:p>
          <a:p>
            <a:pPr algn="r" rtl="1"/>
            <a:r>
              <a:rPr lang="fa-IR" sz="4000" b="1" dirty="0">
                <a:cs typeface="B Nazanin" panose="00000400000000000000" pitchFamily="2" charset="-78"/>
              </a:rPr>
              <a:t>افزایش احتمال در نمرات بالای افسردگی و استرس</a:t>
            </a:r>
            <a:endParaRPr lang="en-US" sz="4000" b="1" dirty="0"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2B008-D4B0-0127-12A2-A34D513F7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84" y="0"/>
            <a:ext cx="9488032" cy="26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93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98887-CDC5-6DE6-C5A5-F4C585CE7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شیوع در دنیا در جوانان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AA1806-E535-47FC-913C-349D7762A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111" y="1636029"/>
            <a:ext cx="9733777" cy="4947333"/>
          </a:xfrm>
        </p:spPr>
      </p:pic>
    </p:spTree>
    <p:extLst>
      <p:ext uri="{BB962C8B-B14F-4D97-AF65-F5344CB8AC3E}">
        <p14:creationId xmlns:p14="http://schemas.microsoft.com/office/powerpoint/2010/main" val="1922979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AC06-B362-279F-7122-BC123BE1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333DD-7917-03CB-FD5F-07C2038EF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Nazanin" panose="00000400000000000000" pitchFamily="2" charset="-78"/>
              </a:rPr>
              <a:t>مطالعه 265 هزار دانش آموز کشورهای مختلف</a:t>
            </a:r>
          </a:p>
          <a:p>
            <a:pPr algn="r" rtl="1"/>
            <a:r>
              <a:rPr lang="fa-IR" sz="4000" b="1" dirty="0">
                <a:solidFill>
                  <a:srgbClr val="C00000"/>
                </a:solidFill>
                <a:cs typeface="B Nazanin" panose="00000400000000000000" pitchFamily="2" charset="-78"/>
              </a:rPr>
              <a:t>23 درصد </a:t>
            </a:r>
            <a:r>
              <a:rPr lang="fa-IR" sz="4000" b="1" dirty="0">
                <a:cs typeface="B Nazanin" panose="00000400000000000000" pitchFamily="2" charset="-78"/>
              </a:rPr>
              <a:t>در مجموع</a:t>
            </a:r>
          </a:p>
          <a:p>
            <a:pPr algn="r" rtl="1"/>
            <a:r>
              <a:rPr lang="fa-IR" sz="4000" b="1" dirty="0">
                <a:cs typeface="B Nazanin" panose="00000400000000000000" pitchFamily="2" charset="-78"/>
              </a:rPr>
              <a:t>شایعترین انواع: خود کتک زدن</a:t>
            </a:r>
            <a:r>
              <a:rPr lang="en-US" sz="4000" b="1" dirty="0">
                <a:cs typeface="B Nazanin" panose="00000400000000000000" pitchFamily="2" charset="-78"/>
              </a:rPr>
              <a:t>/</a:t>
            </a:r>
            <a:r>
              <a:rPr lang="fa-IR" sz="4000" b="1" dirty="0">
                <a:cs typeface="B Nazanin" panose="00000400000000000000" pitchFamily="2" charset="-78"/>
              </a:rPr>
              <a:t> ویشگون گرفتن/ کندن مو</a:t>
            </a:r>
          </a:p>
          <a:p>
            <a:pPr algn="r" rtl="1"/>
            <a:r>
              <a:rPr lang="fa-IR" sz="4000" b="1" dirty="0">
                <a:cs typeface="B Nazanin" panose="00000400000000000000" pitchFamily="2" charset="-78"/>
              </a:rPr>
              <a:t>در دختران، مصرف سیگار/ الکل، و فرزندان طلاق بیشتر است</a:t>
            </a:r>
            <a:endParaRPr lang="en-US" sz="4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6104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A9B9A-AA31-ADD7-E7A1-291AE484F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BC2AE-88CE-2B66-30EB-4EBBE771D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57347"/>
            <a:ext cx="10972800" cy="3868817"/>
          </a:xfrm>
        </p:spPr>
        <p:txBody>
          <a:bodyPr>
            <a:normAutofit/>
          </a:bodyPr>
          <a:lstStyle/>
          <a:p>
            <a:pPr algn="l"/>
            <a:r>
              <a:rPr lang="en-US" sz="4000" b="0" i="0" u="none" strike="noStrike" baseline="0" dirty="0">
                <a:latin typeface="AdvP0075"/>
              </a:rPr>
              <a:t>An </a:t>
            </a:r>
            <a:r>
              <a:rPr lang="en-US" sz="4000" b="0" i="0" u="none" strike="noStrike" baseline="0" dirty="0">
                <a:solidFill>
                  <a:srgbClr val="C00000"/>
                </a:solidFill>
                <a:latin typeface="AdvP0075"/>
              </a:rPr>
              <a:t>increase from 4.1% to 16.2% </a:t>
            </a:r>
            <a:r>
              <a:rPr lang="en-US" sz="4000" b="0" i="0" u="none" strike="noStrike" baseline="0" dirty="0">
                <a:latin typeface="AdvP0075"/>
              </a:rPr>
              <a:t>in self-harm prevalence was observed from 2002 to 2017/18.</a:t>
            </a:r>
          </a:p>
          <a:p>
            <a:pPr algn="l"/>
            <a:r>
              <a:rPr lang="en-US" sz="4000" b="0" i="0" u="none" strike="noStrike" baseline="0" dirty="0">
                <a:latin typeface="AdvP0075"/>
              </a:rPr>
              <a:t>The increase was relatively larger among girls compared to boys</a:t>
            </a:r>
          </a:p>
          <a:p>
            <a:pPr algn="r" rtl="1"/>
            <a:r>
              <a:rPr lang="fa-IR" sz="4000" dirty="0">
                <a:latin typeface="AdvP0075"/>
                <a:cs typeface="B Titr" panose="00000700000000000000" pitchFamily="2" charset="-78"/>
              </a:rPr>
              <a:t>افزایش چهاربرابری در عرض 15 سال در نروژ</a:t>
            </a: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13384-5400-62DC-BA16-817B40FB5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353" y="0"/>
            <a:ext cx="8799968" cy="198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90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6C7E1-6B3B-BEDF-3352-1686EF4D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جایگاه نروژ در میان کشورهای شاد دنیا</a:t>
            </a:r>
            <a:endParaRPr lang="en-US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F532D8-5400-64E3-CBE0-5AAB5264D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86027"/>
            <a:ext cx="12281688" cy="5090368"/>
          </a:xfrm>
        </p:spPr>
      </p:pic>
    </p:spTree>
    <p:extLst>
      <p:ext uri="{BB962C8B-B14F-4D97-AF65-F5344CB8AC3E}">
        <p14:creationId xmlns:p14="http://schemas.microsoft.com/office/powerpoint/2010/main" val="1840098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FE41A-AC6C-82A8-06EA-10F6524BE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Titr" panose="00000700000000000000" pitchFamily="2" charset="-78"/>
              </a:rPr>
              <a:t>عواملی که احتمال رفتارهای خودآسیب رسان را افزایش می‌دهند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B4B7BA-0683-4B15-945E-E40847D5E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2" y="1540042"/>
            <a:ext cx="12173396" cy="4229177"/>
          </a:xfrm>
        </p:spPr>
      </p:pic>
    </p:spTree>
    <p:extLst>
      <p:ext uri="{BB962C8B-B14F-4D97-AF65-F5344CB8AC3E}">
        <p14:creationId xmlns:p14="http://schemas.microsoft.com/office/powerpoint/2010/main" val="2911948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4B6DB50-2FA6-BE9D-47BE-586DCB9FE4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9810" y="236621"/>
          <a:ext cx="10812379" cy="6384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1579">
                  <a:extLst>
                    <a:ext uri="{9D8B030D-6E8A-4147-A177-3AD203B41FA5}">
                      <a16:colId xmlns:a16="http://schemas.microsoft.com/office/drawing/2014/main" val="3469505086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1236562427"/>
                    </a:ext>
                  </a:extLst>
                </a:gridCol>
              </a:tblGrid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افزایش احتمال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عامل خطر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69388"/>
                  </a:ext>
                </a:extLst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2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افسردگی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344628"/>
                  </a:ext>
                </a:extLst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1.8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مونث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618428"/>
                  </a:ext>
                </a:extLst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2.1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افکار خودکشی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694438"/>
                  </a:ext>
                </a:extLst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6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سابقه قبلی خود آسیب رسانی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616970"/>
                  </a:ext>
                </a:extLst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3.1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ناامیدی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422192"/>
                  </a:ext>
                </a:extLst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2.1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همجواری با همسن و سال خود آسیب رسان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346573"/>
                  </a:ext>
                </a:extLst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1.6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رفتار تکانه ای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050164"/>
                  </a:ext>
                </a:extLst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1.4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مشکل روانی والدین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294141"/>
                  </a:ext>
                </a:extLst>
              </a:tr>
              <a:tr h="593558"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1.4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احساس تنهایی و گوشه گیری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568582"/>
                  </a:ext>
                </a:extLst>
              </a:tr>
              <a:tr h="561474"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1.7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3200" dirty="0">
                          <a:cs typeface="2  Titr" panose="00000700000000000000" pitchFamily="2" charset="-78"/>
                        </a:rPr>
                        <a:t>عصبانیت و پرخاشگری</a:t>
                      </a:r>
                      <a:endParaRPr lang="en-US" sz="3200" dirty="0">
                        <a:cs typeface="2 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356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126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57A01-11E5-6615-6057-0DCEF3323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تعریف رفتار خود آسیب رسان</a:t>
            </a:r>
            <a:endParaRPr lang="en-US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437C0-EF1B-E565-802D-FE9AD97B4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Self-harm, also known as self-injury, self-mutilation and non-suicidal self-injury</a:t>
            </a:r>
            <a:endParaRPr lang="fa-IR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algn="r" rtl="1"/>
            <a:r>
              <a:rPr lang="fa-IR" sz="4000" b="1" dirty="0">
                <a:solidFill>
                  <a:srgbClr val="5F6368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رفتار خودآسیب رسان به اقدامات عمدی اشاره دارد که فرد برای صدمه زدن به بدن خود انجام می دهد.</a:t>
            </a:r>
          </a:p>
          <a:p>
            <a:pPr algn="r" rtl="1"/>
            <a:r>
              <a:rPr lang="fa-IR" sz="4000" b="1" dirty="0">
                <a:solidFill>
                  <a:srgbClr val="5F6368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رفتار خود آسیب رسان یک </a:t>
            </a:r>
            <a:r>
              <a:rPr lang="fa-IR" sz="4000" b="1" dirty="0">
                <a:solidFill>
                  <a:srgbClr val="FF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نشانه است و نه یک بیماری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418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BB28C-81AF-F392-CD06-1991DD6ED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>
                <a:solidFill>
                  <a:srgbClr val="C00000"/>
                </a:solidFill>
                <a:cs typeface="2  Titr" panose="00000700000000000000" pitchFamily="2" charset="-78"/>
              </a:rPr>
              <a:t>دلایل و بهانه های خودزنی</a:t>
            </a:r>
            <a:endParaRPr lang="en-US" dirty="0">
              <a:solidFill>
                <a:srgbClr val="C00000"/>
              </a:solidFill>
              <a:cs typeface="2 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9CF0C-E009-E6CB-D22E-8322C6644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2  Titr" panose="00000700000000000000" pitchFamily="2" charset="-78"/>
              </a:rPr>
              <a:t>خالی کردن خودم/ رسیدن به آرامش</a:t>
            </a:r>
          </a:p>
          <a:p>
            <a:pPr algn="r" rtl="1"/>
            <a:r>
              <a:rPr lang="fa-IR" sz="4000" dirty="0">
                <a:cs typeface="2  Titr" panose="00000700000000000000" pitchFamily="2" charset="-78"/>
              </a:rPr>
              <a:t>تنبیه خودم/ازدست خودم عصبانیم</a:t>
            </a:r>
          </a:p>
          <a:p>
            <a:pPr algn="r" rtl="1"/>
            <a:r>
              <a:rPr lang="fa-IR" sz="4000" dirty="0">
                <a:cs typeface="2  Titr" panose="00000700000000000000" pitchFamily="2" charset="-78"/>
              </a:rPr>
              <a:t>دیگران مرا ببینند</a:t>
            </a:r>
          </a:p>
          <a:p>
            <a:pPr algn="r" rtl="1"/>
            <a:r>
              <a:rPr lang="fa-IR" sz="4000" dirty="0">
                <a:cs typeface="2  Titr" panose="00000700000000000000" pitchFamily="2" charset="-78"/>
              </a:rPr>
              <a:t>دلم میخواهد بمیرم (احتمال خودکشی 9 برابر میشود)</a:t>
            </a:r>
          </a:p>
          <a:p>
            <a:pPr algn="r" rtl="1"/>
            <a:r>
              <a:rPr lang="fa-IR" sz="4000" dirty="0">
                <a:cs typeface="2  Titr" panose="00000700000000000000" pitchFamily="2" charset="-78"/>
              </a:rPr>
              <a:t>افسردگی </a:t>
            </a:r>
          </a:p>
          <a:p>
            <a:pPr algn="r" rtl="1"/>
            <a:r>
              <a:rPr lang="fa-IR" sz="4000" dirty="0">
                <a:cs typeface="2  Titr" panose="00000700000000000000" pitchFamily="2" charset="-78"/>
              </a:rPr>
              <a:t>ناامیدی</a:t>
            </a:r>
          </a:p>
          <a:p>
            <a:pPr algn="r" rtl="1"/>
            <a:endParaRPr lang="fa-IR" sz="4000" dirty="0">
              <a:cs typeface="2  Titr" panose="00000700000000000000" pitchFamily="2" charset="-78"/>
            </a:endParaRPr>
          </a:p>
          <a:p>
            <a:pPr algn="r" rtl="1"/>
            <a:endParaRPr lang="en-US" sz="4000" dirty="0"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0725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E843F-6556-86F5-4A1D-A4A7B62B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2  Titr" panose="00000700000000000000" pitchFamily="2" charset="-78"/>
              </a:rPr>
              <a:t>بیایید حرف بزنیم!</a:t>
            </a:r>
            <a:endParaRPr lang="en-US" dirty="0">
              <a:cs typeface="2  Titr" panose="00000700000000000000" pitchFamily="2" charset="-78"/>
            </a:endParaRPr>
          </a:p>
        </p:txBody>
      </p:sp>
      <p:pic>
        <p:nvPicPr>
          <p:cNvPr id="4" name="depress2">
            <a:hlinkClick r:id="" action="ppaction://media"/>
            <a:extLst>
              <a:ext uri="{FF2B5EF4-FFF2-40B4-BE49-F238E27FC236}">
                <a16:creationId xmlns:a16="http://schemas.microsoft.com/office/drawing/2014/main" id="{BC2C379B-7656-15B3-0F95-48B01C354A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77559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26B69-E108-646F-4AB6-A3010086A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A1571-363A-A410-0FAC-31BFED43D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801979"/>
            <a:ext cx="10972800" cy="2324185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SourceSansPro-Regular"/>
              </a:rPr>
              <a:t>T</a:t>
            </a:r>
            <a:r>
              <a:rPr lang="en-US" sz="4000" b="0" i="0" u="none" strike="noStrike" baseline="0" dirty="0">
                <a:latin typeface="SourceSansPro-Regular"/>
              </a:rPr>
              <a:t>here is only </a:t>
            </a:r>
            <a:r>
              <a:rPr lang="en-US" sz="4000" b="0" i="0" u="none" strike="noStrike" baseline="0" dirty="0">
                <a:solidFill>
                  <a:srgbClr val="C00000"/>
                </a:solidFill>
                <a:latin typeface="SourceSansPro-Regular"/>
              </a:rPr>
              <a:t>uncertain</a:t>
            </a:r>
            <a:r>
              <a:rPr lang="fa-IR" sz="4000" b="0" i="0" u="none" strike="noStrike" baseline="0" dirty="0">
                <a:solidFill>
                  <a:srgbClr val="C00000"/>
                </a:solidFill>
                <a:latin typeface="SourceSansPro-Regular"/>
              </a:rPr>
              <a:t> </a:t>
            </a:r>
            <a:r>
              <a:rPr lang="en-US" sz="4000" b="0" i="0" u="none" strike="noStrike" baseline="0" dirty="0">
                <a:solidFill>
                  <a:srgbClr val="C00000"/>
                </a:solidFill>
                <a:latin typeface="SourceSansPro-Regular"/>
              </a:rPr>
              <a:t>evidence</a:t>
            </a:r>
            <a:r>
              <a:rPr lang="fa-IR" sz="4000" b="0" i="0" u="none" strike="noStrike" baseline="0" dirty="0">
                <a:solidFill>
                  <a:srgbClr val="C00000"/>
                </a:solidFill>
                <a:latin typeface="SourceSansPro-Regular"/>
              </a:rPr>
              <a:t> </a:t>
            </a:r>
            <a:r>
              <a:rPr lang="en-US" sz="4000" b="0" i="0" u="none" strike="noStrike" baseline="0" dirty="0">
                <a:latin typeface="SourceSansPro-Regular"/>
              </a:rPr>
              <a:t>regarding pharmacological interventions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49915-8484-9942-D369-2A898F415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085" y="274638"/>
            <a:ext cx="8437830" cy="316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30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31EBC-1687-3811-CE85-2EA6DF623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B5B0B-B712-1E38-6F20-F52A8145C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A87CE-1F21-9491-6E22-25712B747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56" y="0"/>
            <a:ext cx="12047381" cy="67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76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DA56D-3352-39AA-70BD-656B5CA9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4599" y="1004637"/>
            <a:ext cx="3597401" cy="4848725"/>
          </a:xfrm>
        </p:spPr>
        <p:txBody>
          <a:bodyPr/>
          <a:lstStyle/>
          <a:p>
            <a:pPr algn="r" rtl="1"/>
            <a:r>
              <a:rPr lang="fa-IR" dirty="0">
                <a:cs typeface="B Titr" panose="00000700000000000000" pitchFamily="2" charset="-78"/>
              </a:rPr>
              <a:t>علایم هشداردهنده وقوع رفتارهای خودآسیب رسان:</a:t>
            </a:r>
          </a:p>
          <a:p>
            <a:pPr algn="r" rtl="1"/>
            <a:r>
              <a:rPr lang="fa-IR" dirty="0">
                <a:solidFill>
                  <a:srgbClr val="C00000"/>
                </a:solidFill>
                <a:cs typeface="B Titr" panose="00000700000000000000" pitchFamily="2" charset="-78"/>
              </a:rPr>
              <a:t>غمگینی</a:t>
            </a:r>
          </a:p>
          <a:p>
            <a:pPr algn="r" rtl="1"/>
            <a:r>
              <a:rPr lang="fa-IR" dirty="0">
                <a:solidFill>
                  <a:srgbClr val="C00000"/>
                </a:solidFill>
                <a:cs typeface="B Titr" panose="00000700000000000000" pitchFamily="2" charset="-78"/>
              </a:rPr>
              <a:t>منزوی بودن</a:t>
            </a:r>
          </a:p>
          <a:p>
            <a:pPr algn="r" rtl="1"/>
            <a:r>
              <a:rPr lang="fa-IR" dirty="0">
                <a:solidFill>
                  <a:srgbClr val="C00000"/>
                </a:solidFill>
                <a:cs typeface="B Titr" panose="00000700000000000000" pitchFamily="2" charset="-78"/>
              </a:rPr>
              <a:t>صحبت از مرگ کردن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68FB6-061A-F21F-3945-16C477FB0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94599" cy="68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1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551" y="657726"/>
            <a:ext cx="11707317" cy="6172565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dirty="0">
                <a:solidFill>
                  <a:srgbClr val="7030A0"/>
                </a:solidFill>
                <a:cs typeface="B Titr" panose="00000700000000000000" pitchFamily="2" charset="-78"/>
              </a:rPr>
              <a:t>بدترین حالت را در نظر داشته باشیم (اگر پزشکی/مهندسی برق......قبول نشدم چکار کنم)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B Titr" panose="00000700000000000000" pitchFamily="2" charset="-78"/>
              </a:rPr>
              <a:t>پیاده روی و دوچرخه سواری و پارک و طبیعت ....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B Titr" panose="00000700000000000000" pitchFamily="2" charset="-78"/>
              </a:rPr>
              <a:t>حواسمان را پرت کنیم از استرس و هیزم به پایش نریزیم (موقع آزمون)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B Titr" panose="00000700000000000000" pitchFamily="2" charset="-78"/>
              </a:rPr>
              <a:t>تلقین مثبت (من می توانم)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FFC000"/>
                </a:solidFill>
                <a:cs typeface="B Titr" panose="00000700000000000000" pitchFamily="2" charset="-78"/>
              </a:rPr>
              <a:t>خوش بین بودن به تواناهایی خودمان (من اراده میکنم که بیشتر بخوانم)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FFC000"/>
                </a:solidFill>
                <a:cs typeface="B Titr" panose="00000700000000000000" pitchFamily="2" charset="-78"/>
              </a:rPr>
              <a:t>نیمه خالی لیوان را نبینیم...فقط به منفی های زندگی مان نگاه نکنیم...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مرتب خودمان را سرزنش نکنیم وقتی که از ما کاری ساخته نبوده...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پرهیز از نتیجه گیری های نادرست و فاجعه سازی (اگر فلان رشته قبول نشوم ....)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923E68"/>
                </a:solidFill>
                <a:cs typeface="B Titr" panose="00000700000000000000" pitchFamily="2" charset="-78"/>
              </a:rPr>
              <a:t>پرهیز از اخبار بد/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923E68"/>
                </a:solidFill>
                <a:cs typeface="B Titr" panose="00000700000000000000" pitchFamily="2" charset="-78"/>
              </a:rPr>
              <a:t>تماشای فیلم کمدی/ موسیقی آرامش بخش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923E68"/>
                </a:solidFill>
                <a:cs typeface="B Titr" panose="00000700000000000000" pitchFamily="2" charset="-78"/>
              </a:rPr>
              <a:t>وقتهای خود را از دست ندهیم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ارتباط دلی با خدا</a:t>
            </a:r>
          </a:p>
          <a:p>
            <a:pPr marL="0" indent="0" algn="r" rtl="1">
              <a:buNone/>
            </a:pPr>
            <a:endParaRPr lang="en-US" dirty="0">
              <a:solidFill>
                <a:srgbClr val="923E68"/>
              </a:solidFill>
              <a:cs typeface="B Titr" panose="00000700000000000000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A165D-60B9-7FFE-E537-3C9448821F78}"/>
              </a:ext>
            </a:extLst>
          </p:cNvPr>
          <p:cNvSpPr txBox="1"/>
          <p:nvPr/>
        </p:nvSpPr>
        <p:spPr>
          <a:xfrm>
            <a:off x="3156742" y="27709"/>
            <a:ext cx="7160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3200" dirty="0">
                <a:solidFill>
                  <a:srgbClr val="00B0F0"/>
                </a:solidFill>
                <a:cs typeface="B Titr" panose="00000700000000000000" pitchFamily="2" charset="-78"/>
              </a:rPr>
              <a:t>راهکارهایی برای فائق آمدن بر استرس امتخانات</a:t>
            </a:r>
            <a:endParaRPr lang="en-US" sz="3200" dirty="0"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8751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7030A0"/>
                </a:solidFill>
                <a:cs typeface="B Titr" panose="00000700000000000000" pitchFamily="2" charset="-78"/>
              </a:rPr>
              <a:t>برقراری ارتباط با پسر سخت تر از دختر است</a:t>
            </a:r>
            <a:endParaRPr lang="en-US" dirty="0"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3200" dirty="0">
                <a:cs typeface="B Titr" panose="00000700000000000000" pitchFamily="2" charset="-78"/>
              </a:rPr>
              <a:t>کاری کنیم بچه ها برامون درد دل کنند و مشورت کنند ...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وقت بذاریم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غذا با هم بخوریم 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طبیعت با هم بریم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سرشون مرتب غر نزنیم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با نوجوان باید حداقل </a:t>
            </a:r>
            <a:r>
              <a:rPr lang="fa-IR" sz="3200" dirty="0">
                <a:solidFill>
                  <a:srgbClr val="0070C0"/>
                </a:solidFill>
                <a:cs typeface="B Titr" panose="00000700000000000000" pitchFamily="2" charset="-78"/>
              </a:rPr>
              <a:t>یک به دو  </a:t>
            </a:r>
            <a:r>
              <a:rPr lang="fa-IR" sz="3200" dirty="0">
                <a:cs typeface="B Titr" panose="00000700000000000000" pitchFamily="2" charset="-78"/>
              </a:rPr>
              <a:t>شنونده باشیم</a:t>
            </a: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با دیگران مقایسه اش نکنیم و ایرادهایش را مرتب به رویش نیاوریم</a:t>
            </a:r>
            <a:endParaRPr lang="en-US" sz="3200" dirty="0">
              <a:cs typeface="B Titr" panose="00000700000000000000" pitchFamily="2" charset="-78"/>
            </a:endParaRPr>
          </a:p>
          <a:p>
            <a:pPr algn="r" rtl="1"/>
            <a:r>
              <a:rPr lang="fa-IR" sz="3200" dirty="0">
                <a:cs typeface="B Titr" panose="00000700000000000000" pitchFamily="2" charset="-78"/>
              </a:rPr>
              <a:t>توقعاتمان واقع بینانه باشد</a:t>
            </a:r>
            <a:endParaRPr lang="en-US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5442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عکس متحرک در پناه خدا :: ویدیو، کلیپ، گیف، 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50" y="0"/>
            <a:ext cx="6975741" cy="689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02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A1F8F-3783-2959-1436-3A4E730C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730FD-0C62-053C-C8EF-68A594DA1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4DC941-1DA8-F2A7-BA0C-FB95D193E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95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2B5A-2004-3B12-CB98-4B6FA2134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29ED62-DBB5-0EC8-8610-677324E06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68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7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EBB66-0F6E-8E76-ACF3-AD5FDAF42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98E08-1E36-E49A-C9E4-2361B4414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E000A-78EF-D076-1C32-C6DF55FFF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01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E441A-75A6-E917-3FF2-CD6F2C431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81418B-B837-5DCD-8E6B-F60C57C14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4276" y="-10986"/>
            <a:ext cx="9158647" cy="6868986"/>
          </a:xfrm>
          <a:prstGeom prst="rect">
            <a:avLst/>
          </a:prstGeom>
        </p:spPr>
      </p:pic>
      <p:sp>
        <p:nvSpPr>
          <p:cNvPr id="4" name="AutoShape 2" descr="Image titled Treat Second Degree Burns Caused by Heat Step 6">
            <a:extLst>
              <a:ext uri="{FF2B5EF4-FFF2-40B4-BE49-F238E27FC236}">
                <a16:creationId xmlns:a16="http://schemas.microsoft.com/office/drawing/2014/main" id="{CF134C34-6776-B4A8-297E-92565F99D4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3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4ABD-595D-1DEA-3F50-F906788C1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45D75-9DAF-2BC6-B7CF-E4B622518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E34CD-A1B2-8C36-088A-A184CF505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63" y="-96252"/>
            <a:ext cx="9272337" cy="69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9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708ED-03E2-DA2A-0B00-18861EB07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E2F48-8FA6-DDD8-D388-0517FA6E2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327BA6E-4FC9-13E2-47E0-12679DEF0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74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870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7FD02-40B2-F62A-C9B9-14B195B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527708-63B7-6683-E513-D8F12AEA9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938461"/>
            <a:ext cx="10786434" cy="564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1389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519</Words>
  <Application>Microsoft Office PowerPoint</Application>
  <PresentationFormat>Widescreen</PresentationFormat>
  <Paragraphs>83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2  Titr</vt:lpstr>
      <vt:lpstr>AdvP0075</vt:lpstr>
      <vt:lpstr>Arial</vt:lpstr>
      <vt:lpstr>Arial</vt:lpstr>
      <vt:lpstr>Calibri</vt:lpstr>
      <vt:lpstr>Calibri Light</vt:lpstr>
      <vt:lpstr>IranNastaliq</vt:lpstr>
      <vt:lpstr>Liberation Serif</vt:lpstr>
      <vt:lpstr>Roboto</vt:lpstr>
      <vt:lpstr>SourceSansPro-Regular</vt:lpstr>
      <vt:lpstr>Trebuchet MS</vt:lpstr>
      <vt:lpstr>Berlin</vt:lpstr>
      <vt:lpstr>11_Office Theme</vt:lpstr>
      <vt:lpstr>Office Theme</vt:lpstr>
      <vt:lpstr>برای پیشگیری از رفتارهای خود آسیب رسان در نوجوانان و جوانان چه باید کرد؟</vt:lpstr>
      <vt:lpstr>تعریف رفتار خود آسیب رسان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تجربه حیوانات: زندگی در قفس باغ وحش یا آزمایشگاهها</vt:lpstr>
      <vt:lpstr>PowerPoint Presentation</vt:lpstr>
      <vt:lpstr>شیوع در دنیا در جوانان</vt:lpstr>
      <vt:lpstr>PowerPoint Presentation</vt:lpstr>
      <vt:lpstr>PowerPoint Presentation</vt:lpstr>
      <vt:lpstr>جایگاه نروژ در میان کشورهای شاد دنیا</vt:lpstr>
      <vt:lpstr>عواملی که احتمال رفتارهای خودآسیب رسان را افزایش می‌دهند</vt:lpstr>
      <vt:lpstr>PowerPoint Presentation</vt:lpstr>
      <vt:lpstr>دلایل و بهانه های خودزنی</vt:lpstr>
      <vt:lpstr>بیایید حرف بزنیم!</vt:lpstr>
      <vt:lpstr>PowerPoint Presentation</vt:lpstr>
      <vt:lpstr>PowerPoint Presentation</vt:lpstr>
      <vt:lpstr>PowerPoint Presentation</vt:lpstr>
      <vt:lpstr>PowerPoint Presentation</vt:lpstr>
      <vt:lpstr>برقراری ارتباط با پسر سخت تر از دختر است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برای پیشگیری از خودکشی چه باید کرد؟</dc:title>
  <dc:creator>Nouzar Nakhaee</dc:creator>
  <cp:lastModifiedBy>Nouzar Nakhaee</cp:lastModifiedBy>
  <cp:revision>26</cp:revision>
  <dcterms:created xsi:type="dcterms:W3CDTF">2022-12-20T05:55:28Z</dcterms:created>
  <dcterms:modified xsi:type="dcterms:W3CDTF">2023-08-12T05:06:45Z</dcterms:modified>
</cp:coreProperties>
</file>