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sldIdLst>
    <p:sldId id="270" r:id="rId6"/>
    <p:sldId id="284" r:id="rId7"/>
    <p:sldId id="281" r:id="rId8"/>
    <p:sldId id="285" r:id="rId9"/>
    <p:sldId id="286" r:id="rId10"/>
    <p:sldId id="289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1" r:id="rId25"/>
    <p:sldId id="272" r:id="rId26"/>
    <p:sldId id="273" r:id="rId27"/>
    <p:sldId id="283" r:id="rId28"/>
    <p:sldId id="290" r:id="rId29"/>
    <p:sldId id="291" r:id="rId30"/>
    <p:sldId id="292" r:id="rId31"/>
    <p:sldId id="287" r:id="rId32"/>
    <p:sldId id="327" r:id="rId33"/>
    <p:sldId id="275" r:id="rId34"/>
    <p:sldId id="295" r:id="rId35"/>
    <p:sldId id="274" r:id="rId36"/>
    <p:sldId id="276" r:id="rId37"/>
    <p:sldId id="277" r:id="rId38"/>
    <p:sldId id="278" r:id="rId39"/>
    <p:sldId id="279" r:id="rId40"/>
    <p:sldId id="296" r:id="rId41"/>
    <p:sldId id="297" r:id="rId42"/>
    <p:sldId id="360" r:id="rId43"/>
    <p:sldId id="361" r:id="rId44"/>
    <p:sldId id="362" r:id="rId45"/>
    <p:sldId id="363" r:id="rId46"/>
    <p:sldId id="294" r:id="rId47"/>
    <p:sldId id="298" r:id="rId48"/>
    <p:sldId id="29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155A-9472-D16E-77F4-EDB16B633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00D4D-979C-0692-E3B6-2AF0BA0A0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85E0-07F0-BAF5-A0F5-12081A67D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F045-3185-D231-E83A-04AD3716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2A599-CE46-49F0-D169-80EDED84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751BA-3F83-F053-805F-1FCAAB77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9B4E7-B7AF-BB17-C354-AA7E9BFFA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7E1F1-33D8-3B3A-9197-1F1544A6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392F2-D65D-5F83-6CAC-96629898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1381A-39B2-6933-9F2E-69112E76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AC748-9FBA-58D3-2B60-5D719C4A5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97742-A5BB-6256-BDC3-4A84FCAF1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A6C49-1B4A-7A29-FC8E-E22F6C4B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32694-17BA-E471-8933-36353F07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FEA53-1908-4CCD-9A34-9DF8CD9E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97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4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1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6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4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53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8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BF95-D940-2760-D7B8-C21A096B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BA598-B3DC-3A07-34BF-11443FFE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3506B-3D49-650A-6E06-FC632C16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F865-B673-E24F-6BF6-0DA64A3B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217E-1063-E34F-4BB1-F0453610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88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50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6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02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876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79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2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54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48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96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18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60ED-0FD0-1C1A-AEDC-FFF243ED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50D50-0D5D-2D4D-B122-61C809CA3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FC0DD-E54F-109A-AA21-EA5C845B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434DA-3CE4-B6DC-5B86-BD6CE9A1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5E31C-0362-A19C-5B02-20643BCE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51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EF9944-A4F6-4C59-AEBD-678D6480B8EA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3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00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45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25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35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03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29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8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86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8F352-0170-14A7-DA38-11F415D8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1BC02-1704-D603-0943-C9A95FE6F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13C77-175C-D4E8-EA92-E6DFEE47E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96B7A-213D-F08B-8F82-096D2C706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9D78-A1C0-B9E0-DCDF-E2507D9D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BF8E2-32B2-F066-7F41-1995E9DE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1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73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94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58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1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5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90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5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32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0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6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82BB-82FC-F44E-57C5-7CFF20F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EDE33-ED50-6794-6D66-C084683EE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9DC1E-CAB7-C2DA-0195-CDDCFFA49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0C9B5-FC01-9763-F469-BE7FBF40B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5736D9-FB96-2CD1-677F-1E3873C7D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8F473-5C9C-D660-4071-B3DC8C91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4DEFB-E680-A300-6512-21A6874A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D2C02-DF14-5C93-90CB-CECC6280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6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63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32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3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12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15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20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6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130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5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D869-02B1-D1FD-A98A-0CE9E64A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2B1EA-ACA1-55C0-5F7D-BC73C3C3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5807C-ECE7-2565-B5CF-7004F40C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FDC16-A503-F89D-CB86-BC910D28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48299-228E-B538-EB33-D478EFB4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04DF6-6D73-EF98-E66F-E402CDFF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C1824-7F28-F20A-2513-0C3E729E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978F-47A8-C249-1045-3061F72C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201C-07A0-4B61-3C27-EC63E0410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16685-365C-5200-6894-71CA9348C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D4565-60A7-33ED-35D6-D8A742EA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869CA-E85C-1423-E7AD-D5CF46D5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08825-6928-5C10-0943-BD5AC64E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6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67B6-2197-C3FB-1854-DE6D3ED8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E9A27-115A-66E5-126C-599653E4E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AF51F-61DE-FC2B-56F4-DD7291187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7CE83-06AB-3293-11E9-33BEF364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98483-742E-8D4A-3893-E9ABFCBC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A3E07-FDC5-ED34-9395-367B563B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298972-4B91-7D15-1FA2-277FBB8C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8C475-BAF7-7741-CC24-9319F31D3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749FD-89BD-47BA-8EE0-83E141EA9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12A17-5932-4B9B-AB20-53C34A3AD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745C9-89D4-09F3-8EC3-EA3DEC2D4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BA4-DC0E-BA72-A27B-41223F1D3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DA997-5EFB-4211-9C4D-6EC098CA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7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AD29-8A1D-494C-8072-D5421F557EB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BB02557A-7053-4340-A874-8AB926A8EDA1}" type="datetimeFigureOut">
              <a:rPr lang="en-US" smtClean="0"/>
              <a:pPr defTabSz="45720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FAEF9944-A4F6-4C59-AEBD-678D6480B8EA}" type="slidenum">
              <a:rPr lang="en-US" smtClean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2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4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420" y="1330103"/>
            <a:ext cx="11662117" cy="2572077"/>
          </a:xfrm>
        </p:spPr>
        <p:txBody>
          <a:bodyPr>
            <a:norm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7200" dirty="0">
                <a:solidFill>
                  <a:srgbClr val="00B050"/>
                </a:solidFill>
                <a:cs typeface="0 Titr Bold" panose="00000700000000000000" pitchFamily="2" charset="-78"/>
              </a:rPr>
              <a:t> راهکارهای پیشگیری از </a:t>
            </a:r>
            <a:br>
              <a:rPr lang="fa-IR" sz="7200" dirty="0">
                <a:solidFill>
                  <a:srgbClr val="00B050"/>
                </a:solidFill>
                <a:cs typeface="0 Titr Bold" panose="00000700000000000000" pitchFamily="2" charset="-78"/>
              </a:rPr>
            </a:br>
            <a:r>
              <a:rPr lang="fa-IR" sz="7200" dirty="0">
                <a:solidFill>
                  <a:srgbClr val="C00000"/>
                </a:solidFill>
                <a:cs typeface="0 Titr Bold" panose="00000700000000000000" pitchFamily="2" charset="-78"/>
              </a:rPr>
              <a:t>استرس امتحان</a:t>
            </a:r>
            <a:endParaRPr lang="en-US" sz="7200" dirty="0">
              <a:solidFill>
                <a:srgbClr val="00B050"/>
              </a:solidFill>
              <a:cs typeface="0 Titr Bold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نوذر نخعی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پاییز 1402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05" y="55567"/>
            <a:ext cx="3252749" cy="10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79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D9AE-97E2-90FD-440A-ED4FCEC3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برای درس خواندن برنامه داشته باشید و شب امتحانی نباشید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F07A0F-191E-3F5D-E1E0-8A26F474D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8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3FBD-CB73-68C4-82E0-2737FFA9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محل مناسبی برای درس خواند پیدا کنید که احساس راحتی نمایید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735BC6-4FE8-EA92-F1A7-A8C63E4A9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0810-B18D-30A6-D4F8-A11B45EB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هر 45 دقیه استراحت مختصری داشته باشید 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7D20C-5010-D936-0D7B-5DAA5E589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8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6D05-9892-F10D-B829-77CF716C6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به اندازه کافی آب بنوشید. قهوه استرس را ممکن است بیشتر نماید. ولی چایی-البته نه زیاد آن-توصیه میشود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2DDF66-36BB-4CDD-CD62-E0FE441C0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5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6DD8-634F-C5DF-927A-EB590252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ورزش منظم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599808-31B5-52D7-A6C5-38C577E69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5E162-D424-C181-FD94-924D5045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غذاهای سالم بخورید. مصرف شکر را محدود و فست فود نخورید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8A5FDF-B5FD-A858-B88C-04BDF32F9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9470-731C-3764-B8AE-02069D76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83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از خواب خود نزنید، بخصوص شب امتحان</a:t>
            </a:r>
            <a:b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en-US" b="0" i="0" dirty="0">
                <a:solidFill>
                  <a:srgbClr val="00B0F0"/>
                </a:solidFill>
                <a:effectLst/>
                <a:latin typeface="var(--h3_typography-font-family)"/>
                <a:cs typeface="B Titr" panose="00000700000000000000" pitchFamily="2" charset="-78"/>
              </a:rPr>
              <a:t>Don’t Sacrifice Sleep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40A2BD-DDB4-ACF5-6FEA-3CFB21DBE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4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FF0AC-8C6D-6218-EEAC-347131BB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صبح امتحان صبحانه کاملی و سر فرصت بخورید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A42AEE-D18B-A434-621A-57B99BE36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721" y="1878940"/>
            <a:ext cx="7582557" cy="4244708"/>
          </a:xfrm>
        </p:spPr>
      </p:pic>
    </p:spTree>
    <p:extLst>
      <p:ext uri="{BB962C8B-B14F-4D97-AF65-F5344CB8AC3E}">
        <p14:creationId xmlns:p14="http://schemas.microsoft.com/office/powerpoint/2010/main" val="3099852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FDA5-7916-C672-88DB-B394F952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سروقت به جلسه برسید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368F99-027F-8466-8A34-57FF91733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85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5576-7020-0A87-B508-B1D197E8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اگر سوالی را بلد نبودید خیلی روی آن وقت نگذارید و رد شوید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A72D6A-8B57-6EBF-73E3-B2E291CA0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8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92" y="0"/>
            <a:ext cx="8742572" cy="6781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3B3AA-98E2-E793-BAF1-81F47963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11" y="4229509"/>
            <a:ext cx="5821378" cy="22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9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4D4A-BB0B-14FA-2647-3F914A49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سه تا نفس عمیق با چشم بسته بکشید (4-2-4)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BAFC66-6104-E4C4-475E-3837CCDEF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242" y="1825625"/>
            <a:ext cx="6237650" cy="4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27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5836-EB89-5EEE-8FC5-54763BFF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کشیدن عضلات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6485E0-F4B7-33A7-B816-AADFF8A4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026" y="1690688"/>
            <a:ext cx="6421076" cy="48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5006C-7E05-9360-BC51-9DFCAAA2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دیدتان را نسبت به مدرسه مثبت نمایید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BDB3DB-23E3-A240-8473-2DBF7FB1E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53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2B39-E5DE-2ADF-81F0-1DF7F78AA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0" dirty="0">
                <a:solidFill>
                  <a:srgbClr val="00B0F0"/>
                </a:solidFill>
                <a:effectLst/>
                <a:latin typeface="var(--h3_typography-font-family)"/>
                <a:cs typeface="B Titr" panose="00000700000000000000" pitchFamily="2" charset="-78"/>
              </a:rPr>
              <a:t>Don’t Pay Attention to What Others Are Doing</a:t>
            </a:r>
            <a:br>
              <a:rPr lang="en-US" b="1" i="0" dirty="0">
                <a:solidFill>
                  <a:srgbClr val="00B0F0"/>
                </a:solidFill>
                <a:effectLst/>
                <a:latin typeface="var(--h3_typography-font-family)"/>
                <a:cs typeface="B Titr" panose="00000700000000000000" pitchFamily="2" charset="-78"/>
              </a:rPr>
            </a:br>
            <a:r>
              <a:rPr lang="fa-IR" b="1" i="0" dirty="0">
                <a:solidFill>
                  <a:srgbClr val="00B0F0"/>
                </a:solidFill>
                <a:effectLst/>
                <a:latin typeface="var(--h3_typography-font-family)"/>
                <a:cs typeface="B Titr" panose="00000700000000000000" pitchFamily="2" charset="-78"/>
              </a:rPr>
              <a:t>به حرفهای برخی همکلاسی ها توجه نکنید</a:t>
            </a:r>
            <a:endParaRPr lang="en-US" b="1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FC83CD-5A05-FADB-3AFA-08EE6725B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311" y="1919042"/>
            <a:ext cx="5391377" cy="457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70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A964-0958-1AC1-585E-3C07E8F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" y="349083"/>
            <a:ext cx="11145253" cy="1325563"/>
          </a:xfrm>
        </p:spPr>
        <p:txBody>
          <a:bodyPr>
            <a:noAutofit/>
          </a:bodyPr>
          <a:lstStyle/>
          <a:p>
            <a:pPr marL="0" indent="0" algn="r" rtl="1"/>
            <a:r>
              <a:rPr lang="fa-IR" sz="3400" dirty="0">
                <a:solidFill>
                  <a:srgbClr val="00B0F0"/>
                </a:solidFill>
                <a:cs typeface="B Titr" panose="00000700000000000000" pitchFamily="2" charset="-78"/>
              </a:rPr>
              <a:t>خوش بین بودن به تواناهایی خودمان (من اراده میکنم که بیشتر بخوانم)</a:t>
            </a:r>
            <a:br>
              <a:rPr lang="fa-IR" sz="34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3400" dirty="0">
                <a:solidFill>
                  <a:srgbClr val="00B0F0"/>
                </a:solidFill>
                <a:cs typeface="B Titr" panose="00000700000000000000" pitchFamily="2" charset="-78"/>
              </a:rPr>
              <a:t>نیمه خالی لیوان را نبینیم...فقط به منفی های زندگی مان نگاه نکنیم...</a:t>
            </a:r>
            <a:br>
              <a:rPr lang="fa-IR" sz="34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endParaRPr lang="en-US" sz="3400" dirty="0">
              <a:solidFill>
                <a:srgbClr val="00B0F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79290-E329-D6D0-CDEE-97D1DADAD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31" y="1825625"/>
            <a:ext cx="5165137" cy="4351338"/>
          </a:xfrm>
        </p:spPr>
      </p:pic>
    </p:spTree>
    <p:extLst>
      <p:ext uri="{BB962C8B-B14F-4D97-AF65-F5344CB8AC3E}">
        <p14:creationId xmlns:p14="http://schemas.microsoft.com/office/powerpoint/2010/main" val="2417598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A5DB-B376-4548-132D-BD58622C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پرهیز از نتیجه گیری های نادرست و فاجعه سازی (اگر فلان رشته قبول نشوم ....)</a:t>
            </a:r>
            <a:b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61C9D3-3BEC-C986-CDE8-A443A30D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422" y="1690688"/>
            <a:ext cx="8823156" cy="44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8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9E11-1485-41BB-4C52-EAD58C8C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ارتباط با خدا</a:t>
            </a:r>
            <a:b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97EAC2-D712-D89D-78E5-AF61DAF95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857" y="1530809"/>
            <a:ext cx="7641869" cy="50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6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استرس تاحدی مسری است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96060"/>
            <a:ext cx="5181600" cy="3810468"/>
          </a:xfrm>
          <a:prstGeom prst="rect">
            <a:avLst/>
          </a:prstGeom>
        </p:spPr>
      </p:pic>
      <p:pic>
        <p:nvPicPr>
          <p:cNvPr id="3074" name="Picture 2" descr="Stress and toothache - how are they related? - Laboratorios K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5" y="3708150"/>
            <a:ext cx="5053996" cy="3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68" y="349432"/>
            <a:ext cx="3358718" cy="33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3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49311"/>
            <a:ext cx="10515600" cy="10761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Problematic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smartphone use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 and young people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72" y="1903117"/>
            <a:ext cx="4536632" cy="4351338"/>
          </a:xfrm>
        </p:spPr>
        <p:txBody>
          <a:bodyPr>
            <a:noAutofit/>
          </a:bodyPr>
          <a:lstStyle/>
          <a:p>
            <a:r>
              <a:rPr lang="en-US" sz="2400" dirty="0"/>
              <a:t>The studies included 41,871 CYP, and 55% were female. The median prevalence of PSU amongst CYP was 23.3% (14.0–31.2%). PSU was associated with an increased odds of depression (OR = 3.17;95%CI 2.30–4.37;I2 = 78%);</a:t>
            </a:r>
            <a:r>
              <a:rPr lang="fa-IR" sz="2400" dirty="0"/>
              <a:t> </a:t>
            </a:r>
            <a:r>
              <a:rPr lang="en-US" sz="2400" dirty="0"/>
              <a:t>increased anxiety (OR = 3.05 95%CI 2.64–3.53;I2 = 0%); higher perceived stress (OR = 1.86;95%CI 1.24–2.77;I2 = 65%); and</a:t>
            </a:r>
            <a:r>
              <a:rPr lang="fa-IR" sz="2400" dirty="0"/>
              <a:t> </a:t>
            </a:r>
            <a:r>
              <a:rPr lang="en-US" sz="2400" dirty="0"/>
              <a:t>poorer sleep quality (OR = 2.60; 95%CI; 1.39–4.85, I2 = 78%).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091554" y="2420209"/>
            <a:ext cx="8100448" cy="4351338"/>
          </a:xfrm>
        </p:spPr>
        <p:txBody>
          <a:bodyPr>
            <a:noAutofit/>
          </a:bodyPr>
          <a:lstStyle/>
          <a:p>
            <a:pPr algn="r" rtl="1"/>
            <a:r>
              <a:rPr lang="fa-IR" sz="3600" dirty="0">
                <a:cs typeface="B Titr" panose="00000700000000000000" pitchFamily="2" charset="-78"/>
              </a:rPr>
              <a:t>بررسی 41 مطالعه و 42 هزار کودک و نوجوان:</a:t>
            </a:r>
          </a:p>
          <a:p>
            <a:pPr algn="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یک چهارم </a:t>
            </a:r>
            <a:r>
              <a:rPr lang="fa-IR" sz="3600" dirty="0">
                <a:cs typeface="B Titr" panose="00000700000000000000" pitchFamily="2" charset="-78"/>
              </a:rPr>
              <a:t>دچار استفاده مشکل دار (اعتیاد)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احتمال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افسردگی</a:t>
            </a:r>
            <a:r>
              <a:rPr lang="fa-IR" sz="3600" dirty="0">
                <a:cs typeface="B Titr" panose="00000700000000000000" pitchFamily="2" charset="-78"/>
              </a:rPr>
              <a:t>: 3 برابر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احتمال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اضطراب</a:t>
            </a:r>
            <a:r>
              <a:rPr lang="fa-IR" sz="3600" dirty="0">
                <a:cs typeface="B Titr" panose="00000700000000000000" pitchFamily="2" charset="-78"/>
              </a:rPr>
              <a:t>: 3 برابر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احتمال داشتن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 استرس</a:t>
            </a:r>
            <a:r>
              <a:rPr lang="fa-IR" sz="3600" dirty="0">
                <a:cs typeface="B Titr" panose="00000700000000000000" pitchFamily="2" charset="-78"/>
              </a:rPr>
              <a:t>: 2 برابر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احتمال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مشکلات خواب</a:t>
            </a:r>
            <a:r>
              <a:rPr lang="fa-IR" sz="3600" dirty="0">
                <a:cs typeface="B Titr" panose="00000700000000000000" pitchFamily="2" charset="-78"/>
              </a:rPr>
              <a:t>: 3 برابر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249223"/>
            <a:ext cx="3795634" cy="21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3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82410-F5CE-39FE-6371-6BAF2DA1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rgbClr val="0070C0"/>
                </a:solidFill>
                <a:cs typeface="B Titr" panose="00000700000000000000" pitchFamily="2" charset="-78"/>
              </a:rPr>
              <a:t>سخنی با والدین والدین گرامی</a:t>
            </a:r>
            <a:endParaRPr lang="en-US" sz="5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FEF8FB-0535-6BBD-AC6D-BDB0CD8BE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096294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9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AB48-7742-82EA-2C0A-F20C63B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73" y="220746"/>
            <a:ext cx="10840453" cy="1325563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00B0F0"/>
                </a:solidFill>
                <a:cs typeface="B Titr" panose="00000700000000000000" pitchFamily="2" charset="-78"/>
              </a:rPr>
              <a:t>علایم و نشانه هایی که </a:t>
            </a:r>
            <a:r>
              <a:rPr lang="fa-IR" b="1" dirty="0">
                <a:solidFill>
                  <a:schemeClr val="accent1"/>
                </a:solidFill>
                <a:cs typeface="B Titr" panose="00000700000000000000" pitchFamily="2" charset="-78"/>
              </a:rPr>
              <a:t>ممکن است </a:t>
            </a:r>
            <a:r>
              <a:rPr lang="fa-IR" b="1" dirty="0">
                <a:solidFill>
                  <a:srgbClr val="00B0F0"/>
                </a:solidFill>
                <a:cs typeface="B Titr" panose="00000700000000000000" pitchFamily="2" charset="-78"/>
              </a:rPr>
              <a:t>ناشی از استرس باشد</a:t>
            </a:r>
            <a:endParaRPr lang="en-US" b="1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5244EE-D962-32FC-0489-EC857B1C0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8536" y="1661026"/>
            <a:ext cx="6547185" cy="4831849"/>
          </a:xfrm>
        </p:spPr>
        <p:txBody>
          <a:bodyPr>
            <a:noAutofit/>
          </a:bodyPr>
          <a:lstStyle/>
          <a:p>
            <a:pPr algn="r" rtl="1"/>
            <a:r>
              <a:rPr lang="fa-IR" sz="3600" dirty="0">
                <a:cs typeface="B Titr" panose="00000700000000000000" pitchFamily="2" charset="-78"/>
              </a:rPr>
              <a:t>دردهای بدنی مثل معده درد، سردرد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اختلال در خواب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عوض شدن خلق و خو (عصبی شدن..)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تهوع، دلشوره، تعریق...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بی اشتهایی یا پراشتهایی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گیجی و احساس سبکی سر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ترک زودهنگام جلسه امتحان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مصرف مواد....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108A04A-FF3F-236F-A819-97155E7C6457}"/>
              </a:ext>
            </a:extLst>
          </p:cNvPr>
          <p:cNvSpPr txBox="1">
            <a:spLocks/>
          </p:cNvSpPr>
          <p:nvPr/>
        </p:nvSpPr>
        <p:spPr>
          <a:xfrm>
            <a:off x="336884" y="1661025"/>
            <a:ext cx="5201652" cy="4831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بمباران افکار منفی شکست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کم شدن تمرکز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حواس پرتی مکرر هنگام درس خواندن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خراب شدن نتیجه امتحان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4350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256A-EB27-3051-2814-5C43E951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فضای خانه فضای درس خواند باشد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49BFAF-B2C0-AF24-97F5-BC768B49D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F4CD-2557-1EB0-EE7A-10DE333A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کنترل استرس والدین (خانواده استرسی!)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D0708-D0A4-0B0F-E660-DF693AD67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cs typeface="B Titr" panose="00000700000000000000" pitchFamily="2" charset="-78"/>
              </a:rPr>
              <a:t>داد و فریاد 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دور هم غذا نمیخورند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همش کار و کار و کار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طبیعت گردی نمیروند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مرتب اخبار بد تعریف میکنند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کم خوابی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8596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2D8D-A486-E9B3-CB02-549D75D3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7" y="120317"/>
            <a:ext cx="11081084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با دیگران مقایسه نکنیم...از خواهر برادر گرفته تا .....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D35FBB-86ED-5AC2-7B53-9A44422C9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908" y="1262798"/>
            <a:ext cx="5484291" cy="5474885"/>
          </a:xfrm>
        </p:spPr>
      </p:pic>
    </p:spTree>
    <p:extLst>
      <p:ext uri="{BB962C8B-B14F-4D97-AF65-F5344CB8AC3E}">
        <p14:creationId xmlns:p14="http://schemas.microsoft.com/office/powerpoint/2010/main" val="2518221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1738-D45D-EC1E-5907-5E2DFAB5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365125"/>
            <a:ext cx="10840453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از طرح اخبار بد بپرهیزیم از مشکلات خانواده گرفته ...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5BD3D9-5A55-001C-5080-F4B1598AE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098" y="1681537"/>
            <a:ext cx="7778839" cy="5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9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A57F0-1EDD-43B2-D3B2-3665F266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محیط خانه آرام باشد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F540AF-9256-7C87-37BF-E4DC5931D5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44" y="1690688"/>
            <a:ext cx="5738311" cy="49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97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159F-9786-BDC0-5C18-3C45CFC1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365125"/>
            <a:ext cx="10920663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مادر حتی المقدور روزهای قبل از امتحان منزل باشد به شرط آنکه ضرورتش را حس کند. برخی نتیجه عکس میگیرند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589D69-13FF-D0E6-ABE1-51CDD4BA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706" y="2101365"/>
            <a:ext cx="6125002" cy="43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0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DFA0-50B0-83BC-9748-C35C1BCD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همانطور که قلب و کلیه به دارو احتیاج پیدا میکنند، مغز هم نیاز پیدا میکند...(مراجعه به روانشناس و روانپزشک)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84EAC2-9FC9-A457-F10F-1C8EFF90D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8" y="1860368"/>
            <a:ext cx="4716379" cy="499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90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7030A0"/>
                </a:solidFill>
                <a:cs typeface="B Titr" panose="00000700000000000000" pitchFamily="2" charset="-78"/>
              </a:rPr>
              <a:t>نکات پایانی</a:t>
            </a:r>
            <a:endParaRPr lang="en-US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fa-IR" sz="3200" dirty="0">
                <a:cs typeface="B Titr" panose="00000700000000000000" pitchFamily="2" charset="-78"/>
              </a:rPr>
              <a:t>کاری کنیم بچه ها برامون درد دل کنند و مشورت کنند ...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وقت بذاریم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غذا با هم بخوریم 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طبیعت با هم بریم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سرشون مرتب غر نزنیم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با نوجوان باید حداقل </a:t>
            </a:r>
            <a:r>
              <a:rPr lang="fa-IR" sz="3200" dirty="0">
                <a:solidFill>
                  <a:srgbClr val="0070C0"/>
                </a:solidFill>
                <a:cs typeface="B Titr" panose="00000700000000000000" pitchFamily="2" charset="-78"/>
              </a:rPr>
              <a:t>یک به دو  </a:t>
            </a:r>
            <a:r>
              <a:rPr lang="fa-IR" sz="3200" dirty="0">
                <a:cs typeface="B Titr" panose="00000700000000000000" pitchFamily="2" charset="-78"/>
              </a:rPr>
              <a:t>شنونده باشیم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با دیگران مقایسه اش نکنیم و ایرادهایش را مرتب به رویش نیاوریم</a:t>
            </a:r>
            <a:endParaRPr lang="en-US" sz="3200" dirty="0">
              <a:cs typeface="B Titr" panose="00000700000000000000" pitchFamily="2" charset="-78"/>
            </a:endParaRP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توقعاتمان واقع بینانه باشد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برقراری ارتباط با پسر سخت تر از دختر است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5442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b="1" dirty="0">
                <a:solidFill>
                  <a:srgbClr val="0070C0"/>
                </a:solidFill>
                <a:cs typeface="B Titr" panose="00000700000000000000" pitchFamily="2" charset="-78"/>
              </a:rPr>
              <a:t> رفتارهای منفی </a:t>
            </a:r>
            <a:r>
              <a:rPr lang="fa-IR" b="1" dirty="0">
                <a:solidFill>
                  <a:srgbClr val="0070C0"/>
                </a:solidFill>
                <a:cs typeface="B Titr" panose="00000700000000000000" pitchFamily="2" charset="-78"/>
              </a:rPr>
              <a:t>کدامند</a:t>
            </a:r>
            <a:r>
              <a:rPr lang="ar-SA" b="1" dirty="0">
                <a:solidFill>
                  <a:srgbClr val="0070C0"/>
                </a:solidFill>
                <a:cs typeface="B Titr" panose="00000700000000000000" pitchFamily="2" charset="-78"/>
              </a:rPr>
              <a:t>؟ 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ar-SA" b="1" dirty="0">
                <a:cs typeface="B Zar" pitchFamily="2" charset="-78"/>
              </a:rPr>
              <a:t>توهین نکنی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en-US" b="1" dirty="0">
                <a:cs typeface="B Zar" pitchFamily="2" charset="-78"/>
              </a:rPr>
              <a:t>.</a:t>
            </a:r>
            <a:r>
              <a:rPr lang="en-US" dirty="0">
                <a:cs typeface="B Zar" pitchFamily="2" charset="-78"/>
              </a:rPr>
              <a:t> </a:t>
            </a:r>
            <a:endParaRPr lang="fa-IR" dirty="0">
              <a:cs typeface="B Zar" pitchFamily="2" charset="-78"/>
            </a:endParaRPr>
          </a:p>
          <a:p>
            <a:pPr lvl="0" algn="r" rtl="1"/>
            <a:r>
              <a:rPr lang="ar-SA" b="1" dirty="0">
                <a:cs typeface="B Zar" pitchFamily="2" charset="-78"/>
              </a:rPr>
              <a:t>نظرات خود را به فرزندان تحمیل نکنی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en-US" b="1" dirty="0">
                <a:cs typeface="B Zar" pitchFamily="2" charset="-78"/>
              </a:rPr>
              <a:t>.</a:t>
            </a:r>
            <a:r>
              <a:rPr lang="ar-SA" dirty="0">
                <a:cs typeface="B Zar" pitchFamily="2" charset="-78"/>
              </a:rPr>
              <a:t> </a:t>
            </a:r>
            <a:endParaRPr lang="en-US" dirty="0">
              <a:cs typeface="B Zar" pitchFamily="2" charset="-78"/>
            </a:endParaRPr>
          </a:p>
          <a:p>
            <a:pPr lvl="0" algn="r" rtl="1"/>
            <a:r>
              <a:rPr lang="ar-SA" b="1" dirty="0">
                <a:cs typeface="B Zar" pitchFamily="2" charset="-78"/>
              </a:rPr>
              <a:t>پیش داوری نکنی</a:t>
            </a:r>
            <a:r>
              <a:rPr lang="fa-IR" b="1" dirty="0">
                <a:cs typeface="B Zar" pitchFamily="2" charset="-78"/>
              </a:rPr>
              <a:t>م.</a:t>
            </a:r>
          </a:p>
          <a:p>
            <a:pPr lvl="0" algn="r" rtl="1"/>
            <a:r>
              <a:rPr lang="ar-SA" b="1" dirty="0">
                <a:cs typeface="B Zar" pitchFamily="2" charset="-78"/>
              </a:rPr>
              <a:t>زمانی که فرزند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ar-SA" b="1" dirty="0">
                <a:cs typeface="B Zar" pitchFamily="2" charset="-78"/>
              </a:rPr>
              <a:t>ان آمادگی دارد با او صحبت کنی</a:t>
            </a:r>
            <a:r>
              <a:rPr lang="fa-IR" b="1" dirty="0">
                <a:cs typeface="B Zar" pitchFamily="2" charset="-78"/>
              </a:rPr>
              <a:t>م</a:t>
            </a:r>
          </a:p>
          <a:p>
            <a:pPr lvl="0" algn="r" rtl="1"/>
            <a:r>
              <a:rPr lang="ar-SA" b="1" dirty="0">
                <a:cs typeface="B Zar" pitchFamily="2" charset="-78"/>
              </a:rPr>
              <a:t>نظر نوجوان را بی‌ارزش و مسخره ندانی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en-US" b="1" dirty="0">
                <a:cs typeface="B Zar" pitchFamily="2" charset="-78"/>
              </a:rPr>
              <a:t>.</a:t>
            </a:r>
            <a:endParaRPr lang="fa-IR" b="1" dirty="0">
              <a:cs typeface="B Zar" pitchFamily="2" charset="-78"/>
            </a:endParaRPr>
          </a:p>
          <a:p>
            <a:pPr lvl="0" algn="r" rtl="1"/>
            <a:r>
              <a:rPr lang="ar-SA" b="1" dirty="0">
                <a:cs typeface="B Zar" pitchFamily="2" charset="-78"/>
              </a:rPr>
              <a:t>غر نزنی</a:t>
            </a:r>
            <a:r>
              <a:rPr lang="fa-IR" b="1" dirty="0">
                <a:cs typeface="B Zar" pitchFamily="2" charset="-78"/>
              </a:rPr>
              <a:t>م</a:t>
            </a:r>
          </a:p>
          <a:p>
            <a:pPr lvl="0" algn="r" rtl="1"/>
            <a:r>
              <a:rPr lang="ar-SA" b="1" dirty="0">
                <a:cs typeface="B Zar" pitchFamily="2" charset="-78"/>
              </a:rPr>
              <a:t>از تلاش جهت متقاعد كردن </a:t>
            </a:r>
            <a:r>
              <a:rPr lang="fa-IR" b="1" dirty="0">
                <a:cs typeface="B Zar" pitchFamily="2" charset="-78"/>
              </a:rPr>
              <a:t>آنها</a:t>
            </a:r>
            <a:r>
              <a:rPr lang="ar-SA" b="1" dirty="0">
                <a:cs typeface="B Zar" pitchFamily="2" charset="-78"/>
              </a:rPr>
              <a:t> در جمع جداً بپرهیزیم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FC540-E98E-4FA4-A994-8C04A09679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09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2FBD-7B41-3A4D-A769-502A7EAB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دو توصیه پدر بزرگوار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شادروان پروفسور مریم میرزاخانی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edar_cut">
            <a:hlinkClick r:id="" action="ppaction://media"/>
            <a:extLst>
              <a:ext uri="{FF2B5EF4-FFF2-40B4-BE49-F238E27FC236}">
                <a16:creationId xmlns:a16="http://schemas.microsoft.com/office/drawing/2014/main" id="{BE16505E-FC04-7192-56D4-54B447B59D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221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مثلث مدیریت استرس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b="1" dirty="0">
                <a:cs typeface="B Mitra" panose="00000400000000000000" pitchFamily="2" charset="-78"/>
              </a:rPr>
              <a:t>برای پیشگیری از استرس لازم است:</a:t>
            </a:r>
          </a:p>
          <a:p>
            <a:pPr algn="r" rtl="1"/>
            <a:r>
              <a:rPr lang="fa-IR" sz="3600" b="1" dirty="0">
                <a:cs typeface="B Mitra" panose="00000400000000000000" pitchFamily="2" charset="-78"/>
              </a:rPr>
              <a:t> هم خانواده</a:t>
            </a:r>
          </a:p>
          <a:p>
            <a:pPr algn="r" rtl="1"/>
            <a:r>
              <a:rPr lang="fa-IR" sz="3600" b="1" dirty="0">
                <a:cs typeface="B Mitra" panose="00000400000000000000" pitchFamily="2" charset="-78"/>
              </a:rPr>
              <a:t>هم دانش آموز</a:t>
            </a:r>
          </a:p>
          <a:p>
            <a:pPr algn="r" rtl="1"/>
            <a:r>
              <a:rPr lang="fa-IR" sz="3600" b="1" dirty="0">
                <a:cs typeface="B Mitra" panose="00000400000000000000" pitchFamily="2" charset="-78"/>
              </a:rPr>
              <a:t>و هم مدرسه مد نظر باشند</a:t>
            </a:r>
            <a:endParaRPr lang="en-US" sz="3600" b="1" dirty="0">
              <a:cs typeface="B Mitra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FB0FB-45C4-F89C-D51E-0DD44194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1294"/>
            <a:ext cx="6899077" cy="288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DD7F6-5BF5-F1C4-B5F0-E49B7AC56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001" y="1348839"/>
            <a:ext cx="1367073" cy="26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0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EB83-D819-3CED-4EC0-29BAB188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457201"/>
            <a:ext cx="10972800" cy="1143000"/>
          </a:xfrm>
        </p:spPr>
        <p:txBody>
          <a:bodyPr>
            <a:noAutofit/>
          </a:bodyPr>
          <a:lstStyle/>
          <a:p>
            <a:pPr rtl="1"/>
            <a:r>
              <a:rPr lang="ar-SA" sz="4000" b="1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ایشان در مصاحبه دیگری بر سه نکته کلیدی تاکید می نماید:</a:t>
            </a:r>
            <a:br>
              <a:rPr lang="fa-IR" sz="4000" b="1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4000" b="1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ar-SA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منبع: تجارت آنلاین: </a:t>
            </a:r>
            <a:r>
              <a:rPr lang="ar-SA" sz="1800" b="1" kern="0" dirty="0">
                <a:solidFill>
                  <a:srgbClr val="62626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کد خبر:  </a:t>
            </a:r>
            <a:r>
              <a:rPr lang="fa-IR" sz="1800" b="1" kern="0" dirty="0">
                <a:solidFill>
                  <a:srgbClr val="62626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۴۹۶۴۶//</a:t>
            </a:r>
            <a:r>
              <a:rPr lang="ar-SA" sz="1800" b="1" kern="0" dirty="0">
                <a:solidFill>
                  <a:srgbClr val="62626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تاریخ: </a:t>
            </a:r>
            <a:r>
              <a:rPr lang="fa-IR" sz="1800" b="1" kern="0" dirty="0">
                <a:solidFill>
                  <a:srgbClr val="62626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۲۶</a:t>
            </a:r>
            <a:r>
              <a:rPr lang="ar-SA" sz="1800" b="1" kern="0" dirty="0">
                <a:solidFill>
                  <a:srgbClr val="62626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مرداد </a:t>
            </a:r>
            <a:r>
              <a:rPr lang="fa-IR" sz="1800" b="1" kern="0" dirty="0">
                <a:solidFill>
                  <a:srgbClr val="62626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۱۳۹۶ - ۱۳:۱۵</a:t>
            </a:r>
            <a:r>
              <a:rPr lang="fa-IR" sz="4000" b="1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b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D24D3-C487-C4F2-2AE3-A25E99890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ar-SA" sz="4000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خواهش می کنم که اگر می خواهید برجسته ترین تاثیر در زندگی مریم را مطرح کنید، از فداکاری‌ها و محبت‌های مادر مریم در حق دخترش بنویسید</a:t>
            </a:r>
            <a:r>
              <a:rPr lang="en-US" sz="4000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ar-SA" sz="4000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فضا را </a:t>
            </a:r>
            <a:r>
              <a:rPr lang="ar-SA" sz="4000" kern="100" dirty="0">
                <a:solidFill>
                  <a:srgbClr val="292929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برای فرزندان به گونه‌ای فراهم کنیم که نگرانی نداشته باشند</a:t>
            </a:r>
            <a:r>
              <a:rPr lang="en-US" sz="4000" kern="100" dirty="0">
                <a:solidFill>
                  <a:srgbClr val="292929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 </a:t>
            </a:r>
            <a:r>
              <a:rPr lang="ar-SA" sz="4000" kern="100" dirty="0">
                <a:solidFill>
                  <a:srgbClr val="292929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باور کنیم که فضای آرام از صدها کلاس کنکور ارزشمندتر است.</a:t>
            </a:r>
            <a:endParaRPr lang="en-US" sz="4000" kern="100" dirty="0">
              <a:solidFill>
                <a:srgbClr val="292929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ar-SA" sz="4000" kern="100" dirty="0">
                <a:solidFill>
                  <a:srgbClr val="292929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 اینکه در خانواده ملاکهای مادی کنار برود و معنویات افزایش یابد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0505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E5BF-6836-4F20-52FA-FDAD45D9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>
                <a:cs typeface="B Titr" panose="00000700000000000000" pitchFamily="2" charset="-78"/>
              </a:rPr>
              <a:t>رتبه 7 کنکور 1401  از شهربابک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9222172_cut">
            <a:hlinkClick r:id="" action="ppaction://media"/>
            <a:extLst>
              <a:ext uri="{FF2B5EF4-FFF2-40B4-BE49-F238E27FC236}">
                <a16:creationId xmlns:a16="http://schemas.microsoft.com/office/drawing/2014/main" id="{D11A4155-A6F9-8DDC-BCCF-6C4BE7DF86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038" y="1600200"/>
            <a:ext cx="8037512" cy="4525963"/>
          </a:xfrm>
        </p:spPr>
      </p:pic>
    </p:spTree>
    <p:extLst>
      <p:ext uri="{BB962C8B-B14F-4D97-AF65-F5344CB8AC3E}">
        <p14:creationId xmlns:p14="http://schemas.microsoft.com/office/powerpoint/2010/main" val="28243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110E-2CE3-56DB-C2E0-9CB32129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16" y="300956"/>
            <a:ext cx="1172677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دانلود و مشاهده </a:t>
            </a:r>
            <a:r>
              <a:rPr lang="fa-IR">
                <a:cs typeface="B Titr" panose="00000700000000000000" pitchFamily="2" charset="-78"/>
              </a:rPr>
              <a:t>کلیپ آموزشی "روشهای غلبه بر اضطراب امتحان"</a:t>
            </a:r>
            <a:br>
              <a:rPr lang="fa-IR">
                <a:cs typeface="B Titr" panose="00000700000000000000" pitchFamily="2" charset="-78"/>
              </a:rPr>
            </a:br>
            <a:r>
              <a:rPr lang="fa-IR">
                <a:cs typeface="B Titr" panose="00000700000000000000" pitchFamily="2" charset="-78"/>
              </a:rPr>
              <a:t> </a:t>
            </a:r>
            <a:r>
              <a:rPr lang="fa-IR" dirty="0">
                <a:cs typeface="B Titr" panose="00000700000000000000" pitchFamily="2" charset="-78"/>
              </a:rPr>
              <a:t>از سایت </a:t>
            </a:r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خانواده با نشاط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448095-212D-1D2C-2946-6938E1C79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http://happyfamily.ir/%d8%a8%d8%b1%d8%a7%db%8c-%da%a9%d9%88%d8%af%da%a9%d8%a7%d9%86-%d9%88-%d9%86%d9%88%d8%ac%d9%88%d8%a7%d9%86%d8%a7%d9%86/</a:t>
            </a:r>
          </a:p>
        </p:txBody>
      </p:sp>
    </p:spTree>
    <p:extLst>
      <p:ext uri="{BB962C8B-B14F-4D97-AF65-F5344CB8AC3E}">
        <p14:creationId xmlns:p14="http://schemas.microsoft.com/office/powerpoint/2010/main" val="3171042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3877A-CC61-E635-6BFD-10D6E08E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06" y="56784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www.happyfamily.ir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E4AD3-42C1-EB4E-3416-43B26B44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077" y="110707"/>
            <a:ext cx="12332803" cy="56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53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alentines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1524001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67001" y="2286000"/>
            <a:ext cx="21082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متشکرم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28160"/>
      </p:ext>
    </p:extLst>
  </p:cSld>
  <p:clrMapOvr>
    <a:masterClrMapping/>
  </p:clrMapOvr>
  <p:transition advClick="0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136" y="369242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تاثیر خانواده بر اضطراب دانش آموز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968" y="1694805"/>
            <a:ext cx="10515600" cy="4351338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4400" b="1" dirty="0">
                <a:latin typeface="Calibri" panose="020F0502020204030204" pitchFamily="34" charset="0"/>
                <a:cs typeface="Calibri" panose="020F0502020204030204" pitchFamily="34" charset="0"/>
              </a:rPr>
              <a:t>زمینه های ارثی اضطراب، </a:t>
            </a:r>
          </a:p>
          <a:p>
            <a:pPr marL="0" indent="0" algn="r" rtl="1">
              <a:buNone/>
            </a:pPr>
            <a:r>
              <a:rPr lang="fa-IR" sz="4400" b="1" dirty="0">
                <a:latin typeface="Calibri" panose="020F0502020204030204" pitchFamily="34" charset="0"/>
                <a:cs typeface="Calibri" panose="020F0502020204030204" pitchFamily="34" charset="0"/>
              </a:rPr>
              <a:t>     وسواس، و کمال گرایی ....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400" b="1" dirty="0">
                <a:latin typeface="Calibri" panose="020F0502020204030204" pitchFamily="34" charset="0"/>
                <a:cs typeface="Calibri" panose="020F0502020204030204" pitchFamily="34" charset="0"/>
              </a:rPr>
              <a:t>فضای ناآرام خانواده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400" b="1" dirty="0">
                <a:latin typeface="Calibri" panose="020F0502020204030204" pitchFamily="34" charset="0"/>
                <a:cs typeface="Calibri" panose="020F0502020204030204" pitchFamily="34" charset="0"/>
              </a:rPr>
              <a:t>وارد آوردن استرس بر فرزند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400" b="1" dirty="0">
                <a:latin typeface="Calibri" panose="020F0502020204030204" pitchFamily="34" charset="0"/>
                <a:cs typeface="Calibri" panose="020F0502020204030204" pitchFamily="34" charset="0"/>
              </a:rPr>
              <a:t>کودکی فرزندمان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46"/>
            <a:ext cx="4633993" cy="65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3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0273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سخنی با دانش آموزان عزیز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4" y="1654397"/>
            <a:ext cx="9250851" cy="5203603"/>
          </a:xfrm>
        </p:spPr>
      </p:pic>
    </p:spTree>
    <p:extLst>
      <p:ext uri="{BB962C8B-B14F-4D97-AF65-F5344CB8AC3E}">
        <p14:creationId xmlns:p14="http://schemas.microsoft.com/office/powerpoint/2010/main" val="287811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865B-AB35-7AF3-A807-87DA718F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مطالعه کافی داشته باشیم: خودمان از خودمان رضایت داشته باشیم. پس اضطراب یک شبه قابل برنامه ریزی نیست!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5FB8B4-3038-BEF7-96E5-A53FAE7B0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95396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FB15-217F-A9B8-1FA0-50F8F17B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تا حدی از آنچه مورد انتظار است اطلاع داشته باشیم. مثلاً تعداد سوال، مدت زمان، فصول امتحان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77D912-B6BC-AC31-C947-6D86BC03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98604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8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B1C6-FFD4-9F1D-919B-5AB74769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79" y="365125"/>
            <a:ext cx="10904621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در شرایط مشابه امتحان درس بخوانید، تا شرایط مشابه جلوه نماید که هم حافظه بهتر عمل کند و هم استرس کمتر اثر کند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5D37E7-C72E-CF68-80D8-56CBE6705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052" y="1827881"/>
            <a:ext cx="5803895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36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977</Words>
  <Application>Microsoft Office PowerPoint</Application>
  <PresentationFormat>Widescreen</PresentationFormat>
  <Paragraphs>100</Paragraphs>
  <Slides>44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var(--h3_typography-font-family)</vt:lpstr>
      <vt:lpstr>Wingdings</vt:lpstr>
      <vt:lpstr>Office Theme</vt:lpstr>
      <vt:lpstr>1_Office Theme</vt:lpstr>
      <vt:lpstr>Retrospect</vt:lpstr>
      <vt:lpstr>2_Office Theme</vt:lpstr>
      <vt:lpstr>11_Office Theme</vt:lpstr>
      <vt:lpstr> راهکارهای پیشگیری از  استرس امتحان</vt:lpstr>
      <vt:lpstr>PowerPoint Presentation</vt:lpstr>
      <vt:lpstr>علایم و نشانه هایی که ممکن است ناشی از استرس باشد</vt:lpstr>
      <vt:lpstr>مثلث مدیریت استرس</vt:lpstr>
      <vt:lpstr>تاثیر خانواده بر اضطراب دانش آموز</vt:lpstr>
      <vt:lpstr>سخنی با دانش آموزان عزیز</vt:lpstr>
      <vt:lpstr>مطالعه کافی داشته باشیم: خودمان از خودمان رضایت داشته باشیم. پس اضطراب یک شبه قابل برنامه ریزی نیست!</vt:lpstr>
      <vt:lpstr>تا حدی از آنچه مورد انتظار است اطلاع داشته باشیم. مثلاً تعداد سوال، مدت زمان، فصول امتحان</vt:lpstr>
      <vt:lpstr>در شرایط مشابه امتحان درس بخوانید، تا شرایط مشابه جلوه نماید که هم حافظه بهتر عمل کند و هم استرس کمتر اثر کند</vt:lpstr>
      <vt:lpstr>برای درس خواندن برنامه داشته باشید و شب امتحانی نباشید</vt:lpstr>
      <vt:lpstr>محل مناسبی برای درس خواند پیدا کنید که احساس راحتی نمایید</vt:lpstr>
      <vt:lpstr>هر 45 دقیه استراحت مختصری داشته باشید </vt:lpstr>
      <vt:lpstr>به اندازه کافی آب بنوشید. قهوه استرس را ممکن است بیشتر نماید. ولی چایی-البته نه زیاد آن-توصیه میشود</vt:lpstr>
      <vt:lpstr>ورزش منظم</vt:lpstr>
      <vt:lpstr>غذاهای سالم بخورید. مصرف شکر را محدود و فست فود نخورید</vt:lpstr>
      <vt:lpstr>از خواب خود نزنید، بخصوص شب امتحان Don’t Sacrifice Sleep</vt:lpstr>
      <vt:lpstr>صبح امتحان صبحانه کاملی و سر فرصت بخورید</vt:lpstr>
      <vt:lpstr>سروقت به جلسه برسید</vt:lpstr>
      <vt:lpstr>اگر سوالی را بلد نبودید خیلی روی آن وقت نگذارید و رد شوید</vt:lpstr>
      <vt:lpstr>سه تا نفس عمیق با چشم بسته بکشید (4-2-4)</vt:lpstr>
      <vt:lpstr>کشیدن عضلات</vt:lpstr>
      <vt:lpstr>دیدتان را نسبت به مدرسه مثبت نمایید</vt:lpstr>
      <vt:lpstr>Don’t Pay Attention to What Others Are Doing به حرفهای برخی همکلاسی ها توجه نکنید</vt:lpstr>
      <vt:lpstr>خوش بین بودن به تواناهایی خودمان (من اراده میکنم که بیشتر بخوانم) نیمه خالی لیوان را نبینیم...فقط به منفی های زندگی مان نگاه نکنیم... </vt:lpstr>
      <vt:lpstr>پرهیز از نتیجه گیری های نادرست و فاجعه سازی (اگر فلان رشته قبول نشوم ....) </vt:lpstr>
      <vt:lpstr>ارتباط با خدا </vt:lpstr>
      <vt:lpstr>استرس تاحدی مسری است</vt:lpstr>
      <vt:lpstr>Problematic smartphone use (PSU)  Children and young people (CYP)   </vt:lpstr>
      <vt:lpstr>سخنی با والدین والدین گرامی</vt:lpstr>
      <vt:lpstr>فضای خانه فضای درس خواند باشد</vt:lpstr>
      <vt:lpstr>کنترل استرس والدین (خانواده استرسی!)</vt:lpstr>
      <vt:lpstr>با دیگران مقایسه نکنیم...از خواهر برادر گرفته تا .....</vt:lpstr>
      <vt:lpstr>از طرح اخبار بد بپرهیزیم از مشکلات خانواده گرفته ...</vt:lpstr>
      <vt:lpstr>محیط خانه آرام باشد</vt:lpstr>
      <vt:lpstr>مادر حتی المقدور روزهای قبل از امتحان منزل باشد به شرط آنکه ضرورتش را حس کند. برخی نتیجه عکس میگیرند</vt:lpstr>
      <vt:lpstr>همانطور که قلب و کلیه به دارو احتیاج پیدا میکنند، مغز هم نیاز پیدا میکند...(مراجعه به روانشناس و روانپزشک)</vt:lpstr>
      <vt:lpstr>نکات پایانی</vt:lpstr>
      <vt:lpstr> رفتارهای منفی کدامند؟ </vt:lpstr>
      <vt:lpstr>دو توصیه پدر بزرگوار شادروان پروفسور مریم میرزاخانی</vt:lpstr>
      <vt:lpstr>ایشان در مصاحبه دیگری بر سه نکته کلیدی تاکید می نماید: (منبع: تجارت آنلاین: کد خبر:  ۴۹۶۴۶// تاریخ: ۲۶ مرداد ۱۳۹۶ - ۱۳:۱۵) </vt:lpstr>
      <vt:lpstr>رتبه 7 کنکور 1401  از شهربابک</vt:lpstr>
      <vt:lpstr>دانلود و مشاهده کلیپ آموزشی "روشهای غلبه بر اضطراب امتحان"  از سایت خانواده با نشاط</vt:lpstr>
      <vt:lpstr>www.happyfamily.ir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Nouzar Nakhaee</dc:creator>
  <cp:lastModifiedBy>Nouzar Nakhaee</cp:lastModifiedBy>
  <cp:revision>48</cp:revision>
  <dcterms:created xsi:type="dcterms:W3CDTF">2023-10-23T02:14:12Z</dcterms:created>
  <dcterms:modified xsi:type="dcterms:W3CDTF">2023-10-23T18:16:20Z</dcterms:modified>
</cp:coreProperties>
</file>